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59" r:id="rId3"/>
    <p:sldId id="258" r:id="rId4"/>
    <p:sldId id="257" r:id="rId5"/>
    <p:sldId id="262" r:id="rId6"/>
    <p:sldId id="269" r:id="rId7"/>
    <p:sldId id="266" r:id="rId8"/>
    <p:sldId id="267" r:id="rId9"/>
    <p:sldId id="264" r:id="rId10"/>
    <p:sldId id="270" r:id="rId11"/>
    <p:sldId id="271" r:id="rId12"/>
    <p:sldId id="272" r:id="rId13"/>
    <p:sldId id="275" r:id="rId14"/>
    <p:sldId id="276" r:id="rId15"/>
    <p:sldId id="277" r:id="rId16"/>
    <p:sldId id="280" r:id="rId17"/>
    <p:sldId id="281" r:id="rId18"/>
    <p:sldId id="282" r:id="rId19"/>
    <p:sldId id="285" r:id="rId20"/>
    <p:sldId id="286" r:id="rId21"/>
    <p:sldId id="284" r:id="rId22"/>
    <p:sldId id="287" r:id="rId23"/>
    <p:sldId id="288" r:id="rId24"/>
    <p:sldId id="283" r:id="rId25"/>
    <p:sldId id="289" r:id="rId26"/>
    <p:sldId id="290" r:id="rId27"/>
    <p:sldId id="291" r:id="rId28"/>
    <p:sldId id="292" r:id="rId29"/>
    <p:sldId id="293" r:id="rId30"/>
    <p:sldId id="294" r:id="rId31"/>
    <p:sldId id="295" r:id="rId32"/>
    <p:sldId id="296" r:id="rId33"/>
    <p:sldId id="297" r:id="rId34"/>
    <p:sldId id="279" r:id="rId35"/>
    <p:sldId id="278" r:id="rId36"/>
    <p:sldId id="274" r:id="rId37"/>
    <p:sldId id="268" r:id="rId38"/>
    <p:sldId id="273" r:id="rId39"/>
    <p:sldId id="265" r:id="rId4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FF0000"/>
    <a:srgbClr val="3399FF"/>
    <a:srgbClr val="F8FC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17" autoAdjust="0"/>
    <p:restoredTop sz="94660"/>
  </p:normalViewPr>
  <p:slideViewPr>
    <p:cSldViewPr>
      <p:cViewPr varScale="1">
        <p:scale>
          <a:sx n="70" d="100"/>
          <a:sy n="70" d="100"/>
        </p:scale>
        <p:origin x="-51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17D941-6BCB-4E88-89B7-1CD7C3EB4116}" type="datetimeFigureOut">
              <a:rPr lang="fr-FR" smtClean="0"/>
              <a:t>19/04/2013</a:t>
            </a:fld>
            <a:endParaRPr lang="fr-FR" dirty="0"/>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318896-FA53-40A8-9C84-67CAB8F14ED3}" type="slidenum">
              <a:rPr lang="fr-FR" smtClean="0"/>
              <a:t>‹N°›</a:t>
            </a:fld>
            <a:endParaRPr lang="fr-FR" dirty="0"/>
          </a:p>
        </p:txBody>
      </p:sp>
    </p:spTree>
    <p:extLst>
      <p:ext uri="{BB962C8B-B14F-4D97-AF65-F5344CB8AC3E}">
        <p14:creationId xmlns:p14="http://schemas.microsoft.com/office/powerpoint/2010/main" val="879373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E318896-FA53-40A8-9C84-67CAB8F14ED3}" type="slidenum">
              <a:rPr lang="fr-FR" smtClean="0"/>
              <a:t>2</a:t>
            </a:fld>
            <a:endParaRPr lang="fr-FR" dirty="0"/>
          </a:p>
        </p:txBody>
      </p:sp>
    </p:spTree>
    <p:extLst>
      <p:ext uri="{BB962C8B-B14F-4D97-AF65-F5344CB8AC3E}">
        <p14:creationId xmlns:p14="http://schemas.microsoft.com/office/powerpoint/2010/main" val="2221028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0E16792B-8498-4E90-B0F5-2884CCD50C97}" type="datetimeFigureOut">
              <a:rPr lang="fr-FR" smtClean="0"/>
              <a:t>19/04/2013</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7256EC96-DDFD-4B97-80FB-F2F346A3C668}" type="slidenum">
              <a:rPr lang="fr-FR" smtClean="0"/>
              <a:t>‹N°›</a:t>
            </a:fld>
            <a:endParaRPr lang="fr-FR" dirty="0"/>
          </a:p>
        </p:txBody>
      </p:sp>
    </p:spTree>
    <p:extLst>
      <p:ext uri="{BB962C8B-B14F-4D97-AF65-F5344CB8AC3E}">
        <p14:creationId xmlns:p14="http://schemas.microsoft.com/office/powerpoint/2010/main" val="4276921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E16792B-8498-4E90-B0F5-2884CCD50C97}" type="datetimeFigureOut">
              <a:rPr lang="fr-FR" smtClean="0"/>
              <a:t>19/04/2013</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7256EC96-DDFD-4B97-80FB-F2F346A3C668}" type="slidenum">
              <a:rPr lang="fr-FR" smtClean="0"/>
              <a:t>‹N°›</a:t>
            </a:fld>
            <a:endParaRPr lang="fr-FR" dirty="0"/>
          </a:p>
        </p:txBody>
      </p:sp>
    </p:spTree>
    <p:extLst>
      <p:ext uri="{BB962C8B-B14F-4D97-AF65-F5344CB8AC3E}">
        <p14:creationId xmlns:p14="http://schemas.microsoft.com/office/powerpoint/2010/main" val="889203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E16792B-8498-4E90-B0F5-2884CCD50C97}" type="datetimeFigureOut">
              <a:rPr lang="fr-FR" smtClean="0"/>
              <a:t>19/04/2013</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7256EC96-DDFD-4B97-80FB-F2F346A3C668}" type="slidenum">
              <a:rPr lang="fr-FR" smtClean="0"/>
              <a:t>‹N°›</a:t>
            </a:fld>
            <a:endParaRPr lang="fr-FR" dirty="0"/>
          </a:p>
        </p:txBody>
      </p:sp>
    </p:spTree>
    <p:extLst>
      <p:ext uri="{BB962C8B-B14F-4D97-AF65-F5344CB8AC3E}">
        <p14:creationId xmlns:p14="http://schemas.microsoft.com/office/powerpoint/2010/main" val="3024341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E16792B-8498-4E90-B0F5-2884CCD50C97}" type="datetimeFigureOut">
              <a:rPr lang="fr-FR" smtClean="0"/>
              <a:t>19/04/2013</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7256EC96-DDFD-4B97-80FB-F2F346A3C668}" type="slidenum">
              <a:rPr lang="fr-FR" smtClean="0"/>
              <a:t>‹N°›</a:t>
            </a:fld>
            <a:endParaRPr lang="fr-FR" dirty="0"/>
          </a:p>
        </p:txBody>
      </p:sp>
    </p:spTree>
    <p:extLst>
      <p:ext uri="{BB962C8B-B14F-4D97-AF65-F5344CB8AC3E}">
        <p14:creationId xmlns:p14="http://schemas.microsoft.com/office/powerpoint/2010/main" val="1517360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0E16792B-8498-4E90-B0F5-2884CCD50C97}" type="datetimeFigureOut">
              <a:rPr lang="fr-FR" smtClean="0"/>
              <a:t>19/04/2013</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7256EC96-DDFD-4B97-80FB-F2F346A3C668}" type="slidenum">
              <a:rPr lang="fr-FR" smtClean="0"/>
              <a:t>‹N°›</a:t>
            </a:fld>
            <a:endParaRPr lang="fr-FR" dirty="0"/>
          </a:p>
        </p:txBody>
      </p:sp>
    </p:spTree>
    <p:extLst>
      <p:ext uri="{BB962C8B-B14F-4D97-AF65-F5344CB8AC3E}">
        <p14:creationId xmlns:p14="http://schemas.microsoft.com/office/powerpoint/2010/main" val="2310233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E16792B-8498-4E90-B0F5-2884CCD50C97}" type="datetimeFigureOut">
              <a:rPr lang="fr-FR" smtClean="0"/>
              <a:t>19/04/2013</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7256EC96-DDFD-4B97-80FB-F2F346A3C668}" type="slidenum">
              <a:rPr lang="fr-FR" smtClean="0"/>
              <a:t>‹N°›</a:t>
            </a:fld>
            <a:endParaRPr lang="fr-FR" dirty="0"/>
          </a:p>
        </p:txBody>
      </p:sp>
    </p:spTree>
    <p:extLst>
      <p:ext uri="{BB962C8B-B14F-4D97-AF65-F5344CB8AC3E}">
        <p14:creationId xmlns:p14="http://schemas.microsoft.com/office/powerpoint/2010/main" val="841713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E16792B-8498-4E90-B0F5-2884CCD50C97}" type="datetimeFigureOut">
              <a:rPr lang="fr-FR" smtClean="0"/>
              <a:t>19/04/2013</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7256EC96-DDFD-4B97-80FB-F2F346A3C668}" type="slidenum">
              <a:rPr lang="fr-FR" smtClean="0"/>
              <a:t>‹N°›</a:t>
            </a:fld>
            <a:endParaRPr lang="fr-FR" dirty="0"/>
          </a:p>
        </p:txBody>
      </p:sp>
    </p:spTree>
    <p:extLst>
      <p:ext uri="{BB962C8B-B14F-4D97-AF65-F5344CB8AC3E}">
        <p14:creationId xmlns:p14="http://schemas.microsoft.com/office/powerpoint/2010/main" val="29716373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0E16792B-8498-4E90-B0F5-2884CCD50C97}" type="datetimeFigureOut">
              <a:rPr lang="fr-FR" smtClean="0"/>
              <a:t>19/04/2013</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7256EC96-DDFD-4B97-80FB-F2F346A3C668}" type="slidenum">
              <a:rPr lang="fr-FR" smtClean="0"/>
              <a:t>‹N°›</a:t>
            </a:fld>
            <a:endParaRPr lang="fr-FR" dirty="0"/>
          </a:p>
        </p:txBody>
      </p:sp>
    </p:spTree>
    <p:extLst>
      <p:ext uri="{BB962C8B-B14F-4D97-AF65-F5344CB8AC3E}">
        <p14:creationId xmlns:p14="http://schemas.microsoft.com/office/powerpoint/2010/main" val="762265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E16792B-8498-4E90-B0F5-2884CCD50C97}" type="datetimeFigureOut">
              <a:rPr lang="fr-FR" smtClean="0"/>
              <a:t>19/04/2013</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7256EC96-DDFD-4B97-80FB-F2F346A3C668}" type="slidenum">
              <a:rPr lang="fr-FR" smtClean="0"/>
              <a:t>‹N°›</a:t>
            </a:fld>
            <a:endParaRPr lang="fr-FR" dirty="0"/>
          </a:p>
        </p:txBody>
      </p:sp>
    </p:spTree>
    <p:extLst>
      <p:ext uri="{BB962C8B-B14F-4D97-AF65-F5344CB8AC3E}">
        <p14:creationId xmlns:p14="http://schemas.microsoft.com/office/powerpoint/2010/main" val="376813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0E16792B-8498-4E90-B0F5-2884CCD50C97}" type="datetimeFigureOut">
              <a:rPr lang="fr-FR" smtClean="0"/>
              <a:t>19/04/2013</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7256EC96-DDFD-4B97-80FB-F2F346A3C668}" type="slidenum">
              <a:rPr lang="fr-FR" smtClean="0"/>
              <a:t>‹N°›</a:t>
            </a:fld>
            <a:endParaRPr lang="fr-FR" dirty="0"/>
          </a:p>
        </p:txBody>
      </p:sp>
    </p:spTree>
    <p:extLst>
      <p:ext uri="{BB962C8B-B14F-4D97-AF65-F5344CB8AC3E}">
        <p14:creationId xmlns:p14="http://schemas.microsoft.com/office/powerpoint/2010/main" val="2791821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0E16792B-8498-4E90-B0F5-2884CCD50C97}" type="datetimeFigureOut">
              <a:rPr lang="fr-FR" smtClean="0"/>
              <a:t>19/04/2013</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7256EC96-DDFD-4B97-80FB-F2F346A3C668}" type="slidenum">
              <a:rPr lang="fr-FR" smtClean="0"/>
              <a:t>‹N°›</a:t>
            </a:fld>
            <a:endParaRPr lang="fr-FR" dirty="0"/>
          </a:p>
        </p:txBody>
      </p:sp>
    </p:spTree>
    <p:extLst>
      <p:ext uri="{BB962C8B-B14F-4D97-AF65-F5344CB8AC3E}">
        <p14:creationId xmlns:p14="http://schemas.microsoft.com/office/powerpoint/2010/main" val="1770020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16792B-8498-4E90-B0F5-2884CCD50C97}" type="datetimeFigureOut">
              <a:rPr lang="fr-FR" smtClean="0"/>
              <a:t>19/04/2013</a:t>
            </a:fld>
            <a:endParaRPr lang="fr-FR" dirty="0"/>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6EC96-DDFD-4B97-80FB-F2F346A3C668}" type="slidenum">
              <a:rPr lang="fr-FR" smtClean="0"/>
              <a:t>‹N°›</a:t>
            </a:fld>
            <a:endParaRPr lang="fr-FR" dirty="0"/>
          </a:p>
        </p:txBody>
      </p:sp>
    </p:spTree>
    <p:extLst>
      <p:ext uri="{BB962C8B-B14F-4D97-AF65-F5344CB8AC3E}">
        <p14:creationId xmlns:p14="http://schemas.microsoft.com/office/powerpoint/2010/main" val="11669473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persELEVE/persELEVE/perspective.exe"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30.pn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0.png"/><Relationship Id="rId7"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DessTech/DessTech.exe"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182" y="0"/>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5" name="Connecteur droit 4"/>
          <p:cNvCxnSpPr/>
          <p:nvPr/>
        </p:nvCxnSpPr>
        <p:spPr>
          <a:xfrm>
            <a:off x="-7418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2649489" y="2708920"/>
            <a:ext cx="5300510" cy="584775"/>
          </a:xfrm>
          <a:prstGeom prst="rect">
            <a:avLst/>
          </a:prstGeom>
        </p:spPr>
        <p:txBody>
          <a:bodyPr wrap="square">
            <a:spAutoFit/>
          </a:bodyPr>
          <a:lstStyle/>
          <a:p>
            <a:pPr algn="r" rtl="1"/>
            <a:r>
              <a:rPr lang="ar-SA" sz="3200" b="1" dirty="0" smtClean="0">
                <a:cs typeface="Andalus" pitchFamily="2" charset="-78"/>
              </a:rPr>
              <a:t>1- </a:t>
            </a:r>
            <a:r>
              <a:rPr lang="ar-SA" sz="3200" b="1" u="sng" dirty="0" smtClean="0">
                <a:cs typeface="Andalus" pitchFamily="2" charset="-78"/>
              </a:rPr>
              <a:t>التقنيـات </a:t>
            </a:r>
            <a:r>
              <a:rPr lang="ar-SA" sz="3200" b="1" u="sng" dirty="0">
                <a:cs typeface="Andalus" pitchFamily="2" charset="-78"/>
              </a:rPr>
              <a:t>المخطـاطـية </a:t>
            </a:r>
            <a:r>
              <a:rPr lang="ar-SA" sz="3200" b="1" dirty="0">
                <a:cs typeface="Andalus" pitchFamily="2" charset="-78"/>
              </a:rPr>
              <a:t>: </a:t>
            </a:r>
            <a:endParaRPr lang="fr-FR" sz="3200" b="1" dirty="0">
              <a:cs typeface="Andalus" pitchFamily="2" charset="-78"/>
            </a:endParaRPr>
          </a:p>
        </p:txBody>
      </p:sp>
      <p:sp>
        <p:nvSpPr>
          <p:cNvPr id="10" name="Rectangle 9"/>
          <p:cNvSpPr/>
          <p:nvPr/>
        </p:nvSpPr>
        <p:spPr>
          <a:xfrm>
            <a:off x="35496" y="3212976"/>
            <a:ext cx="7632848" cy="2677656"/>
          </a:xfrm>
          <a:prstGeom prst="rect">
            <a:avLst/>
          </a:prstGeom>
        </p:spPr>
        <p:txBody>
          <a:bodyPr wrap="square">
            <a:spAutoFit/>
          </a:bodyPr>
          <a:lstStyle/>
          <a:p>
            <a:pPr algn="r" rtl="1"/>
            <a:r>
              <a:rPr lang="ar-SA" sz="2400" b="1" dirty="0">
                <a:solidFill>
                  <a:srgbClr val="3333FF"/>
                </a:solidFill>
              </a:rPr>
              <a:t>يعتبر الرسم التقني</a:t>
            </a:r>
            <a:r>
              <a:rPr lang="fr-FR" sz="2400" b="1" dirty="0">
                <a:solidFill>
                  <a:srgbClr val="3333FF"/>
                </a:solidFill>
              </a:rPr>
              <a:t> )</a:t>
            </a:r>
            <a:r>
              <a:rPr lang="ar-SA" sz="2400" b="1" dirty="0">
                <a:solidFill>
                  <a:srgbClr val="3333FF"/>
                </a:solidFill>
              </a:rPr>
              <a:t> ا</a:t>
            </a:r>
            <a:r>
              <a:rPr lang="ar-SA" sz="2400" b="1" dirty="0">
                <a:solidFill>
                  <a:srgbClr val="002060"/>
                </a:solidFill>
              </a:rPr>
              <a:t>لصناعي</a:t>
            </a:r>
            <a:r>
              <a:rPr lang="ar-SA" sz="2400" b="1" dirty="0">
                <a:solidFill>
                  <a:srgbClr val="3333FF"/>
                </a:solidFill>
              </a:rPr>
              <a:t> </a:t>
            </a:r>
            <a:r>
              <a:rPr lang="fr-FR" sz="2400" b="1" dirty="0">
                <a:solidFill>
                  <a:srgbClr val="3333FF"/>
                </a:solidFill>
              </a:rPr>
              <a:t> (</a:t>
            </a:r>
            <a:r>
              <a:rPr lang="ar-SA" sz="2400" b="1" dirty="0">
                <a:solidFill>
                  <a:srgbClr val="3333FF"/>
                </a:solidFill>
              </a:rPr>
              <a:t> إحدى التقنيات المخطاطية المستعملة في الميدان الصناعي، فهو أداة لتمثيل الأشياء التقنية قصد دراستها، تصنعها أو إبراز وظيفتها</a:t>
            </a:r>
            <a:r>
              <a:rPr lang="fr-FR" sz="2400" b="1" dirty="0">
                <a:solidFill>
                  <a:srgbClr val="3333FF"/>
                </a:solidFill>
              </a:rPr>
              <a:t> .</a:t>
            </a:r>
          </a:p>
          <a:p>
            <a:pPr algn="r" rtl="1"/>
            <a:r>
              <a:rPr lang="ar-SA" sz="2400" b="1" dirty="0">
                <a:solidFill>
                  <a:srgbClr val="3333FF"/>
                </a:solidFill>
              </a:rPr>
              <a:t>يخضع الرسم التقني لقواعد دقيقة واصطلاحات مضبوطة لتفادي كل غموض يمكن أن يجعل قرأته صعبة أو خاطئة</a:t>
            </a:r>
            <a:r>
              <a:rPr lang="fr-FR" sz="2400" b="1" dirty="0">
                <a:solidFill>
                  <a:srgbClr val="3333FF"/>
                </a:solidFill>
              </a:rPr>
              <a:t> .</a:t>
            </a:r>
            <a:r>
              <a:rPr lang="ar-SA" sz="2400" b="1" dirty="0">
                <a:solidFill>
                  <a:srgbClr val="3333FF"/>
                </a:solidFill>
              </a:rPr>
              <a:t> وبهذا يعتبر الرسم الصناعي لغة عالمية للتوصل بين المختصين في المجالات الصناعية. ولتمثيل الأشياء التقنية نستعمل</a:t>
            </a:r>
            <a:r>
              <a:rPr lang="fr-FR" sz="2400" b="1" dirty="0">
                <a:solidFill>
                  <a:srgbClr val="3333FF"/>
                </a:solidFill>
              </a:rPr>
              <a:t>:  </a:t>
            </a:r>
          </a:p>
        </p:txBody>
      </p:sp>
      <p:sp>
        <p:nvSpPr>
          <p:cNvPr id="11" name="Rectangle 10"/>
          <p:cNvSpPr/>
          <p:nvPr/>
        </p:nvSpPr>
        <p:spPr>
          <a:xfrm>
            <a:off x="899592" y="5805264"/>
            <a:ext cx="6037451" cy="461665"/>
          </a:xfrm>
          <a:prstGeom prst="rect">
            <a:avLst/>
          </a:prstGeom>
        </p:spPr>
        <p:txBody>
          <a:bodyPr wrap="square">
            <a:spAutoFit/>
          </a:bodyPr>
          <a:lstStyle/>
          <a:p>
            <a:pPr lvl="0" algn="r" rtl="1"/>
            <a:r>
              <a:rPr lang="ar-SA" sz="2400" b="1" dirty="0" smtClean="0">
                <a:solidFill>
                  <a:srgbClr val="002060"/>
                </a:solidFill>
              </a:rPr>
              <a:t>*</a:t>
            </a:r>
            <a:r>
              <a:rPr lang="ar-SA" sz="2400" b="1" dirty="0" smtClean="0">
                <a:solidFill>
                  <a:srgbClr val="C00000"/>
                </a:solidFill>
              </a:rPr>
              <a:t> الرسم </a:t>
            </a:r>
            <a:r>
              <a:rPr lang="ar-SA" sz="2400" b="1" dirty="0">
                <a:solidFill>
                  <a:srgbClr val="C00000"/>
                </a:solidFill>
              </a:rPr>
              <a:t>اليدوي باستعمال الأدوات التقليدية.</a:t>
            </a:r>
            <a:endParaRPr lang="fr-FR" sz="2400" b="1" dirty="0">
              <a:solidFill>
                <a:srgbClr val="C00000"/>
              </a:solidFill>
            </a:endParaRPr>
          </a:p>
        </p:txBody>
      </p:sp>
      <p:sp>
        <p:nvSpPr>
          <p:cNvPr id="13" name="Rectangle 12"/>
          <p:cNvSpPr/>
          <p:nvPr/>
        </p:nvSpPr>
        <p:spPr>
          <a:xfrm>
            <a:off x="669165" y="6237312"/>
            <a:ext cx="6296209" cy="461665"/>
          </a:xfrm>
          <a:prstGeom prst="rect">
            <a:avLst/>
          </a:prstGeom>
        </p:spPr>
        <p:txBody>
          <a:bodyPr wrap="square">
            <a:spAutoFit/>
          </a:bodyPr>
          <a:lstStyle/>
          <a:p>
            <a:pPr lvl="0" algn="r" rtl="1"/>
            <a:r>
              <a:rPr lang="ar-SA" sz="2400" b="1" dirty="0" smtClean="0">
                <a:solidFill>
                  <a:srgbClr val="002060"/>
                </a:solidFill>
              </a:rPr>
              <a:t>*</a:t>
            </a:r>
            <a:r>
              <a:rPr lang="ar-SA" sz="2400" b="1" dirty="0" smtClean="0">
                <a:solidFill>
                  <a:srgbClr val="C00000"/>
                </a:solidFill>
              </a:rPr>
              <a:t> الرسم </a:t>
            </a:r>
            <a:r>
              <a:rPr lang="ar-SA" sz="2400" b="1" dirty="0">
                <a:solidFill>
                  <a:srgbClr val="C00000"/>
                </a:solidFill>
              </a:rPr>
              <a:t>المعلوماتي باستعمال الحاسوب </a:t>
            </a:r>
            <a:r>
              <a:rPr lang="ar-SA" sz="2400" b="1" dirty="0" smtClean="0">
                <a:solidFill>
                  <a:srgbClr val="C00000"/>
                </a:solidFill>
              </a:rPr>
              <a:t>و  </a:t>
            </a:r>
            <a:r>
              <a:rPr lang="ar-SA" sz="2400" b="1" dirty="0" smtClean="0">
                <a:solidFill>
                  <a:srgbClr val="002060"/>
                </a:solidFill>
              </a:rPr>
              <a:t>برانم</a:t>
            </a:r>
            <a:r>
              <a:rPr lang="ar-SA" sz="2400" b="1" dirty="0" smtClean="0">
                <a:solidFill>
                  <a:srgbClr val="C00000"/>
                </a:solidFill>
              </a:rPr>
              <a:t>  الرسم</a:t>
            </a:r>
            <a:r>
              <a:rPr lang="ar-SA" sz="2400" b="1" dirty="0">
                <a:solidFill>
                  <a:srgbClr val="C00000"/>
                </a:solidFill>
              </a:rPr>
              <a:t>.</a:t>
            </a:r>
            <a:endParaRPr lang="fr-FR" sz="2400" b="1" dirty="0">
              <a:solidFill>
                <a:srgbClr val="C00000"/>
              </a:solidFill>
            </a:endParaRPr>
          </a:p>
        </p:txBody>
      </p:sp>
      <p:sp>
        <p:nvSpPr>
          <p:cNvPr id="12" name="Rectangle 11"/>
          <p:cNvSpPr/>
          <p:nvPr/>
        </p:nvSpPr>
        <p:spPr>
          <a:xfrm>
            <a:off x="3419872" y="836712"/>
            <a:ext cx="4532961" cy="584775"/>
          </a:xfrm>
          <a:prstGeom prst="rect">
            <a:avLst/>
          </a:prstGeom>
        </p:spPr>
        <p:txBody>
          <a:bodyPr wrap="square">
            <a:spAutoFit/>
          </a:bodyPr>
          <a:lstStyle/>
          <a:p>
            <a:pPr algn="r" rtl="1"/>
            <a:r>
              <a:rPr lang="ar-SA" sz="3200" b="1" dirty="0" smtClean="0">
                <a:cs typeface="Andalus" pitchFamily="2" charset="-78"/>
              </a:rPr>
              <a:t>* </a:t>
            </a:r>
            <a:r>
              <a:rPr lang="ar-SA" sz="3200" b="1" u="sng" dirty="0" smtClean="0">
                <a:cs typeface="Andalus" pitchFamily="2" charset="-78"/>
              </a:rPr>
              <a:t>مقدمـــة</a:t>
            </a:r>
            <a:r>
              <a:rPr lang="ar-SA" sz="3200" b="1" dirty="0" smtClean="0">
                <a:cs typeface="Andalus" pitchFamily="2" charset="-78"/>
              </a:rPr>
              <a:t>: </a:t>
            </a:r>
            <a:endParaRPr lang="fr-FR" sz="3200" b="1" dirty="0">
              <a:cs typeface="Andalus" pitchFamily="2" charset="-78"/>
            </a:endParaRPr>
          </a:p>
        </p:txBody>
      </p:sp>
      <p:sp>
        <p:nvSpPr>
          <p:cNvPr id="2" name="ZoneTexte 1"/>
          <p:cNvSpPr txBox="1"/>
          <p:nvPr/>
        </p:nvSpPr>
        <p:spPr>
          <a:xfrm>
            <a:off x="5623520" y="1484784"/>
            <a:ext cx="2016224" cy="1200329"/>
          </a:xfrm>
          <a:prstGeom prst="rect">
            <a:avLst/>
          </a:prstGeom>
          <a:solidFill>
            <a:srgbClr val="FFFF00"/>
          </a:solidFill>
          <a:ln w="38100" cmpd="dbl">
            <a:solidFill>
              <a:schemeClr val="tx1"/>
            </a:solidFill>
          </a:ln>
        </p:spPr>
        <p:txBody>
          <a:bodyPr wrap="square" rtlCol="0">
            <a:spAutoFit/>
          </a:bodyPr>
          <a:lstStyle/>
          <a:p>
            <a:pPr algn="ctr"/>
            <a:r>
              <a:rPr lang="ar-SA" sz="2400" b="1" dirty="0" smtClean="0">
                <a:solidFill>
                  <a:srgbClr val="3333FF"/>
                </a:solidFill>
              </a:rPr>
              <a:t>مكتب التصاميم </a:t>
            </a:r>
          </a:p>
          <a:p>
            <a:pPr algn="ctr"/>
            <a:r>
              <a:rPr lang="ar-SA" sz="2400" b="1" dirty="0" smtClean="0">
                <a:solidFill>
                  <a:srgbClr val="3333FF"/>
                </a:solidFill>
              </a:rPr>
              <a:t>الهندسيـــــــــــة</a:t>
            </a:r>
          </a:p>
          <a:p>
            <a:pPr algn="ctr"/>
            <a:r>
              <a:rPr lang="ar-SA" sz="2400" b="1" dirty="0" smtClean="0">
                <a:solidFill>
                  <a:srgbClr val="3333FF"/>
                </a:solidFill>
              </a:rPr>
              <a:t>أو الرسم الصناعي</a:t>
            </a:r>
            <a:endParaRPr lang="fr-FR" sz="2400" b="1" dirty="0">
              <a:solidFill>
                <a:srgbClr val="3333FF"/>
              </a:solidFill>
            </a:endParaRPr>
          </a:p>
        </p:txBody>
      </p:sp>
      <p:sp>
        <p:nvSpPr>
          <p:cNvPr id="17" name="ZoneTexte 16"/>
          <p:cNvSpPr txBox="1"/>
          <p:nvPr/>
        </p:nvSpPr>
        <p:spPr>
          <a:xfrm>
            <a:off x="2987824" y="1487057"/>
            <a:ext cx="2016224" cy="1200329"/>
          </a:xfrm>
          <a:prstGeom prst="rect">
            <a:avLst/>
          </a:prstGeom>
          <a:solidFill>
            <a:srgbClr val="FFC000"/>
          </a:solidFill>
          <a:ln w="38100" cmpd="dbl">
            <a:solidFill>
              <a:schemeClr val="tx1"/>
            </a:solidFill>
          </a:ln>
        </p:spPr>
        <p:txBody>
          <a:bodyPr wrap="square" rtlCol="0">
            <a:spAutoFit/>
          </a:bodyPr>
          <a:lstStyle/>
          <a:p>
            <a:pPr algn="ctr"/>
            <a:r>
              <a:rPr lang="ar-SA" sz="2400" b="1" dirty="0" smtClean="0">
                <a:solidFill>
                  <a:srgbClr val="3333FF"/>
                </a:solidFill>
              </a:rPr>
              <a:t>مكتـــــــــــب</a:t>
            </a:r>
          </a:p>
          <a:p>
            <a:pPr algn="ctr"/>
            <a:r>
              <a:rPr lang="ar-SA" sz="2400" b="1" dirty="0" smtClean="0">
                <a:solidFill>
                  <a:srgbClr val="3333FF"/>
                </a:solidFill>
              </a:rPr>
              <a:t>طــــــــــــرق</a:t>
            </a:r>
          </a:p>
          <a:p>
            <a:pPr algn="ctr"/>
            <a:r>
              <a:rPr lang="ar-SA" sz="2400" b="1" dirty="0" smtClean="0">
                <a:solidFill>
                  <a:srgbClr val="3333FF"/>
                </a:solidFill>
              </a:rPr>
              <a:t>الإنجــــــــــــاز</a:t>
            </a:r>
            <a:endParaRPr lang="fr-FR" sz="2400" b="1" dirty="0">
              <a:solidFill>
                <a:srgbClr val="3333FF"/>
              </a:solidFill>
            </a:endParaRPr>
          </a:p>
        </p:txBody>
      </p:sp>
      <p:sp>
        <p:nvSpPr>
          <p:cNvPr id="18" name="ZoneTexte 17"/>
          <p:cNvSpPr txBox="1"/>
          <p:nvPr/>
        </p:nvSpPr>
        <p:spPr>
          <a:xfrm>
            <a:off x="323528" y="1487058"/>
            <a:ext cx="2016224" cy="1200329"/>
          </a:xfrm>
          <a:prstGeom prst="rect">
            <a:avLst/>
          </a:prstGeom>
          <a:solidFill>
            <a:schemeClr val="accent3">
              <a:lumMod val="40000"/>
              <a:lumOff val="60000"/>
            </a:schemeClr>
          </a:solidFill>
          <a:ln w="38100" cmpd="dbl">
            <a:solidFill>
              <a:schemeClr val="tx1"/>
            </a:solidFill>
          </a:ln>
        </p:spPr>
        <p:txBody>
          <a:bodyPr wrap="square" rtlCol="0">
            <a:spAutoFit/>
          </a:bodyPr>
          <a:lstStyle/>
          <a:p>
            <a:pPr algn="ctr"/>
            <a:r>
              <a:rPr lang="ar-SA" sz="2400" b="1" dirty="0" smtClean="0">
                <a:solidFill>
                  <a:srgbClr val="3333FF"/>
                </a:solidFill>
              </a:rPr>
              <a:t>المشغــــــــــــل</a:t>
            </a:r>
          </a:p>
          <a:p>
            <a:pPr algn="ctr"/>
            <a:r>
              <a:rPr lang="ar-SA" sz="2400" b="1" dirty="0" smtClean="0">
                <a:solidFill>
                  <a:srgbClr val="3333FF"/>
                </a:solidFill>
              </a:rPr>
              <a:t>أو</a:t>
            </a:r>
          </a:p>
          <a:p>
            <a:pPr algn="ctr"/>
            <a:r>
              <a:rPr lang="ar-SA" sz="2400" b="1" dirty="0" smtClean="0">
                <a:solidFill>
                  <a:srgbClr val="3333FF"/>
                </a:solidFill>
              </a:rPr>
              <a:t>المصنــــــــــــع</a:t>
            </a:r>
            <a:endParaRPr lang="fr-FR" sz="2400" b="1" dirty="0">
              <a:solidFill>
                <a:srgbClr val="3333FF"/>
              </a:solidFill>
            </a:endParaRPr>
          </a:p>
        </p:txBody>
      </p:sp>
      <p:cxnSp>
        <p:nvCxnSpPr>
          <p:cNvPr id="4" name="Connecteur droit avec flèche 3"/>
          <p:cNvCxnSpPr>
            <a:stCxn id="2" idx="1"/>
          </p:cNvCxnSpPr>
          <p:nvPr/>
        </p:nvCxnSpPr>
        <p:spPr>
          <a:xfrm flipH="1" flipV="1">
            <a:off x="5004048" y="2084948"/>
            <a:ext cx="619472" cy="1"/>
          </a:xfrm>
          <a:prstGeom prst="straightConnector1">
            <a:avLst/>
          </a:prstGeom>
          <a:ln>
            <a:solidFill>
              <a:srgbClr val="C00000"/>
            </a:solidFill>
            <a:tailEnd type="arrow"/>
          </a:ln>
        </p:spPr>
        <p:style>
          <a:lnRef idx="3">
            <a:schemeClr val="accent3"/>
          </a:lnRef>
          <a:fillRef idx="0">
            <a:schemeClr val="accent3"/>
          </a:fillRef>
          <a:effectRef idx="2">
            <a:schemeClr val="accent3"/>
          </a:effectRef>
          <a:fontRef idx="minor">
            <a:schemeClr val="tx1"/>
          </a:fontRef>
        </p:style>
      </p:cxnSp>
      <p:cxnSp>
        <p:nvCxnSpPr>
          <p:cNvPr id="19" name="Connecteur droit avec flèche 18"/>
          <p:cNvCxnSpPr/>
          <p:nvPr/>
        </p:nvCxnSpPr>
        <p:spPr>
          <a:xfrm flipH="1" flipV="1">
            <a:off x="2339752" y="2088144"/>
            <a:ext cx="619472" cy="1"/>
          </a:xfrm>
          <a:prstGeom prst="straightConnector1">
            <a:avLst/>
          </a:prstGeom>
          <a:ln>
            <a:solidFill>
              <a:srgbClr val="C00000"/>
            </a:solidFill>
            <a:tailEnd type="arrow"/>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3318995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0-#ppt_w/2"/>
                                          </p:val>
                                        </p:tav>
                                        <p:tav tm="100000">
                                          <p:val>
                                            <p:strVal val="#ppt_x"/>
                                          </p:val>
                                        </p:tav>
                                      </p:tavLst>
                                    </p:anim>
                                    <p:anim calcmode="lin" valueType="num">
                                      <p:cBhvr additive="base">
                                        <p:cTn id="2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0-#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12"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0-#ppt_w/2"/>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12"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P spid="2" grpId="0" animBg="1"/>
      <p:bldP spid="17" grpId="0" animBg="1"/>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7418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156176" y="980728"/>
            <a:ext cx="1971512" cy="461665"/>
          </a:xfrm>
          <a:prstGeom prst="rect">
            <a:avLst/>
          </a:prstGeom>
        </p:spPr>
        <p:txBody>
          <a:bodyPr wrap="square">
            <a:spAutoFit/>
          </a:bodyPr>
          <a:lstStyle/>
          <a:p>
            <a:pPr lvl="0" algn="r" rtl="1"/>
            <a:r>
              <a:rPr lang="ar-SA" sz="2400" b="1" dirty="0" smtClean="0">
                <a:solidFill>
                  <a:srgbClr val="C00000"/>
                </a:solidFill>
              </a:rPr>
              <a:t>*</a:t>
            </a:r>
            <a:r>
              <a:rPr lang="ar-SA" sz="2400" b="1" u="sng" dirty="0" smtClean="0">
                <a:solidFill>
                  <a:srgbClr val="C00000"/>
                </a:solidFill>
              </a:rPr>
              <a:t> أجوبـــــــــة 1</a:t>
            </a:r>
            <a:r>
              <a:rPr lang="ar-SA" sz="2400" b="1" dirty="0" smtClean="0">
                <a:solidFill>
                  <a:srgbClr val="C00000"/>
                </a:solidFill>
              </a:rPr>
              <a:t>:</a:t>
            </a:r>
            <a:endParaRPr lang="fr-FR" sz="2400" b="1" dirty="0">
              <a:solidFill>
                <a:srgbClr val="C00000"/>
              </a:solidFill>
            </a:endParaRPr>
          </a:p>
        </p:txBody>
      </p:sp>
      <p:sp>
        <p:nvSpPr>
          <p:cNvPr id="8" name="Rectangle 7"/>
          <p:cNvSpPr/>
          <p:nvPr/>
        </p:nvSpPr>
        <p:spPr>
          <a:xfrm>
            <a:off x="2373326" y="1556792"/>
            <a:ext cx="5367026" cy="461665"/>
          </a:xfrm>
          <a:prstGeom prst="rect">
            <a:avLst/>
          </a:prstGeom>
        </p:spPr>
        <p:txBody>
          <a:bodyPr wrap="square">
            <a:spAutoFit/>
          </a:bodyPr>
          <a:lstStyle/>
          <a:p>
            <a:pPr lvl="0" algn="r" rtl="1"/>
            <a:r>
              <a:rPr lang="ar-SA" sz="2400" b="1" dirty="0" smtClean="0">
                <a:solidFill>
                  <a:srgbClr val="3333FF"/>
                </a:solidFill>
              </a:rPr>
              <a:t>أ - حساب البعد المرسوم</a:t>
            </a:r>
            <a:r>
              <a:rPr lang="fr-FR" sz="2400" b="1" dirty="0" smtClean="0">
                <a:solidFill>
                  <a:srgbClr val="3333FF"/>
                </a:solidFill>
              </a:rPr>
              <a:t> </a:t>
            </a:r>
            <a:r>
              <a:rPr lang="ar-SA" sz="2400" b="1" dirty="0" smtClean="0">
                <a:solidFill>
                  <a:srgbClr val="3333FF"/>
                </a:solidFill>
              </a:rPr>
              <a:t>للطول </a:t>
            </a:r>
            <a:r>
              <a:rPr lang="fr-FR" sz="2400" b="1" dirty="0" smtClean="0">
                <a:solidFill>
                  <a:srgbClr val="3333FF"/>
                </a:solidFill>
              </a:rPr>
              <a:t>)</a:t>
            </a:r>
            <a:r>
              <a:rPr lang="ar-SA" sz="2400" b="1" dirty="0" smtClean="0">
                <a:solidFill>
                  <a:srgbClr val="3333FF"/>
                </a:solidFill>
              </a:rPr>
              <a:t> </a:t>
            </a:r>
            <a:r>
              <a:rPr lang="fr-FR" sz="2400" b="1" dirty="0" smtClean="0">
                <a:solidFill>
                  <a:srgbClr val="3333FF"/>
                </a:solidFill>
              </a:rPr>
              <a:t>( </a:t>
            </a:r>
            <a:r>
              <a:rPr lang="fr-FR" sz="2400" b="1" dirty="0" smtClean="0">
                <a:solidFill>
                  <a:srgbClr val="C00000"/>
                </a:solidFill>
              </a:rPr>
              <a:t>DD</a:t>
            </a:r>
            <a:r>
              <a:rPr lang="fr-FR" sz="2400" b="1" baseline="-25000" dirty="0" smtClean="0">
                <a:solidFill>
                  <a:srgbClr val="C00000"/>
                </a:solidFill>
              </a:rPr>
              <a:t>L </a:t>
            </a:r>
            <a:endParaRPr lang="fr-FR" sz="2400" b="1" dirty="0">
              <a:solidFill>
                <a:srgbClr val="C00000"/>
              </a:solidFill>
            </a:endParaRPr>
          </a:p>
        </p:txBody>
      </p:sp>
      <p:sp>
        <p:nvSpPr>
          <p:cNvPr id="9" name="Rectangle 8"/>
          <p:cNvSpPr/>
          <p:nvPr/>
        </p:nvSpPr>
        <p:spPr>
          <a:xfrm>
            <a:off x="6421772" y="2130801"/>
            <a:ext cx="1036999" cy="461665"/>
          </a:xfrm>
          <a:prstGeom prst="rect">
            <a:avLst/>
          </a:prstGeom>
        </p:spPr>
        <p:txBody>
          <a:bodyPr wrap="square">
            <a:spAutoFit/>
          </a:bodyPr>
          <a:lstStyle/>
          <a:p>
            <a:pPr lvl="0" algn="r" rtl="1"/>
            <a:r>
              <a:rPr lang="ar-SA" sz="2400" b="1" dirty="0" smtClean="0">
                <a:solidFill>
                  <a:srgbClr val="3333FF"/>
                </a:solidFill>
              </a:rPr>
              <a:t>نعلم أن </a:t>
            </a:r>
            <a:endParaRPr lang="fr-FR" sz="2400" b="1" dirty="0">
              <a:solidFill>
                <a:srgbClr val="3333FF"/>
              </a:solidFill>
            </a:endParaRPr>
          </a:p>
        </p:txBody>
      </p:sp>
      <p:sp>
        <p:nvSpPr>
          <p:cNvPr id="10" name="Rectangle 9"/>
          <p:cNvSpPr/>
          <p:nvPr/>
        </p:nvSpPr>
        <p:spPr>
          <a:xfrm>
            <a:off x="6421772" y="2722810"/>
            <a:ext cx="1057971" cy="461665"/>
          </a:xfrm>
          <a:prstGeom prst="rect">
            <a:avLst/>
          </a:prstGeom>
        </p:spPr>
        <p:txBody>
          <a:bodyPr wrap="square">
            <a:spAutoFit/>
          </a:bodyPr>
          <a:lstStyle/>
          <a:p>
            <a:pPr lvl="0" algn="r" rtl="1"/>
            <a:r>
              <a:rPr lang="ar-SA" sz="2400" b="1" dirty="0" smtClean="0">
                <a:solidFill>
                  <a:srgbClr val="3333FF"/>
                </a:solidFill>
              </a:rPr>
              <a:t>لدينا</a:t>
            </a:r>
            <a:endParaRPr lang="fr-FR" sz="2400" b="1" dirty="0">
              <a:solidFill>
                <a:srgbClr val="3333FF"/>
              </a:solidFill>
            </a:endParaRPr>
          </a:p>
        </p:txBody>
      </p:sp>
      <mc:AlternateContent xmlns:mc="http://schemas.openxmlformats.org/markup-compatibility/2006" xmlns:a14="http://schemas.microsoft.com/office/drawing/2010/main">
        <mc:Choice Requires="a14">
          <p:sp>
            <p:nvSpPr>
              <p:cNvPr id="11" name="Rectangle 10"/>
              <p:cNvSpPr/>
              <p:nvPr/>
            </p:nvSpPr>
            <p:spPr>
              <a:xfrm>
                <a:off x="1478782" y="2018457"/>
                <a:ext cx="2664296" cy="666529"/>
              </a:xfrm>
              <a:prstGeom prst="rect">
                <a:avLst/>
              </a:prstGeom>
              <a:ln>
                <a:noFill/>
              </a:ln>
            </p:spPr>
            <p:txBody>
              <a:bodyPr wrap="square">
                <a:spAutoFit/>
              </a:bodyPr>
              <a:lstStyle/>
              <a:p>
                <a:pPr/>
                <a14:m>
                  <m:oMathPara xmlns:m="http://schemas.openxmlformats.org/officeDocument/2006/math">
                    <m:oMathParaPr>
                      <m:jc m:val="center"/>
                    </m:oMathParaPr>
                    <m:oMath xmlns:m="http://schemas.openxmlformats.org/officeDocument/2006/math">
                      <m:r>
                        <a:rPr lang="fr-FR" sz="2000" b="1" i="0" smtClean="0">
                          <a:solidFill>
                            <a:srgbClr val="C00000"/>
                          </a:solidFill>
                          <a:latin typeface="Cambria Math"/>
                        </a:rPr>
                        <m:t>𝐄𝐜𝐡</m:t>
                      </m:r>
                      <m:r>
                        <a:rPr lang="fr-FR" sz="2000" b="1" smtClean="0">
                          <a:solidFill>
                            <a:srgbClr val="C00000"/>
                          </a:solidFill>
                          <a:latin typeface="Cambria Math"/>
                        </a:rPr>
                        <m:t>=</m:t>
                      </m:r>
                      <m:f>
                        <m:fPr>
                          <m:ctrlPr>
                            <a:rPr lang="fr-FR" sz="2000" b="1" i="1">
                              <a:latin typeface="Cambria Math"/>
                            </a:rPr>
                          </m:ctrlPr>
                        </m:fPr>
                        <m:num>
                          <m:r>
                            <a:rPr lang="fr-FR" sz="2000" b="1" i="0" smtClean="0">
                              <a:solidFill>
                                <a:srgbClr val="0070C0"/>
                              </a:solidFill>
                              <a:latin typeface="Cambria Math"/>
                            </a:rPr>
                            <m:t>𝐃𝐃</m:t>
                          </m:r>
                        </m:num>
                        <m:den>
                          <m:r>
                            <a:rPr lang="fr-FR" sz="2000" b="1" i="0" smtClean="0">
                              <a:solidFill>
                                <a:srgbClr val="0070C0"/>
                              </a:solidFill>
                              <a:latin typeface="Cambria Math"/>
                            </a:rPr>
                            <m:t>𝐃𝐑</m:t>
                          </m:r>
                        </m:den>
                      </m:f>
                    </m:oMath>
                  </m:oMathPara>
                </a14:m>
                <a:endParaRPr lang="fr-FR" sz="2000" b="1" dirty="0"/>
              </a:p>
            </p:txBody>
          </p:sp>
        </mc:Choice>
        <mc:Fallback xmlns="">
          <p:sp>
            <p:nvSpPr>
              <p:cNvPr id="11" name="Rectangle 10"/>
              <p:cNvSpPr>
                <a:spLocks noRot="1" noChangeAspect="1" noMove="1" noResize="1" noEditPoints="1" noAdjustHandles="1" noChangeArrowheads="1" noChangeShapeType="1" noTextEdit="1"/>
              </p:cNvSpPr>
              <p:nvPr/>
            </p:nvSpPr>
            <p:spPr>
              <a:xfrm>
                <a:off x="1478782" y="2018457"/>
                <a:ext cx="2664296" cy="666529"/>
              </a:xfrm>
              <a:prstGeom prst="rect">
                <a:avLst/>
              </a:prstGeom>
              <a:blipFill rotWithShape="1">
                <a:blip r:embed="rId3"/>
                <a:stretch>
                  <a:fillRect/>
                </a:stretch>
              </a:blipFill>
              <a:ln>
                <a:noFill/>
              </a:ln>
            </p:spPr>
            <p:txBody>
              <a:bodyPr/>
              <a:lstStyle/>
              <a:p>
                <a:r>
                  <a:rPr lang="fr-FR">
                    <a:noFill/>
                  </a:rPr>
                  <a:t> </a:t>
                </a:r>
              </a:p>
            </p:txBody>
          </p:sp>
        </mc:Fallback>
      </mc:AlternateContent>
      <p:sp>
        <p:nvSpPr>
          <p:cNvPr id="12" name="Rectangle 11"/>
          <p:cNvSpPr/>
          <p:nvPr/>
        </p:nvSpPr>
        <p:spPr>
          <a:xfrm>
            <a:off x="4139952" y="2822616"/>
            <a:ext cx="1800200" cy="461665"/>
          </a:xfrm>
          <a:prstGeom prst="rect">
            <a:avLst/>
          </a:prstGeom>
        </p:spPr>
        <p:txBody>
          <a:bodyPr wrap="square">
            <a:spAutoFit/>
          </a:bodyPr>
          <a:lstStyle/>
          <a:p>
            <a:pPr lvl="0" algn="r" rtl="1"/>
            <a:r>
              <a:rPr lang="fr-FR" sz="2400" b="1" dirty="0" smtClean="0">
                <a:solidFill>
                  <a:srgbClr val="3333FF"/>
                </a:solidFill>
              </a:rPr>
              <a:t>DR=75 mm</a:t>
            </a:r>
            <a:endParaRPr lang="fr-FR" sz="2400" b="1" dirty="0">
              <a:solidFill>
                <a:srgbClr val="3333FF"/>
              </a:solidFill>
            </a:endParaRPr>
          </a:p>
        </p:txBody>
      </p:sp>
      <p:sp>
        <p:nvSpPr>
          <p:cNvPr id="13" name="Rectangle 12"/>
          <p:cNvSpPr/>
          <p:nvPr/>
        </p:nvSpPr>
        <p:spPr>
          <a:xfrm>
            <a:off x="1691680" y="2822616"/>
            <a:ext cx="1996342" cy="461665"/>
          </a:xfrm>
          <a:prstGeom prst="rect">
            <a:avLst/>
          </a:prstGeom>
        </p:spPr>
        <p:txBody>
          <a:bodyPr wrap="square">
            <a:spAutoFit/>
          </a:bodyPr>
          <a:lstStyle/>
          <a:p>
            <a:pPr lvl="0" algn="r" rtl="1"/>
            <a:r>
              <a:rPr lang="fr-FR" sz="2400" b="1" dirty="0" smtClean="0">
                <a:solidFill>
                  <a:srgbClr val="3333FF"/>
                </a:solidFill>
              </a:rPr>
              <a:t>Ech= 2/3</a:t>
            </a:r>
            <a:endParaRPr lang="fr-FR" sz="2400" b="1" dirty="0">
              <a:solidFill>
                <a:srgbClr val="3333FF"/>
              </a:solidFill>
            </a:endParaRPr>
          </a:p>
        </p:txBody>
      </p:sp>
      <p:sp>
        <p:nvSpPr>
          <p:cNvPr id="14" name="Rectangle 13"/>
          <p:cNvSpPr/>
          <p:nvPr/>
        </p:nvSpPr>
        <p:spPr>
          <a:xfrm>
            <a:off x="6444208" y="3415308"/>
            <a:ext cx="1057971" cy="461665"/>
          </a:xfrm>
          <a:prstGeom prst="rect">
            <a:avLst/>
          </a:prstGeom>
        </p:spPr>
        <p:txBody>
          <a:bodyPr wrap="square">
            <a:spAutoFit/>
          </a:bodyPr>
          <a:lstStyle/>
          <a:p>
            <a:pPr lvl="0" algn="r" rtl="1"/>
            <a:r>
              <a:rPr lang="ar-SA" sz="2400" b="1" dirty="0" smtClean="0">
                <a:solidFill>
                  <a:srgbClr val="3333FF"/>
                </a:solidFill>
              </a:rPr>
              <a:t>ت.ح</a:t>
            </a:r>
            <a:endParaRPr lang="fr-FR" sz="2400" b="1" dirty="0">
              <a:solidFill>
                <a:srgbClr val="3333FF"/>
              </a:solidFill>
            </a:endParaRPr>
          </a:p>
        </p:txBody>
      </p:sp>
      <p:sp>
        <p:nvSpPr>
          <p:cNvPr id="15" name="Rectangle 14"/>
          <p:cNvSpPr/>
          <p:nvPr/>
        </p:nvSpPr>
        <p:spPr>
          <a:xfrm>
            <a:off x="1673396" y="3459278"/>
            <a:ext cx="2880320" cy="461665"/>
          </a:xfrm>
          <a:prstGeom prst="rect">
            <a:avLst/>
          </a:prstGeom>
        </p:spPr>
        <p:txBody>
          <a:bodyPr wrap="square">
            <a:spAutoFit/>
          </a:bodyPr>
          <a:lstStyle/>
          <a:p>
            <a:pPr lvl="0" algn="ctr" rtl="1"/>
            <a:r>
              <a:rPr lang="fr-FR" sz="2400" b="1" dirty="0" smtClean="0">
                <a:solidFill>
                  <a:srgbClr val="3333FF"/>
                </a:solidFill>
              </a:rPr>
              <a:t>DD = Ech X DR</a:t>
            </a:r>
            <a:endParaRPr lang="fr-FR" sz="2400" b="1" dirty="0">
              <a:solidFill>
                <a:srgbClr val="3333FF"/>
              </a:solidFill>
            </a:endParaRPr>
          </a:p>
        </p:txBody>
      </p:sp>
      <p:sp>
        <p:nvSpPr>
          <p:cNvPr id="16" name="Rectangle 15"/>
          <p:cNvSpPr/>
          <p:nvPr/>
        </p:nvSpPr>
        <p:spPr>
          <a:xfrm>
            <a:off x="6421772" y="3880256"/>
            <a:ext cx="1057971" cy="461665"/>
          </a:xfrm>
          <a:prstGeom prst="rect">
            <a:avLst/>
          </a:prstGeom>
        </p:spPr>
        <p:txBody>
          <a:bodyPr wrap="square">
            <a:spAutoFit/>
          </a:bodyPr>
          <a:lstStyle/>
          <a:p>
            <a:pPr lvl="0" algn="r" rtl="1"/>
            <a:r>
              <a:rPr lang="ar-SA" sz="2400" b="1" dirty="0" smtClean="0">
                <a:solidFill>
                  <a:srgbClr val="3333FF"/>
                </a:solidFill>
              </a:rPr>
              <a:t>ت.ح</a:t>
            </a:r>
            <a:endParaRPr lang="fr-FR" sz="2400" b="1" dirty="0">
              <a:solidFill>
                <a:srgbClr val="3333FF"/>
              </a:solidFill>
            </a:endParaRPr>
          </a:p>
        </p:txBody>
      </p:sp>
      <p:sp>
        <p:nvSpPr>
          <p:cNvPr id="17" name="Rectangle 16"/>
          <p:cNvSpPr/>
          <p:nvPr/>
        </p:nvSpPr>
        <p:spPr>
          <a:xfrm>
            <a:off x="1691680" y="3903439"/>
            <a:ext cx="2880320" cy="461665"/>
          </a:xfrm>
          <a:prstGeom prst="rect">
            <a:avLst/>
          </a:prstGeom>
        </p:spPr>
        <p:txBody>
          <a:bodyPr wrap="square">
            <a:spAutoFit/>
          </a:bodyPr>
          <a:lstStyle/>
          <a:p>
            <a:pPr lvl="0" algn="ctr" rtl="1"/>
            <a:r>
              <a:rPr lang="fr-FR" sz="2400" b="1" dirty="0">
                <a:solidFill>
                  <a:srgbClr val="C00000"/>
                </a:solidFill>
              </a:rPr>
              <a:t>DD</a:t>
            </a:r>
            <a:r>
              <a:rPr lang="fr-FR" sz="2400" b="1" baseline="-25000" dirty="0">
                <a:solidFill>
                  <a:srgbClr val="C00000"/>
                </a:solidFill>
              </a:rPr>
              <a:t>L </a:t>
            </a:r>
            <a:r>
              <a:rPr lang="fr-FR" sz="2400" b="1" dirty="0" smtClean="0">
                <a:solidFill>
                  <a:srgbClr val="3333FF"/>
                </a:solidFill>
              </a:rPr>
              <a:t>= Ech X DR</a:t>
            </a:r>
            <a:endParaRPr lang="fr-FR" sz="2400" b="1" dirty="0">
              <a:solidFill>
                <a:srgbClr val="3333FF"/>
              </a:solidFill>
            </a:endParaRPr>
          </a:p>
        </p:txBody>
      </p:sp>
      <p:sp>
        <p:nvSpPr>
          <p:cNvPr id="18" name="Rectangle 17"/>
          <p:cNvSpPr/>
          <p:nvPr/>
        </p:nvSpPr>
        <p:spPr>
          <a:xfrm>
            <a:off x="1691680" y="4407495"/>
            <a:ext cx="2880320" cy="461665"/>
          </a:xfrm>
          <a:prstGeom prst="rect">
            <a:avLst/>
          </a:prstGeom>
        </p:spPr>
        <p:txBody>
          <a:bodyPr wrap="square">
            <a:spAutoFit/>
          </a:bodyPr>
          <a:lstStyle/>
          <a:p>
            <a:pPr lvl="0" algn="ctr" rtl="1"/>
            <a:r>
              <a:rPr lang="fr-FR" sz="2400" b="1" dirty="0">
                <a:solidFill>
                  <a:srgbClr val="C00000"/>
                </a:solidFill>
              </a:rPr>
              <a:t>DD</a:t>
            </a:r>
            <a:r>
              <a:rPr lang="fr-FR" sz="2400" b="1" baseline="-25000" dirty="0">
                <a:solidFill>
                  <a:srgbClr val="C00000"/>
                </a:solidFill>
              </a:rPr>
              <a:t>L </a:t>
            </a:r>
            <a:r>
              <a:rPr lang="fr-FR" sz="2400" b="1" dirty="0" smtClean="0">
                <a:solidFill>
                  <a:srgbClr val="3333FF"/>
                </a:solidFill>
              </a:rPr>
              <a:t>= 2/3  X 75</a:t>
            </a:r>
            <a:endParaRPr lang="fr-FR" sz="2400" b="1" dirty="0">
              <a:solidFill>
                <a:srgbClr val="3333FF"/>
              </a:solidFill>
            </a:endParaRPr>
          </a:p>
        </p:txBody>
      </p:sp>
      <p:sp>
        <p:nvSpPr>
          <p:cNvPr id="19" name="Rectangle 18"/>
          <p:cNvSpPr/>
          <p:nvPr/>
        </p:nvSpPr>
        <p:spPr>
          <a:xfrm>
            <a:off x="6444208" y="4437112"/>
            <a:ext cx="1057971" cy="461665"/>
          </a:xfrm>
          <a:prstGeom prst="rect">
            <a:avLst/>
          </a:prstGeom>
        </p:spPr>
        <p:txBody>
          <a:bodyPr wrap="square">
            <a:spAutoFit/>
          </a:bodyPr>
          <a:lstStyle/>
          <a:p>
            <a:pPr lvl="0" algn="r" rtl="1"/>
            <a:r>
              <a:rPr lang="ar-SA" sz="2400" b="1" dirty="0" smtClean="0">
                <a:solidFill>
                  <a:srgbClr val="3333FF"/>
                </a:solidFill>
              </a:rPr>
              <a:t>ت.ع</a:t>
            </a:r>
            <a:endParaRPr lang="fr-FR" sz="2400" b="1" dirty="0">
              <a:solidFill>
                <a:srgbClr val="3333FF"/>
              </a:solidFill>
            </a:endParaRPr>
          </a:p>
        </p:txBody>
      </p:sp>
      <p:sp>
        <p:nvSpPr>
          <p:cNvPr id="20" name="Rectangle 19"/>
          <p:cNvSpPr/>
          <p:nvPr/>
        </p:nvSpPr>
        <p:spPr>
          <a:xfrm>
            <a:off x="1763688" y="4911551"/>
            <a:ext cx="2880320" cy="461665"/>
          </a:xfrm>
          <a:prstGeom prst="rect">
            <a:avLst/>
          </a:prstGeom>
        </p:spPr>
        <p:txBody>
          <a:bodyPr wrap="square">
            <a:spAutoFit/>
          </a:bodyPr>
          <a:lstStyle/>
          <a:p>
            <a:pPr lvl="0" algn="ctr" rtl="1"/>
            <a:r>
              <a:rPr lang="fr-FR" sz="2400" b="1" dirty="0">
                <a:solidFill>
                  <a:srgbClr val="C00000"/>
                </a:solidFill>
              </a:rPr>
              <a:t>DD</a:t>
            </a:r>
            <a:r>
              <a:rPr lang="fr-FR" sz="2400" b="1" baseline="-25000" dirty="0">
                <a:solidFill>
                  <a:srgbClr val="C00000"/>
                </a:solidFill>
              </a:rPr>
              <a:t>L </a:t>
            </a:r>
            <a:r>
              <a:rPr lang="fr-FR" sz="2400" b="1" dirty="0" smtClean="0">
                <a:solidFill>
                  <a:srgbClr val="3333FF"/>
                </a:solidFill>
              </a:rPr>
              <a:t>= ( 2 x75)/3</a:t>
            </a:r>
            <a:endParaRPr lang="fr-FR" sz="2400" b="1" dirty="0">
              <a:solidFill>
                <a:srgbClr val="3333FF"/>
              </a:solidFill>
            </a:endParaRPr>
          </a:p>
        </p:txBody>
      </p:sp>
      <p:sp>
        <p:nvSpPr>
          <p:cNvPr id="21" name="Rectangle 20"/>
          <p:cNvSpPr/>
          <p:nvPr/>
        </p:nvSpPr>
        <p:spPr>
          <a:xfrm>
            <a:off x="1547664" y="5373216"/>
            <a:ext cx="2880320" cy="461665"/>
          </a:xfrm>
          <a:prstGeom prst="rect">
            <a:avLst/>
          </a:prstGeom>
        </p:spPr>
        <p:txBody>
          <a:bodyPr wrap="square">
            <a:spAutoFit/>
          </a:bodyPr>
          <a:lstStyle/>
          <a:p>
            <a:pPr lvl="0" algn="ctr" rtl="1"/>
            <a:r>
              <a:rPr lang="fr-FR" sz="2400" b="1" dirty="0">
                <a:solidFill>
                  <a:srgbClr val="C00000"/>
                </a:solidFill>
              </a:rPr>
              <a:t>DD</a:t>
            </a:r>
            <a:r>
              <a:rPr lang="fr-FR" sz="2400" b="1" baseline="-25000" dirty="0">
                <a:solidFill>
                  <a:srgbClr val="C00000"/>
                </a:solidFill>
              </a:rPr>
              <a:t>L </a:t>
            </a:r>
            <a:r>
              <a:rPr lang="fr-FR" sz="2400" b="1" dirty="0" smtClean="0">
                <a:solidFill>
                  <a:srgbClr val="3333FF"/>
                </a:solidFill>
              </a:rPr>
              <a:t>= 150/3</a:t>
            </a:r>
            <a:endParaRPr lang="fr-FR" sz="2400" b="1" dirty="0">
              <a:solidFill>
                <a:srgbClr val="3333FF"/>
              </a:solidFill>
            </a:endParaRPr>
          </a:p>
        </p:txBody>
      </p:sp>
      <p:sp>
        <p:nvSpPr>
          <p:cNvPr id="22" name="Rectangle 21"/>
          <p:cNvSpPr/>
          <p:nvPr/>
        </p:nvSpPr>
        <p:spPr>
          <a:xfrm>
            <a:off x="3454313" y="5862747"/>
            <a:ext cx="1947342" cy="461665"/>
          </a:xfrm>
          <a:prstGeom prst="rect">
            <a:avLst/>
          </a:prstGeom>
          <a:ln>
            <a:solidFill>
              <a:srgbClr val="FF0000"/>
            </a:solidFill>
          </a:ln>
        </p:spPr>
        <p:txBody>
          <a:bodyPr wrap="square">
            <a:spAutoFit/>
          </a:bodyPr>
          <a:lstStyle/>
          <a:p>
            <a:pPr lvl="0" algn="ctr" rtl="1"/>
            <a:r>
              <a:rPr lang="fr-FR" sz="2400" b="1" dirty="0">
                <a:solidFill>
                  <a:srgbClr val="C00000"/>
                </a:solidFill>
              </a:rPr>
              <a:t>DD</a:t>
            </a:r>
            <a:r>
              <a:rPr lang="fr-FR" sz="2400" b="1" baseline="-25000" dirty="0">
                <a:solidFill>
                  <a:srgbClr val="C00000"/>
                </a:solidFill>
              </a:rPr>
              <a:t>L </a:t>
            </a:r>
            <a:r>
              <a:rPr lang="fr-FR" sz="2400" b="1" dirty="0" smtClean="0">
                <a:solidFill>
                  <a:srgbClr val="3333FF"/>
                </a:solidFill>
              </a:rPr>
              <a:t>= 50 mm</a:t>
            </a:r>
            <a:endParaRPr lang="fr-FR" sz="2400" b="1" dirty="0">
              <a:solidFill>
                <a:srgbClr val="3333FF"/>
              </a:solidFill>
            </a:endParaRPr>
          </a:p>
        </p:txBody>
      </p:sp>
    </p:spTree>
    <p:extLst>
      <p:ext uri="{BB962C8B-B14F-4D97-AF65-F5344CB8AC3E}">
        <p14:creationId xmlns:p14="http://schemas.microsoft.com/office/powerpoint/2010/main" val="3435591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80">
                                          <p:stCondLst>
                                            <p:cond delay="0"/>
                                          </p:stCondLst>
                                        </p:cTn>
                                        <p:tgtEl>
                                          <p:spTgt spid="12"/>
                                        </p:tgtEl>
                                      </p:cBhvr>
                                    </p:animEffect>
                                    <p:anim calcmode="lin" valueType="num">
                                      <p:cBhvr>
                                        <p:cTn id="32"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7" dur="26">
                                          <p:stCondLst>
                                            <p:cond delay="650"/>
                                          </p:stCondLst>
                                        </p:cTn>
                                        <p:tgtEl>
                                          <p:spTgt spid="12"/>
                                        </p:tgtEl>
                                      </p:cBhvr>
                                      <p:to x="100000" y="60000"/>
                                    </p:animScale>
                                    <p:animScale>
                                      <p:cBhvr>
                                        <p:cTn id="38" dur="166" decel="50000">
                                          <p:stCondLst>
                                            <p:cond delay="676"/>
                                          </p:stCondLst>
                                        </p:cTn>
                                        <p:tgtEl>
                                          <p:spTgt spid="12"/>
                                        </p:tgtEl>
                                      </p:cBhvr>
                                      <p:to x="100000" y="100000"/>
                                    </p:animScale>
                                    <p:animScale>
                                      <p:cBhvr>
                                        <p:cTn id="39" dur="26">
                                          <p:stCondLst>
                                            <p:cond delay="1312"/>
                                          </p:stCondLst>
                                        </p:cTn>
                                        <p:tgtEl>
                                          <p:spTgt spid="12"/>
                                        </p:tgtEl>
                                      </p:cBhvr>
                                      <p:to x="100000" y="80000"/>
                                    </p:animScale>
                                    <p:animScale>
                                      <p:cBhvr>
                                        <p:cTn id="40" dur="166" decel="50000">
                                          <p:stCondLst>
                                            <p:cond delay="1338"/>
                                          </p:stCondLst>
                                        </p:cTn>
                                        <p:tgtEl>
                                          <p:spTgt spid="12"/>
                                        </p:tgtEl>
                                      </p:cBhvr>
                                      <p:to x="100000" y="100000"/>
                                    </p:animScale>
                                    <p:animScale>
                                      <p:cBhvr>
                                        <p:cTn id="41" dur="26">
                                          <p:stCondLst>
                                            <p:cond delay="1642"/>
                                          </p:stCondLst>
                                        </p:cTn>
                                        <p:tgtEl>
                                          <p:spTgt spid="12"/>
                                        </p:tgtEl>
                                      </p:cBhvr>
                                      <p:to x="100000" y="90000"/>
                                    </p:animScale>
                                    <p:animScale>
                                      <p:cBhvr>
                                        <p:cTn id="42" dur="166" decel="50000">
                                          <p:stCondLst>
                                            <p:cond delay="1668"/>
                                          </p:stCondLst>
                                        </p:cTn>
                                        <p:tgtEl>
                                          <p:spTgt spid="12"/>
                                        </p:tgtEl>
                                      </p:cBhvr>
                                      <p:to x="100000" y="100000"/>
                                    </p:animScale>
                                    <p:animScale>
                                      <p:cBhvr>
                                        <p:cTn id="43" dur="26">
                                          <p:stCondLst>
                                            <p:cond delay="1808"/>
                                          </p:stCondLst>
                                        </p:cTn>
                                        <p:tgtEl>
                                          <p:spTgt spid="12"/>
                                        </p:tgtEl>
                                      </p:cBhvr>
                                      <p:to x="100000" y="95000"/>
                                    </p:animScale>
                                    <p:animScale>
                                      <p:cBhvr>
                                        <p:cTn id="44" dur="166" decel="50000">
                                          <p:stCondLst>
                                            <p:cond delay="1834"/>
                                          </p:stCondLst>
                                        </p:cTn>
                                        <p:tgtEl>
                                          <p:spTgt spid="12"/>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down)">
                                      <p:cBhvr>
                                        <p:cTn id="49" dur="580">
                                          <p:stCondLst>
                                            <p:cond delay="0"/>
                                          </p:stCondLst>
                                        </p:cTn>
                                        <p:tgtEl>
                                          <p:spTgt spid="13"/>
                                        </p:tgtEl>
                                      </p:cBhvr>
                                    </p:animEffect>
                                    <p:anim calcmode="lin" valueType="num">
                                      <p:cBhvr>
                                        <p:cTn id="50"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55" dur="26">
                                          <p:stCondLst>
                                            <p:cond delay="650"/>
                                          </p:stCondLst>
                                        </p:cTn>
                                        <p:tgtEl>
                                          <p:spTgt spid="13"/>
                                        </p:tgtEl>
                                      </p:cBhvr>
                                      <p:to x="100000" y="60000"/>
                                    </p:animScale>
                                    <p:animScale>
                                      <p:cBhvr>
                                        <p:cTn id="56" dur="166" decel="50000">
                                          <p:stCondLst>
                                            <p:cond delay="676"/>
                                          </p:stCondLst>
                                        </p:cTn>
                                        <p:tgtEl>
                                          <p:spTgt spid="13"/>
                                        </p:tgtEl>
                                      </p:cBhvr>
                                      <p:to x="100000" y="100000"/>
                                    </p:animScale>
                                    <p:animScale>
                                      <p:cBhvr>
                                        <p:cTn id="57" dur="26">
                                          <p:stCondLst>
                                            <p:cond delay="1312"/>
                                          </p:stCondLst>
                                        </p:cTn>
                                        <p:tgtEl>
                                          <p:spTgt spid="13"/>
                                        </p:tgtEl>
                                      </p:cBhvr>
                                      <p:to x="100000" y="80000"/>
                                    </p:animScale>
                                    <p:animScale>
                                      <p:cBhvr>
                                        <p:cTn id="58" dur="166" decel="50000">
                                          <p:stCondLst>
                                            <p:cond delay="1338"/>
                                          </p:stCondLst>
                                        </p:cTn>
                                        <p:tgtEl>
                                          <p:spTgt spid="13"/>
                                        </p:tgtEl>
                                      </p:cBhvr>
                                      <p:to x="100000" y="100000"/>
                                    </p:animScale>
                                    <p:animScale>
                                      <p:cBhvr>
                                        <p:cTn id="59" dur="26">
                                          <p:stCondLst>
                                            <p:cond delay="1642"/>
                                          </p:stCondLst>
                                        </p:cTn>
                                        <p:tgtEl>
                                          <p:spTgt spid="13"/>
                                        </p:tgtEl>
                                      </p:cBhvr>
                                      <p:to x="100000" y="90000"/>
                                    </p:animScale>
                                    <p:animScale>
                                      <p:cBhvr>
                                        <p:cTn id="60" dur="166" decel="50000">
                                          <p:stCondLst>
                                            <p:cond delay="1668"/>
                                          </p:stCondLst>
                                        </p:cTn>
                                        <p:tgtEl>
                                          <p:spTgt spid="13"/>
                                        </p:tgtEl>
                                      </p:cBhvr>
                                      <p:to x="100000" y="100000"/>
                                    </p:animScale>
                                    <p:animScale>
                                      <p:cBhvr>
                                        <p:cTn id="61" dur="26">
                                          <p:stCondLst>
                                            <p:cond delay="1808"/>
                                          </p:stCondLst>
                                        </p:cTn>
                                        <p:tgtEl>
                                          <p:spTgt spid="13"/>
                                        </p:tgtEl>
                                      </p:cBhvr>
                                      <p:to x="100000" y="95000"/>
                                    </p:animScale>
                                    <p:animScale>
                                      <p:cBhvr>
                                        <p:cTn id="62" dur="166" decel="50000">
                                          <p:stCondLst>
                                            <p:cond delay="1834"/>
                                          </p:stCondLst>
                                        </p:cTn>
                                        <p:tgtEl>
                                          <p:spTgt spid="13"/>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0-#ppt_w/2"/>
                                          </p:val>
                                        </p:tav>
                                        <p:tav tm="100000">
                                          <p:val>
                                            <p:strVal val="#ppt_x"/>
                                          </p:val>
                                        </p:tav>
                                      </p:tavLst>
                                    </p:anim>
                                    <p:anim calcmode="lin" valueType="num">
                                      <p:cBhvr additive="base">
                                        <p:cTn id="6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0-#ppt_w/2"/>
                                          </p:val>
                                        </p:tav>
                                        <p:tav tm="100000">
                                          <p:val>
                                            <p:strVal val="#ppt_x"/>
                                          </p:val>
                                        </p:tav>
                                      </p:tavLst>
                                    </p:anim>
                                    <p:anim calcmode="lin" valueType="num">
                                      <p:cBhvr additive="base">
                                        <p:cTn id="7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0-#ppt_w/2"/>
                                          </p:val>
                                        </p:tav>
                                        <p:tav tm="100000">
                                          <p:val>
                                            <p:strVal val="#ppt_x"/>
                                          </p:val>
                                        </p:tav>
                                      </p:tavLst>
                                    </p:anim>
                                    <p:anim calcmode="lin" valueType="num">
                                      <p:cBhvr additive="base">
                                        <p:cTn id="8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additive="base">
                                        <p:cTn id="85" dur="500" fill="hold"/>
                                        <p:tgtEl>
                                          <p:spTgt spid="17"/>
                                        </p:tgtEl>
                                        <p:attrNameLst>
                                          <p:attrName>ppt_x</p:attrName>
                                        </p:attrNameLst>
                                      </p:cBhvr>
                                      <p:tavLst>
                                        <p:tav tm="0">
                                          <p:val>
                                            <p:strVal val="0-#ppt_w/2"/>
                                          </p:val>
                                        </p:tav>
                                        <p:tav tm="100000">
                                          <p:val>
                                            <p:strVal val="#ppt_x"/>
                                          </p:val>
                                        </p:tav>
                                      </p:tavLst>
                                    </p:anim>
                                    <p:anim calcmode="lin" valueType="num">
                                      <p:cBhvr additive="base">
                                        <p:cTn id="8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additive="base">
                                        <p:cTn id="91" dur="500" fill="hold"/>
                                        <p:tgtEl>
                                          <p:spTgt spid="19"/>
                                        </p:tgtEl>
                                        <p:attrNameLst>
                                          <p:attrName>ppt_x</p:attrName>
                                        </p:attrNameLst>
                                      </p:cBhvr>
                                      <p:tavLst>
                                        <p:tav tm="0">
                                          <p:val>
                                            <p:strVal val="0-#ppt_w/2"/>
                                          </p:val>
                                        </p:tav>
                                        <p:tav tm="100000">
                                          <p:val>
                                            <p:strVal val="#ppt_x"/>
                                          </p:val>
                                        </p:tav>
                                      </p:tavLst>
                                    </p:anim>
                                    <p:anim calcmode="lin" valueType="num">
                                      <p:cBhvr additive="base">
                                        <p:cTn id="92"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additive="base">
                                        <p:cTn id="97" dur="500" fill="hold"/>
                                        <p:tgtEl>
                                          <p:spTgt spid="18"/>
                                        </p:tgtEl>
                                        <p:attrNameLst>
                                          <p:attrName>ppt_x</p:attrName>
                                        </p:attrNameLst>
                                      </p:cBhvr>
                                      <p:tavLst>
                                        <p:tav tm="0">
                                          <p:val>
                                            <p:strVal val="0-#ppt_w/2"/>
                                          </p:val>
                                        </p:tav>
                                        <p:tav tm="100000">
                                          <p:val>
                                            <p:strVal val="#ppt_x"/>
                                          </p:val>
                                        </p:tav>
                                      </p:tavLst>
                                    </p:anim>
                                    <p:anim calcmode="lin" valueType="num">
                                      <p:cBhvr additive="base">
                                        <p:cTn id="9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additive="base">
                                        <p:cTn id="103" dur="500" fill="hold"/>
                                        <p:tgtEl>
                                          <p:spTgt spid="20"/>
                                        </p:tgtEl>
                                        <p:attrNameLst>
                                          <p:attrName>ppt_x</p:attrName>
                                        </p:attrNameLst>
                                      </p:cBhvr>
                                      <p:tavLst>
                                        <p:tav tm="0">
                                          <p:val>
                                            <p:strVal val="0-#ppt_w/2"/>
                                          </p:val>
                                        </p:tav>
                                        <p:tav tm="100000">
                                          <p:val>
                                            <p:strVal val="#ppt_x"/>
                                          </p:val>
                                        </p:tav>
                                      </p:tavLst>
                                    </p:anim>
                                    <p:anim calcmode="lin" valueType="num">
                                      <p:cBhvr additive="base">
                                        <p:cTn id="10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additive="base">
                                        <p:cTn id="109" dur="500" fill="hold"/>
                                        <p:tgtEl>
                                          <p:spTgt spid="21"/>
                                        </p:tgtEl>
                                        <p:attrNameLst>
                                          <p:attrName>ppt_x</p:attrName>
                                        </p:attrNameLst>
                                      </p:cBhvr>
                                      <p:tavLst>
                                        <p:tav tm="0">
                                          <p:val>
                                            <p:strVal val="0-#ppt_w/2"/>
                                          </p:val>
                                        </p:tav>
                                        <p:tav tm="100000">
                                          <p:val>
                                            <p:strVal val="#ppt_x"/>
                                          </p:val>
                                        </p:tav>
                                      </p:tavLst>
                                    </p:anim>
                                    <p:anim calcmode="lin" valueType="num">
                                      <p:cBhvr additive="base">
                                        <p:cTn id="11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wipe(down)">
                                      <p:cBhvr>
                                        <p:cTn id="115" dur="580">
                                          <p:stCondLst>
                                            <p:cond delay="0"/>
                                          </p:stCondLst>
                                        </p:cTn>
                                        <p:tgtEl>
                                          <p:spTgt spid="22"/>
                                        </p:tgtEl>
                                      </p:cBhvr>
                                    </p:animEffect>
                                    <p:anim calcmode="lin" valueType="num">
                                      <p:cBhvr>
                                        <p:cTn id="116"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21" dur="26">
                                          <p:stCondLst>
                                            <p:cond delay="650"/>
                                          </p:stCondLst>
                                        </p:cTn>
                                        <p:tgtEl>
                                          <p:spTgt spid="22"/>
                                        </p:tgtEl>
                                      </p:cBhvr>
                                      <p:to x="100000" y="60000"/>
                                    </p:animScale>
                                    <p:animScale>
                                      <p:cBhvr>
                                        <p:cTn id="122" dur="166" decel="50000">
                                          <p:stCondLst>
                                            <p:cond delay="676"/>
                                          </p:stCondLst>
                                        </p:cTn>
                                        <p:tgtEl>
                                          <p:spTgt spid="22"/>
                                        </p:tgtEl>
                                      </p:cBhvr>
                                      <p:to x="100000" y="100000"/>
                                    </p:animScale>
                                    <p:animScale>
                                      <p:cBhvr>
                                        <p:cTn id="123" dur="26">
                                          <p:stCondLst>
                                            <p:cond delay="1312"/>
                                          </p:stCondLst>
                                        </p:cTn>
                                        <p:tgtEl>
                                          <p:spTgt spid="22"/>
                                        </p:tgtEl>
                                      </p:cBhvr>
                                      <p:to x="100000" y="80000"/>
                                    </p:animScale>
                                    <p:animScale>
                                      <p:cBhvr>
                                        <p:cTn id="124" dur="166" decel="50000">
                                          <p:stCondLst>
                                            <p:cond delay="1338"/>
                                          </p:stCondLst>
                                        </p:cTn>
                                        <p:tgtEl>
                                          <p:spTgt spid="22"/>
                                        </p:tgtEl>
                                      </p:cBhvr>
                                      <p:to x="100000" y="100000"/>
                                    </p:animScale>
                                    <p:animScale>
                                      <p:cBhvr>
                                        <p:cTn id="125" dur="26">
                                          <p:stCondLst>
                                            <p:cond delay="1642"/>
                                          </p:stCondLst>
                                        </p:cTn>
                                        <p:tgtEl>
                                          <p:spTgt spid="22"/>
                                        </p:tgtEl>
                                      </p:cBhvr>
                                      <p:to x="100000" y="90000"/>
                                    </p:animScale>
                                    <p:animScale>
                                      <p:cBhvr>
                                        <p:cTn id="126" dur="166" decel="50000">
                                          <p:stCondLst>
                                            <p:cond delay="1668"/>
                                          </p:stCondLst>
                                        </p:cTn>
                                        <p:tgtEl>
                                          <p:spTgt spid="22"/>
                                        </p:tgtEl>
                                      </p:cBhvr>
                                      <p:to x="100000" y="100000"/>
                                    </p:animScale>
                                    <p:animScale>
                                      <p:cBhvr>
                                        <p:cTn id="127" dur="26">
                                          <p:stCondLst>
                                            <p:cond delay="1808"/>
                                          </p:stCondLst>
                                        </p:cTn>
                                        <p:tgtEl>
                                          <p:spTgt spid="22"/>
                                        </p:tgtEl>
                                      </p:cBhvr>
                                      <p:to x="100000" y="95000"/>
                                    </p:animScale>
                                    <p:animScale>
                                      <p:cBhvr>
                                        <p:cTn id="128" dur="166" decel="50000">
                                          <p:stCondLst>
                                            <p:cond delay="1834"/>
                                          </p:stCondLst>
                                        </p:cTn>
                                        <p:tgtEl>
                                          <p:spTgt spid="2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1474"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267744" y="908720"/>
            <a:ext cx="5367026" cy="461665"/>
          </a:xfrm>
          <a:prstGeom prst="rect">
            <a:avLst/>
          </a:prstGeom>
        </p:spPr>
        <p:txBody>
          <a:bodyPr wrap="square">
            <a:spAutoFit/>
          </a:bodyPr>
          <a:lstStyle/>
          <a:p>
            <a:pPr lvl="0" algn="r" rtl="1"/>
            <a:r>
              <a:rPr lang="ar-SA" sz="2400" b="1" dirty="0" smtClean="0">
                <a:solidFill>
                  <a:srgbClr val="3333FF"/>
                </a:solidFill>
              </a:rPr>
              <a:t>ب - حساب البعد المرسوم</a:t>
            </a:r>
            <a:r>
              <a:rPr lang="fr-FR" sz="2400" b="1" dirty="0" smtClean="0">
                <a:solidFill>
                  <a:srgbClr val="3333FF"/>
                </a:solidFill>
              </a:rPr>
              <a:t> </a:t>
            </a:r>
            <a:r>
              <a:rPr lang="ar-SA" sz="2400" b="1" dirty="0" smtClean="0">
                <a:solidFill>
                  <a:srgbClr val="3333FF"/>
                </a:solidFill>
              </a:rPr>
              <a:t>للعرض </a:t>
            </a:r>
            <a:r>
              <a:rPr lang="fr-FR" sz="2400" b="1" dirty="0" smtClean="0">
                <a:solidFill>
                  <a:srgbClr val="3333FF"/>
                </a:solidFill>
              </a:rPr>
              <a:t>)</a:t>
            </a:r>
            <a:r>
              <a:rPr lang="ar-SA" sz="2400" b="1" dirty="0" smtClean="0">
                <a:solidFill>
                  <a:srgbClr val="3333FF"/>
                </a:solidFill>
              </a:rPr>
              <a:t> </a:t>
            </a:r>
            <a:r>
              <a:rPr lang="fr-FR" sz="2400" b="1" dirty="0" smtClean="0">
                <a:solidFill>
                  <a:srgbClr val="3333FF"/>
                </a:solidFill>
              </a:rPr>
              <a:t>( </a:t>
            </a:r>
            <a:r>
              <a:rPr lang="fr-FR" sz="2400" b="1" dirty="0" smtClean="0">
                <a:solidFill>
                  <a:srgbClr val="C00000"/>
                </a:solidFill>
              </a:rPr>
              <a:t>DD</a:t>
            </a:r>
            <a:r>
              <a:rPr lang="fr-FR" sz="2400" b="1" baseline="-25000" dirty="0">
                <a:solidFill>
                  <a:srgbClr val="C00000"/>
                </a:solidFill>
              </a:rPr>
              <a:t>l</a:t>
            </a:r>
            <a:r>
              <a:rPr lang="fr-FR" sz="2400" b="1" baseline="-25000" dirty="0" smtClean="0">
                <a:solidFill>
                  <a:srgbClr val="C00000"/>
                </a:solidFill>
              </a:rPr>
              <a:t> </a:t>
            </a:r>
            <a:endParaRPr lang="fr-FR" sz="2400" b="1" dirty="0">
              <a:solidFill>
                <a:srgbClr val="C00000"/>
              </a:solidFill>
            </a:endParaRPr>
          </a:p>
        </p:txBody>
      </p:sp>
      <p:sp>
        <p:nvSpPr>
          <p:cNvPr id="8" name="Rectangle 7"/>
          <p:cNvSpPr/>
          <p:nvPr/>
        </p:nvSpPr>
        <p:spPr>
          <a:xfrm>
            <a:off x="6421772" y="1453112"/>
            <a:ext cx="1036999" cy="461665"/>
          </a:xfrm>
          <a:prstGeom prst="rect">
            <a:avLst/>
          </a:prstGeom>
        </p:spPr>
        <p:txBody>
          <a:bodyPr wrap="square">
            <a:spAutoFit/>
          </a:bodyPr>
          <a:lstStyle/>
          <a:p>
            <a:pPr lvl="0" algn="r" rtl="1"/>
            <a:r>
              <a:rPr lang="ar-SA" sz="2400" b="1" dirty="0" smtClean="0">
                <a:solidFill>
                  <a:srgbClr val="3333FF"/>
                </a:solidFill>
              </a:rPr>
              <a:t>نعلم أن </a:t>
            </a:r>
            <a:endParaRPr lang="fr-FR" sz="2400" b="1" dirty="0">
              <a:solidFill>
                <a:srgbClr val="3333FF"/>
              </a:solidFill>
            </a:endParaRPr>
          </a:p>
        </p:txBody>
      </p:sp>
      <p:sp>
        <p:nvSpPr>
          <p:cNvPr id="9" name="Rectangle 8"/>
          <p:cNvSpPr/>
          <p:nvPr/>
        </p:nvSpPr>
        <p:spPr>
          <a:xfrm>
            <a:off x="6421772" y="2032995"/>
            <a:ext cx="1057971" cy="675925"/>
          </a:xfrm>
          <a:prstGeom prst="rect">
            <a:avLst/>
          </a:prstGeom>
        </p:spPr>
        <p:txBody>
          <a:bodyPr wrap="square">
            <a:spAutoFit/>
          </a:bodyPr>
          <a:lstStyle/>
          <a:p>
            <a:pPr lvl="0" algn="r" rtl="1"/>
            <a:r>
              <a:rPr lang="ar-SA" sz="2400" b="1" dirty="0" smtClean="0">
                <a:solidFill>
                  <a:srgbClr val="3333FF"/>
                </a:solidFill>
              </a:rPr>
              <a:t>لدينا</a:t>
            </a:r>
            <a:endParaRPr lang="fr-FR" sz="2400" b="1" dirty="0">
              <a:solidFill>
                <a:srgbClr val="3333FF"/>
              </a:solidFill>
            </a:endParaRPr>
          </a:p>
        </p:txBody>
      </p:sp>
      <mc:AlternateContent xmlns:mc="http://schemas.openxmlformats.org/markup-compatibility/2006" xmlns:a14="http://schemas.microsoft.com/office/drawing/2010/main">
        <mc:Choice Requires="a14">
          <p:sp>
            <p:nvSpPr>
              <p:cNvPr id="10" name="Rectangle 9"/>
              <p:cNvSpPr/>
              <p:nvPr/>
            </p:nvSpPr>
            <p:spPr>
              <a:xfrm>
                <a:off x="1478782" y="1340768"/>
                <a:ext cx="2664296" cy="666529"/>
              </a:xfrm>
              <a:prstGeom prst="rect">
                <a:avLst/>
              </a:prstGeom>
              <a:ln>
                <a:noFill/>
              </a:ln>
            </p:spPr>
            <p:txBody>
              <a:bodyPr wrap="square">
                <a:spAutoFit/>
              </a:bodyPr>
              <a:lstStyle/>
              <a:p>
                <a:pPr/>
                <a14:m>
                  <m:oMathPara xmlns:m="http://schemas.openxmlformats.org/officeDocument/2006/math">
                    <m:oMathParaPr>
                      <m:jc m:val="center"/>
                    </m:oMathParaPr>
                    <m:oMath xmlns:m="http://schemas.openxmlformats.org/officeDocument/2006/math">
                      <m:r>
                        <a:rPr lang="fr-FR" sz="2000" b="1" i="0" smtClean="0">
                          <a:solidFill>
                            <a:srgbClr val="C00000"/>
                          </a:solidFill>
                          <a:latin typeface="Cambria Math"/>
                        </a:rPr>
                        <m:t>𝐄𝐜𝐡</m:t>
                      </m:r>
                      <m:r>
                        <a:rPr lang="fr-FR" sz="2000" b="1" smtClean="0">
                          <a:solidFill>
                            <a:srgbClr val="C00000"/>
                          </a:solidFill>
                          <a:latin typeface="Cambria Math"/>
                        </a:rPr>
                        <m:t>=</m:t>
                      </m:r>
                      <m:f>
                        <m:fPr>
                          <m:ctrlPr>
                            <a:rPr lang="fr-FR" sz="2000" b="1" i="1">
                              <a:latin typeface="Cambria Math"/>
                            </a:rPr>
                          </m:ctrlPr>
                        </m:fPr>
                        <m:num>
                          <m:r>
                            <a:rPr lang="fr-FR" sz="2000" b="1" i="0" smtClean="0">
                              <a:solidFill>
                                <a:srgbClr val="0070C0"/>
                              </a:solidFill>
                              <a:latin typeface="Cambria Math"/>
                            </a:rPr>
                            <m:t>𝐃𝐃</m:t>
                          </m:r>
                        </m:num>
                        <m:den>
                          <m:r>
                            <a:rPr lang="fr-FR" sz="2000" b="1" i="0" smtClean="0">
                              <a:solidFill>
                                <a:srgbClr val="0070C0"/>
                              </a:solidFill>
                              <a:latin typeface="Cambria Math"/>
                            </a:rPr>
                            <m:t>𝐃𝐑</m:t>
                          </m:r>
                        </m:den>
                      </m:f>
                    </m:oMath>
                  </m:oMathPara>
                </a14:m>
                <a:endParaRPr lang="fr-FR" sz="2000" b="1" dirty="0"/>
              </a:p>
            </p:txBody>
          </p:sp>
        </mc:Choice>
        <mc:Fallback xmlns="">
          <p:sp>
            <p:nvSpPr>
              <p:cNvPr id="10" name="Rectangle 9"/>
              <p:cNvSpPr>
                <a:spLocks noRot="1" noChangeAspect="1" noMove="1" noResize="1" noEditPoints="1" noAdjustHandles="1" noChangeArrowheads="1" noChangeShapeType="1" noTextEdit="1"/>
              </p:cNvSpPr>
              <p:nvPr/>
            </p:nvSpPr>
            <p:spPr>
              <a:xfrm>
                <a:off x="1478782" y="1340768"/>
                <a:ext cx="2664296" cy="666529"/>
              </a:xfrm>
              <a:prstGeom prst="rect">
                <a:avLst/>
              </a:prstGeom>
              <a:blipFill rotWithShape="1">
                <a:blip r:embed="rId3"/>
                <a:stretch>
                  <a:fillRect/>
                </a:stretch>
              </a:blipFill>
              <a:ln>
                <a:noFill/>
              </a:ln>
            </p:spPr>
            <p:txBody>
              <a:bodyPr/>
              <a:lstStyle/>
              <a:p>
                <a:r>
                  <a:rPr lang="fr-FR">
                    <a:noFill/>
                  </a:rPr>
                  <a:t> </a:t>
                </a:r>
              </a:p>
            </p:txBody>
          </p:sp>
        </mc:Fallback>
      </mc:AlternateContent>
      <p:sp>
        <p:nvSpPr>
          <p:cNvPr id="11" name="Rectangle 10"/>
          <p:cNvSpPr/>
          <p:nvPr/>
        </p:nvSpPr>
        <p:spPr>
          <a:xfrm>
            <a:off x="4139952" y="2057080"/>
            <a:ext cx="1800200" cy="675925"/>
          </a:xfrm>
          <a:prstGeom prst="rect">
            <a:avLst/>
          </a:prstGeom>
        </p:spPr>
        <p:txBody>
          <a:bodyPr wrap="square">
            <a:spAutoFit/>
          </a:bodyPr>
          <a:lstStyle/>
          <a:p>
            <a:pPr lvl="0" algn="r" rtl="1"/>
            <a:r>
              <a:rPr lang="fr-FR" sz="2400" b="1" dirty="0" smtClean="0">
                <a:solidFill>
                  <a:srgbClr val="3333FF"/>
                </a:solidFill>
              </a:rPr>
              <a:t>DR=30 mm</a:t>
            </a:r>
            <a:endParaRPr lang="fr-FR" sz="2400" b="1" dirty="0">
              <a:solidFill>
                <a:srgbClr val="3333FF"/>
              </a:solidFill>
            </a:endParaRPr>
          </a:p>
        </p:txBody>
      </p:sp>
      <p:sp>
        <p:nvSpPr>
          <p:cNvPr id="12" name="Rectangle 11"/>
          <p:cNvSpPr/>
          <p:nvPr/>
        </p:nvSpPr>
        <p:spPr>
          <a:xfrm>
            <a:off x="1691680" y="2037797"/>
            <a:ext cx="1996342" cy="461665"/>
          </a:xfrm>
          <a:prstGeom prst="rect">
            <a:avLst/>
          </a:prstGeom>
        </p:spPr>
        <p:txBody>
          <a:bodyPr wrap="square">
            <a:spAutoFit/>
          </a:bodyPr>
          <a:lstStyle/>
          <a:p>
            <a:pPr lvl="0" algn="r" rtl="1"/>
            <a:r>
              <a:rPr lang="fr-FR" sz="2400" b="1" dirty="0" smtClean="0">
                <a:solidFill>
                  <a:srgbClr val="3333FF"/>
                </a:solidFill>
              </a:rPr>
              <a:t>Ech= 2/3</a:t>
            </a:r>
            <a:endParaRPr lang="fr-FR" sz="2400" b="1" dirty="0">
              <a:solidFill>
                <a:srgbClr val="3333FF"/>
              </a:solidFill>
            </a:endParaRPr>
          </a:p>
        </p:txBody>
      </p:sp>
      <p:sp>
        <p:nvSpPr>
          <p:cNvPr id="13" name="Rectangle 12"/>
          <p:cNvSpPr/>
          <p:nvPr/>
        </p:nvSpPr>
        <p:spPr>
          <a:xfrm>
            <a:off x="6444208" y="2465043"/>
            <a:ext cx="1057971" cy="675925"/>
          </a:xfrm>
          <a:prstGeom prst="rect">
            <a:avLst/>
          </a:prstGeom>
        </p:spPr>
        <p:txBody>
          <a:bodyPr wrap="square">
            <a:spAutoFit/>
          </a:bodyPr>
          <a:lstStyle/>
          <a:p>
            <a:pPr lvl="0" algn="r" rtl="1"/>
            <a:r>
              <a:rPr lang="ar-SA" sz="2400" b="1" dirty="0" smtClean="0">
                <a:solidFill>
                  <a:srgbClr val="3333FF"/>
                </a:solidFill>
              </a:rPr>
              <a:t>ت.ح</a:t>
            </a:r>
            <a:endParaRPr lang="fr-FR" sz="2400" b="1" dirty="0">
              <a:solidFill>
                <a:srgbClr val="3333FF"/>
              </a:solidFill>
            </a:endParaRPr>
          </a:p>
        </p:txBody>
      </p:sp>
      <p:sp>
        <p:nvSpPr>
          <p:cNvPr id="14" name="Rectangle 13"/>
          <p:cNvSpPr/>
          <p:nvPr/>
        </p:nvSpPr>
        <p:spPr>
          <a:xfrm>
            <a:off x="1673396" y="2609059"/>
            <a:ext cx="2880320" cy="675925"/>
          </a:xfrm>
          <a:prstGeom prst="rect">
            <a:avLst/>
          </a:prstGeom>
        </p:spPr>
        <p:txBody>
          <a:bodyPr wrap="square">
            <a:spAutoFit/>
          </a:bodyPr>
          <a:lstStyle/>
          <a:p>
            <a:pPr lvl="0" algn="ctr" rtl="1"/>
            <a:r>
              <a:rPr lang="fr-FR" sz="2400" b="1" dirty="0" smtClean="0">
                <a:solidFill>
                  <a:srgbClr val="3333FF"/>
                </a:solidFill>
              </a:rPr>
              <a:t>DD = Ech X DR</a:t>
            </a:r>
            <a:endParaRPr lang="fr-FR" sz="2400" b="1" dirty="0">
              <a:solidFill>
                <a:srgbClr val="3333FF"/>
              </a:solidFill>
            </a:endParaRPr>
          </a:p>
        </p:txBody>
      </p:sp>
      <p:sp>
        <p:nvSpPr>
          <p:cNvPr id="15" name="Rectangle 14"/>
          <p:cNvSpPr/>
          <p:nvPr/>
        </p:nvSpPr>
        <p:spPr>
          <a:xfrm>
            <a:off x="6421772" y="2924944"/>
            <a:ext cx="1057971" cy="675925"/>
          </a:xfrm>
          <a:prstGeom prst="rect">
            <a:avLst/>
          </a:prstGeom>
        </p:spPr>
        <p:txBody>
          <a:bodyPr wrap="square">
            <a:spAutoFit/>
          </a:bodyPr>
          <a:lstStyle/>
          <a:p>
            <a:pPr lvl="0" algn="r" rtl="1"/>
            <a:r>
              <a:rPr lang="ar-SA" sz="2400" b="1" dirty="0" smtClean="0">
                <a:solidFill>
                  <a:srgbClr val="3333FF"/>
                </a:solidFill>
              </a:rPr>
              <a:t>ت.ح</a:t>
            </a:r>
            <a:endParaRPr lang="fr-FR" sz="2400" b="1" dirty="0">
              <a:solidFill>
                <a:srgbClr val="3333FF"/>
              </a:solidFill>
            </a:endParaRPr>
          </a:p>
        </p:txBody>
      </p:sp>
      <p:sp>
        <p:nvSpPr>
          <p:cNvPr id="16" name="Rectangle 15"/>
          <p:cNvSpPr/>
          <p:nvPr/>
        </p:nvSpPr>
        <p:spPr>
          <a:xfrm>
            <a:off x="1691680" y="2969099"/>
            <a:ext cx="2880320" cy="675925"/>
          </a:xfrm>
          <a:prstGeom prst="rect">
            <a:avLst/>
          </a:prstGeom>
        </p:spPr>
        <p:txBody>
          <a:bodyPr wrap="square">
            <a:spAutoFit/>
          </a:bodyPr>
          <a:lstStyle/>
          <a:p>
            <a:pPr lvl="0" algn="ctr" rtl="1"/>
            <a:r>
              <a:rPr lang="fr-FR" sz="2400" b="1" dirty="0">
                <a:solidFill>
                  <a:srgbClr val="C00000"/>
                </a:solidFill>
              </a:rPr>
              <a:t>DD</a:t>
            </a:r>
            <a:r>
              <a:rPr lang="fr-FR" sz="2400" b="1" baseline="-25000" dirty="0">
                <a:solidFill>
                  <a:srgbClr val="C00000"/>
                </a:solidFill>
              </a:rPr>
              <a:t>l </a:t>
            </a:r>
            <a:r>
              <a:rPr lang="fr-FR" sz="2400" b="1" dirty="0" smtClean="0">
                <a:solidFill>
                  <a:srgbClr val="3333FF"/>
                </a:solidFill>
              </a:rPr>
              <a:t>= Ech X DR</a:t>
            </a:r>
            <a:endParaRPr lang="fr-FR" sz="2400" b="1" dirty="0">
              <a:solidFill>
                <a:srgbClr val="3333FF"/>
              </a:solidFill>
            </a:endParaRPr>
          </a:p>
        </p:txBody>
      </p:sp>
      <p:sp>
        <p:nvSpPr>
          <p:cNvPr id="17" name="Rectangle 16"/>
          <p:cNvSpPr/>
          <p:nvPr/>
        </p:nvSpPr>
        <p:spPr>
          <a:xfrm>
            <a:off x="1691680" y="3545163"/>
            <a:ext cx="2880320" cy="675925"/>
          </a:xfrm>
          <a:prstGeom prst="rect">
            <a:avLst/>
          </a:prstGeom>
        </p:spPr>
        <p:txBody>
          <a:bodyPr wrap="square">
            <a:spAutoFit/>
          </a:bodyPr>
          <a:lstStyle/>
          <a:p>
            <a:pPr lvl="0" algn="ctr" rtl="1"/>
            <a:r>
              <a:rPr lang="fr-FR" sz="2400" b="1" dirty="0">
                <a:solidFill>
                  <a:srgbClr val="C00000"/>
                </a:solidFill>
              </a:rPr>
              <a:t>DD</a:t>
            </a:r>
            <a:r>
              <a:rPr lang="fr-FR" sz="2400" b="1" baseline="-25000" dirty="0">
                <a:solidFill>
                  <a:srgbClr val="C00000"/>
                </a:solidFill>
              </a:rPr>
              <a:t>l </a:t>
            </a:r>
            <a:r>
              <a:rPr lang="fr-FR" sz="2400" b="1" dirty="0" smtClean="0">
                <a:solidFill>
                  <a:srgbClr val="3333FF"/>
                </a:solidFill>
              </a:rPr>
              <a:t>= 2/3  X 30</a:t>
            </a:r>
            <a:endParaRPr lang="fr-FR" sz="2400" b="1" dirty="0">
              <a:solidFill>
                <a:srgbClr val="3333FF"/>
              </a:solidFill>
            </a:endParaRPr>
          </a:p>
        </p:txBody>
      </p:sp>
      <p:sp>
        <p:nvSpPr>
          <p:cNvPr id="18" name="Rectangle 17"/>
          <p:cNvSpPr/>
          <p:nvPr/>
        </p:nvSpPr>
        <p:spPr>
          <a:xfrm>
            <a:off x="5940152" y="3471391"/>
            <a:ext cx="1498969" cy="461665"/>
          </a:xfrm>
          <a:prstGeom prst="rect">
            <a:avLst/>
          </a:prstGeom>
        </p:spPr>
        <p:txBody>
          <a:bodyPr wrap="square">
            <a:spAutoFit/>
          </a:bodyPr>
          <a:lstStyle/>
          <a:p>
            <a:pPr lvl="0" algn="r" rtl="1"/>
            <a:r>
              <a:rPr lang="ar-SA" sz="2400" b="1" dirty="0" smtClean="0">
                <a:solidFill>
                  <a:srgbClr val="3333FF"/>
                </a:solidFill>
              </a:rPr>
              <a:t>ت.ع</a:t>
            </a:r>
            <a:endParaRPr lang="fr-FR" sz="2400" b="1" dirty="0">
              <a:solidFill>
                <a:srgbClr val="3333FF"/>
              </a:solidFill>
            </a:endParaRPr>
          </a:p>
        </p:txBody>
      </p:sp>
      <p:sp>
        <p:nvSpPr>
          <p:cNvPr id="19" name="Rectangle 18"/>
          <p:cNvSpPr/>
          <p:nvPr/>
        </p:nvSpPr>
        <p:spPr>
          <a:xfrm>
            <a:off x="1619672" y="4047455"/>
            <a:ext cx="3165226" cy="461665"/>
          </a:xfrm>
          <a:prstGeom prst="rect">
            <a:avLst/>
          </a:prstGeom>
        </p:spPr>
        <p:txBody>
          <a:bodyPr wrap="square">
            <a:spAutoFit/>
          </a:bodyPr>
          <a:lstStyle/>
          <a:p>
            <a:pPr lvl="0" algn="ctr" rtl="1"/>
            <a:r>
              <a:rPr lang="fr-FR" sz="2400" b="1" dirty="0">
                <a:solidFill>
                  <a:srgbClr val="C00000"/>
                </a:solidFill>
              </a:rPr>
              <a:t>DD</a:t>
            </a:r>
            <a:r>
              <a:rPr lang="fr-FR" sz="2400" b="1" baseline="-25000" dirty="0">
                <a:solidFill>
                  <a:srgbClr val="C00000"/>
                </a:solidFill>
              </a:rPr>
              <a:t>l </a:t>
            </a:r>
            <a:r>
              <a:rPr lang="fr-FR" sz="2400" b="1" dirty="0" smtClean="0">
                <a:solidFill>
                  <a:srgbClr val="3333FF"/>
                </a:solidFill>
              </a:rPr>
              <a:t>= ( 2 x30)/3</a:t>
            </a:r>
            <a:endParaRPr lang="fr-FR" sz="2400" b="1" dirty="0">
              <a:solidFill>
                <a:srgbClr val="3333FF"/>
              </a:solidFill>
            </a:endParaRPr>
          </a:p>
        </p:txBody>
      </p:sp>
      <p:sp>
        <p:nvSpPr>
          <p:cNvPr id="20" name="Rectangle 19"/>
          <p:cNvSpPr/>
          <p:nvPr/>
        </p:nvSpPr>
        <p:spPr>
          <a:xfrm>
            <a:off x="1331640" y="4479503"/>
            <a:ext cx="3168352" cy="461665"/>
          </a:xfrm>
          <a:prstGeom prst="rect">
            <a:avLst/>
          </a:prstGeom>
        </p:spPr>
        <p:txBody>
          <a:bodyPr wrap="square">
            <a:spAutoFit/>
          </a:bodyPr>
          <a:lstStyle/>
          <a:p>
            <a:pPr lvl="0" algn="ctr" rtl="1"/>
            <a:r>
              <a:rPr lang="fr-FR" sz="2400" b="1" dirty="0">
                <a:solidFill>
                  <a:srgbClr val="C00000"/>
                </a:solidFill>
              </a:rPr>
              <a:t>DD</a:t>
            </a:r>
            <a:r>
              <a:rPr lang="fr-FR" sz="2400" b="1" baseline="-25000" dirty="0">
                <a:solidFill>
                  <a:srgbClr val="C00000"/>
                </a:solidFill>
              </a:rPr>
              <a:t>l </a:t>
            </a:r>
            <a:r>
              <a:rPr lang="fr-FR" sz="2400" b="1" dirty="0" smtClean="0">
                <a:solidFill>
                  <a:srgbClr val="3333FF"/>
                </a:solidFill>
              </a:rPr>
              <a:t>= 60/3</a:t>
            </a:r>
            <a:endParaRPr lang="fr-FR" sz="2400" b="1" dirty="0">
              <a:solidFill>
                <a:srgbClr val="3333FF"/>
              </a:solidFill>
            </a:endParaRPr>
          </a:p>
        </p:txBody>
      </p:sp>
      <p:sp>
        <p:nvSpPr>
          <p:cNvPr id="21" name="Rectangle 20"/>
          <p:cNvSpPr/>
          <p:nvPr/>
        </p:nvSpPr>
        <p:spPr>
          <a:xfrm>
            <a:off x="4770124" y="4293096"/>
            <a:ext cx="2466172" cy="461665"/>
          </a:xfrm>
          <a:prstGeom prst="rect">
            <a:avLst/>
          </a:prstGeom>
          <a:ln>
            <a:solidFill>
              <a:srgbClr val="FF0000"/>
            </a:solidFill>
          </a:ln>
        </p:spPr>
        <p:txBody>
          <a:bodyPr wrap="square">
            <a:spAutoFit/>
          </a:bodyPr>
          <a:lstStyle/>
          <a:p>
            <a:pPr lvl="0" algn="ctr" rtl="1"/>
            <a:r>
              <a:rPr lang="fr-FR" sz="2400" b="1" dirty="0">
                <a:solidFill>
                  <a:srgbClr val="C00000"/>
                </a:solidFill>
              </a:rPr>
              <a:t>DD</a:t>
            </a:r>
            <a:r>
              <a:rPr lang="fr-FR" sz="2400" b="1" baseline="-25000" dirty="0">
                <a:solidFill>
                  <a:srgbClr val="C00000"/>
                </a:solidFill>
              </a:rPr>
              <a:t>l </a:t>
            </a:r>
            <a:r>
              <a:rPr lang="fr-FR" sz="2400" b="1" dirty="0" smtClean="0">
                <a:solidFill>
                  <a:srgbClr val="3333FF"/>
                </a:solidFill>
              </a:rPr>
              <a:t>= 20 mm</a:t>
            </a:r>
            <a:endParaRPr lang="fr-FR" sz="2400" b="1" dirty="0">
              <a:solidFill>
                <a:srgbClr val="3333FF"/>
              </a:solidFill>
            </a:endParaRPr>
          </a:p>
        </p:txBody>
      </p:sp>
      <p:sp>
        <p:nvSpPr>
          <p:cNvPr id="2" name="Rectangle 1"/>
          <p:cNvSpPr/>
          <p:nvPr/>
        </p:nvSpPr>
        <p:spPr>
          <a:xfrm>
            <a:off x="2483768" y="5517232"/>
            <a:ext cx="3519442" cy="108012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22" name="Connecteur droit 21"/>
          <p:cNvCxnSpPr/>
          <p:nvPr/>
        </p:nvCxnSpPr>
        <p:spPr>
          <a:xfrm>
            <a:off x="6003210" y="5085184"/>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2470120" y="5085184"/>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Connecteur droit 24"/>
          <p:cNvCxnSpPr/>
          <p:nvPr/>
        </p:nvCxnSpPr>
        <p:spPr>
          <a:xfrm>
            <a:off x="2470120" y="5309916"/>
            <a:ext cx="3533090" cy="0"/>
          </a:xfrm>
          <a:prstGeom prst="line">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3760152" y="4882635"/>
            <a:ext cx="1049374" cy="461665"/>
          </a:xfrm>
          <a:prstGeom prst="rect">
            <a:avLst/>
          </a:prstGeom>
        </p:spPr>
        <p:txBody>
          <a:bodyPr wrap="square">
            <a:spAutoFit/>
          </a:bodyPr>
          <a:lstStyle/>
          <a:p>
            <a:pPr lvl="0" algn="ctr" rtl="1"/>
            <a:r>
              <a:rPr lang="ar-SA" sz="2400" b="1" dirty="0" smtClean="0">
                <a:solidFill>
                  <a:srgbClr val="3333FF"/>
                </a:solidFill>
              </a:rPr>
              <a:t>75</a:t>
            </a:r>
            <a:endParaRPr lang="fr-FR" sz="2400" b="1" dirty="0">
              <a:solidFill>
                <a:srgbClr val="3333FF"/>
              </a:solidFill>
            </a:endParaRPr>
          </a:p>
        </p:txBody>
      </p:sp>
      <p:cxnSp>
        <p:nvCxnSpPr>
          <p:cNvPr id="28" name="Connecteur droit 27"/>
          <p:cNvCxnSpPr/>
          <p:nvPr/>
        </p:nvCxnSpPr>
        <p:spPr>
          <a:xfrm flipH="1">
            <a:off x="2051720" y="5517232"/>
            <a:ext cx="4320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Connecteur droit 28"/>
          <p:cNvCxnSpPr/>
          <p:nvPr/>
        </p:nvCxnSpPr>
        <p:spPr>
          <a:xfrm flipH="1">
            <a:off x="2051720" y="6583704"/>
            <a:ext cx="4320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Connecteur droit 30"/>
          <p:cNvCxnSpPr/>
          <p:nvPr/>
        </p:nvCxnSpPr>
        <p:spPr>
          <a:xfrm>
            <a:off x="2254096" y="5530880"/>
            <a:ext cx="0" cy="1052824"/>
          </a:xfrm>
          <a:prstGeom prst="line">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rot="16200000">
            <a:off x="1495077" y="5828185"/>
            <a:ext cx="1049374" cy="461665"/>
          </a:xfrm>
          <a:prstGeom prst="rect">
            <a:avLst/>
          </a:prstGeom>
        </p:spPr>
        <p:txBody>
          <a:bodyPr wrap="square">
            <a:spAutoFit/>
          </a:bodyPr>
          <a:lstStyle/>
          <a:p>
            <a:pPr lvl="0" algn="ctr" rtl="1"/>
            <a:r>
              <a:rPr lang="ar-SA" sz="2400" b="1" dirty="0" smtClean="0">
                <a:solidFill>
                  <a:srgbClr val="3333FF"/>
                </a:solidFill>
              </a:rPr>
              <a:t>30</a:t>
            </a:r>
            <a:endParaRPr lang="fr-FR" sz="2400" b="1" dirty="0">
              <a:solidFill>
                <a:srgbClr val="3333FF"/>
              </a:solidFill>
            </a:endParaRPr>
          </a:p>
        </p:txBody>
      </p:sp>
    </p:spTree>
    <p:extLst>
      <p:ext uri="{BB962C8B-B14F-4D97-AF65-F5344CB8AC3E}">
        <p14:creationId xmlns:p14="http://schemas.microsoft.com/office/powerpoint/2010/main" val="2335674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0-#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0-#ppt_w/2"/>
                                          </p:val>
                                        </p:tav>
                                        <p:tav tm="100000">
                                          <p:val>
                                            <p:strVal val="#ppt_x"/>
                                          </p:val>
                                        </p:tav>
                                      </p:tavLst>
                                    </p:anim>
                                    <p:anim calcmode="lin" valueType="num">
                                      <p:cBhvr additive="base">
                                        <p:cTn id="5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0-#ppt_w/2"/>
                                          </p:val>
                                        </p:tav>
                                        <p:tav tm="100000">
                                          <p:val>
                                            <p:strVal val="#ppt_x"/>
                                          </p:val>
                                        </p:tav>
                                      </p:tavLst>
                                    </p:anim>
                                    <p:anim calcmode="lin" valueType="num">
                                      <p:cBhvr additive="base">
                                        <p:cTn id="6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fill="hold"/>
                                        <p:tgtEl>
                                          <p:spTgt spid="18"/>
                                        </p:tgtEl>
                                        <p:attrNameLst>
                                          <p:attrName>ppt_x</p:attrName>
                                        </p:attrNameLst>
                                      </p:cBhvr>
                                      <p:tavLst>
                                        <p:tav tm="0">
                                          <p:val>
                                            <p:strVal val="0-#ppt_w/2"/>
                                          </p:val>
                                        </p:tav>
                                        <p:tav tm="100000">
                                          <p:val>
                                            <p:strVal val="#ppt_x"/>
                                          </p:val>
                                        </p:tav>
                                      </p:tavLst>
                                    </p:anim>
                                    <p:anim calcmode="lin" valueType="num">
                                      <p:cBhvr additive="base">
                                        <p:cTn id="6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8" fill="hold" grpId="0" nodeType="click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fill="hold"/>
                                        <p:tgtEl>
                                          <p:spTgt spid="17"/>
                                        </p:tgtEl>
                                        <p:attrNameLst>
                                          <p:attrName>ppt_x</p:attrName>
                                        </p:attrNameLst>
                                      </p:cBhvr>
                                      <p:tavLst>
                                        <p:tav tm="0">
                                          <p:val>
                                            <p:strVal val="0-#ppt_w/2"/>
                                          </p:val>
                                        </p:tav>
                                        <p:tav tm="100000">
                                          <p:val>
                                            <p:strVal val="#ppt_x"/>
                                          </p:val>
                                        </p:tav>
                                      </p:tavLst>
                                    </p:anim>
                                    <p:anim calcmode="lin" valueType="num">
                                      <p:cBhvr additive="base">
                                        <p:cTn id="72"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fill="hold"/>
                                        <p:tgtEl>
                                          <p:spTgt spid="19"/>
                                        </p:tgtEl>
                                        <p:attrNameLst>
                                          <p:attrName>ppt_x</p:attrName>
                                        </p:attrNameLst>
                                      </p:cBhvr>
                                      <p:tavLst>
                                        <p:tav tm="0">
                                          <p:val>
                                            <p:strVal val="0-#ppt_w/2"/>
                                          </p:val>
                                        </p:tav>
                                        <p:tav tm="100000">
                                          <p:val>
                                            <p:strVal val="#ppt_x"/>
                                          </p:val>
                                        </p:tav>
                                      </p:tavLst>
                                    </p:anim>
                                    <p:anim calcmode="lin" valueType="num">
                                      <p:cBhvr additive="base">
                                        <p:cTn id="7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8" fill="hold" grpId="0" nodeType="click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fill="hold"/>
                                        <p:tgtEl>
                                          <p:spTgt spid="20"/>
                                        </p:tgtEl>
                                        <p:attrNameLst>
                                          <p:attrName>ppt_x</p:attrName>
                                        </p:attrNameLst>
                                      </p:cBhvr>
                                      <p:tavLst>
                                        <p:tav tm="0">
                                          <p:val>
                                            <p:strVal val="0-#ppt_w/2"/>
                                          </p:val>
                                        </p:tav>
                                        <p:tav tm="100000">
                                          <p:val>
                                            <p:strVal val="#ppt_x"/>
                                          </p:val>
                                        </p:tav>
                                      </p:tavLst>
                                    </p:anim>
                                    <p:anim calcmode="lin" valueType="num">
                                      <p:cBhvr additive="base">
                                        <p:cTn id="8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6" presetClass="entr" presetSubtype="0" fill="hold" grpId="0" nodeType="click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wipe(down)">
                                      <p:cBhvr>
                                        <p:cTn id="89" dur="580">
                                          <p:stCondLst>
                                            <p:cond delay="0"/>
                                          </p:stCondLst>
                                        </p:cTn>
                                        <p:tgtEl>
                                          <p:spTgt spid="21"/>
                                        </p:tgtEl>
                                      </p:cBhvr>
                                    </p:animEffect>
                                    <p:anim calcmode="lin" valueType="num">
                                      <p:cBhvr>
                                        <p:cTn id="90"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95" dur="26">
                                          <p:stCondLst>
                                            <p:cond delay="650"/>
                                          </p:stCondLst>
                                        </p:cTn>
                                        <p:tgtEl>
                                          <p:spTgt spid="21"/>
                                        </p:tgtEl>
                                      </p:cBhvr>
                                      <p:to x="100000" y="60000"/>
                                    </p:animScale>
                                    <p:animScale>
                                      <p:cBhvr>
                                        <p:cTn id="96" dur="166" decel="50000">
                                          <p:stCondLst>
                                            <p:cond delay="676"/>
                                          </p:stCondLst>
                                        </p:cTn>
                                        <p:tgtEl>
                                          <p:spTgt spid="21"/>
                                        </p:tgtEl>
                                      </p:cBhvr>
                                      <p:to x="100000" y="100000"/>
                                    </p:animScale>
                                    <p:animScale>
                                      <p:cBhvr>
                                        <p:cTn id="97" dur="26">
                                          <p:stCondLst>
                                            <p:cond delay="1312"/>
                                          </p:stCondLst>
                                        </p:cTn>
                                        <p:tgtEl>
                                          <p:spTgt spid="21"/>
                                        </p:tgtEl>
                                      </p:cBhvr>
                                      <p:to x="100000" y="80000"/>
                                    </p:animScale>
                                    <p:animScale>
                                      <p:cBhvr>
                                        <p:cTn id="98" dur="166" decel="50000">
                                          <p:stCondLst>
                                            <p:cond delay="1338"/>
                                          </p:stCondLst>
                                        </p:cTn>
                                        <p:tgtEl>
                                          <p:spTgt spid="21"/>
                                        </p:tgtEl>
                                      </p:cBhvr>
                                      <p:to x="100000" y="100000"/>
                                    </p:animScale>
                                    <p:animScale>
                                      <p:cBhvr>
                                        <p:cTn id="99" dur="26">
                                          <p:stCondLst>
                                            <p:cond delay="1642"/>
                                          </p:stCondLst>
                                        </p:cTn>
                                        <p:tgtEl>
                                          <p:spTgt spid="21"/>
                                        </p:tgtEl>
                                      </p:cBhvr>
                                      <p:to x="100000" y="90000"/>
                                    </p:animScale>
                                    <p:animScale>
                                      <p:cBhvr>
                                        <p:cTn id="100" dur="166" decel="50000">
                                          <p:stCondLst>
                                            <p:cond delay="1668"/>
                                          </p:stCondLst>
                                        </p:cTn>
                                        <p:tgtEl>
                                          <p:spTgt spid="21"/>
                                        </p:tgtEl>
                                      </p:cBhvr>
                                      <p:to x="100000" y="100000"/>
                                    </p:animScale>
                                    <p:animScale>
                                      <p:cBhvr>
                                        <p:cTn id="101" dur="26">
                                          <p:stCondLst>
                                            <p:cond delay="1808"/>
                                          </p:stCondLst>
                                        </p:cTn>
                                        <p:tgtEl>
                                          <p:spTgt spid="21"/>
                                        </p:tgtEl>
                                      </p:cBhvr>
                                      <p:to x="100000" y="95000"/>
                                    </p:animScale>
                                    <p:animScale>
                                      <p:cBhvr>
                                        <p:cTn id="102" dur="166" decel="50000">
                                          <p:stCondLst>
                                            <p:cond delay="1834"/>
                                          </p:stCondLst>
                                        </p:cTn>
                                        <p:tgtEl>
                                          <p:spTgt spid="21"/>
                                        </p:tgtEl>
                                      </p:cBhvr>
                                      <p:to x="100000" y="100000"/>
                                    </p:animScale>
                                  </p:childTnLst>
                                </p:cTn>
                              </p:par>
                            </p:childTnLst>
                          </p:cTn>
                        </p:par>
                      </p:childTnLst>
                    </p:cTn>
                  </p:par>
                  <p:par>
                    <p:cTn id="103" fill="hold">
                      <p:stCondLst>
                        <p:cond delay="indefinite"/>
                      </p:stCondLst>
                      <p:childTnLst>
                        <p:par>
                          <p:cTn id="104" fill="hold">
                            <p:stCondLst>
                              <p:cond delay="0"/>
                            </p:stCondLst>
                            <p:childTnLst>
                              <p:par>
                                <p:cTn id="105" presetID="2" presetClass="entr" presetSubtype="1" fill="hold" grpId="0" nodeType="clickEffect">
                                  <p:stCondLst>
                                    <p:cond delay="0"/>
                                  </p:stCondLst>
                                  <p:childTnLst>
                                    <p:set>
                                      <p:cBhvr>
                                        <p:cTn id="106" dur="1" fill="hold">
                                          <p:stCondLst>
                                            <p:cond delay="0"/>
                                          </p:stCondLst>
                                        </p:cTn>
                                        <p:tgtEl>
                                          <p:spTgt spid="2"/>
                                        </p:tgtEl>
                                        <p:attrNameLst>
                                          <p:attrName>style.visibility</p:attrName>
                                        </p:attrNameLst>
                                      </p:cBhvr>
                                      <p:to>
                                        <p:strVal val="visible"/>
                                      </p:to>
                                    </p:set>
                                    <p:anim calcmode="lin" valueType="num">
                                      <p:cBhvr additive="base">
                                        <p:cTn id="107" dur="500" fill="hold"/>
                                        <p:tgtEl>
                                          <p:spTgt spid="2"/>
                                        </p:tgtEl>
                                        <p:attrNameLst>
                                          <p:attrName>ppt_x</p:attrName>
                                        </p:attrNameLst>
                                      </p:cBhvr>
                                      <p:tavLst>
                                        <p:tav tm="0">
                                          <p:val>
                                            <p:strVal val="#ppt_x"/>
                                          </p:val>
                                        </p:tav>
                                        <p:tav tm="100000">
                                          <p:val>
                                            <p:strVal val="#ppt_x"/>
                                          </p:val>
                                        </p:tav>
                                      </p:tavLst>
                                    </p:anim>
                                    <p:anim calcmode="lin" valueType="num">
                                      <p:cBhvr additive="base">
                                        <p:cTn id="10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nodeType="clickEffect">
                                  <p:stCondLst>
                                    <p:cond delay="0"/>
                                  </p:stCondLst>
                                  <p:childTnLst>
                                    <p:set>
                                      <p:cBhvr>
                                        <p:cTn id="112" dur="1" fill="hold">
                                          <p:stCondLst>
                                            <p:cond delay="0"/>
                                          </p:stCondLst>
                                        </p:cTn>
                                        <p:tgtEl>
                                          <p:spTgt spid="22"/>
                                        </p:tgtEl>
                                        <p:attrNameLst>
                                          <p:attrName>style.visibility</p:attrName>
                                        </p:attrNameLst>
                                      </p:cBhvr>
                                      <p:to>
                                        <p:strVal val="visible"/>
                                      </p:to>
                                    </p:set>
                                    <p:anim calcmode="lin" valueType="num">
                                      <p:cBhvr>
                                        <p:cTn id="113" dur="500" fill="hold"/>
                                        <p:tgtEl>
                                          <p:spTgt spid="22"/>
                                        </p:tgtEl>
                                        <p:attrNameLst>
                                          <p:attrName>ppt_w</p:attrName>
                                        </p:attrNameLst>
                                      </p:cBhvr>
                                      <p:tavLst>
                                        <p:tav tm="0">
                                          <p:val>
                                            <p:fltVal val="0"/>
                                          </p:val>
                                        </p:tav>
                                        <p:tav tm="100000">
                                          <p:val>
                                            <p:strVal val="#ppt_w"/>
                                          </p:val>
                                        </p:tav>
                                      </p:tavLst>
                                    </p:anim>
                                    <p:anim calcmode="lin" valueType="num">
                                      <p:cBhvr>
                                        <p:cTn id="114" dur="500" fill="hold"/>
                                        <p:tgtEl>
                                          <p:spTgt spid="22"/>
                                        </p:tgtEl>
                                        <p:attrNameLst>
                                          <p:attrName>ppt_h</p:attrName>
                                        </p:attrNameLst>
                                      </p:cBhvr>
                                      <p:tavLst>
                                        <p:tav tm="0">
                                          <p:val>
                                            <p:fltVal val="0"/>
                                          </p:val>
                                        </p:tav>
                                        <p:tav tm="100000">
                                          <p:val>
                                            <p:strVal val="#ppt_h"/>
                                          </p:val>
                                        </p:tav>
                                      </p:tavLst>
                                    </p:anim>
                                    <p:animEffect transition="in" filter="fade">
                                      <p:cBhvr>
                                        <p:cTn id="115" dur="500"/>
                                        <p:tgtEl>
                                          <p:spTgt spid="22"/>
                                        </p:tgtEl>
                                      </p:cBhvr>
                                    </p:animEffect>
                                  </p:childTnLst>
                                </p:cTn>
                              </p:par>
                              <p:par>
                                <p:cTn id="116" presetID="53" presetClass="entr" presetSubtype="16" fill="hold" nodeType="withEffect">
                                  <p:stCondLst>
                                    <p:cond delay="0"/>
                                  </p:stCondLst>
                                  <p:childTnLst>
                                    <p:set>
                                      <p:cBhvr>
                                        <p:cTn id="117" dur="1" fill="hold">
                                          <p:stCondLst>
                                            <p:cond delay="0"/>
                                          </p:stCondLst>
                                        </p:cTn>
                                        <p:tgtEl>
                                          <p:spTgt spid="23"/>
                                        </p:tgtEl>
                                        <p:attrNameLst>
                                          <p:attrName>style.visibility</p:attrName>
                                        </p:attrNameLst>
                                      </p:cBhvr>
                                      <p:to>
                                        <p:strVal val="visible"/>
                                      </p:to>
                                    </p:set>
                                    <p:anim calcmode="lin" valueType="num">
                                      <p:cBhvr>
                                        <p:cTn id="118" dur="500" fill="hold"/>
                                        <p:tgtEl>
                                          <p:spTgt spid="23"/>
                                        </p:tgtEl>
                                        <p:attrNameLst>
                                          <p:attrName>ppt_w</p:attrName>
                                        </p:attrNameLst>
                                      </p:cBhvr>
                                      <p:tavLst>
                                        <p:tav tm="0">
                                          <p:val>
                                            <p:fltVal val="0"/>
                                          </p:val>
                                        </p:tav>
                                        <p:tav tm="100000">
                                          <p:val>
                                            <p:strVal val="#ppt_w"/>
                                          </p:val>
                                        </p:tav>
                                      </p:tavLst>
                                    </p:anim>
                                    <p:anim calcmode="lin" valueType="num">
                                      <p:cBhvr>
                                        <p:cTn id="119" dur="500" fill="hold"/>
                                        <p:tgtEl>
                                          <p:spTgt spid="23"/>
                                        </p:tgtEl>
                                        <p:attrNameLst>
                                          <p:attrName>ppt_h</p:attrName>
                                        </p:attrNameLst>
                                      </p:cBhvr>
                                      <p:tavLst>
                                        <p:tav tm="0">
                                          <p:val>
                                            <p:fltVal val="0"/>
                                          </p:val>
                                        </p:tav>
                                        <p:tav tm="100000">
                                          <p:val>
                                            <p:strVal val="#ppt_h"/>
                                          </p:val>
                                        </p:tav>
                                      </p:tavLst>
                                    </p:anim>
                                    <p:animEffect transition="in" filter="fade">
                                      <p:cBhvr>
                                        <p:cTn id="120" dur="500"/>
                                        <p:tgtEl>
                                          <p:spTgt spid="23"/>
                                        </p:tgtEl>
                                      </p:cBhvr>
                                    </p:animEffect>
                                  </p:childTnLst>
                                </p:cTn>
                              </p:par>
                              <p:par>
                                <p:cTn id="121" presetID="53" presetClass="entr" presetSubtype="16" fill="hold" nodeType="withEffect">
                                  <p:stCondLst>
                                    <p:cond delay="0"/>
                                  </p:stCondLst>
                                  <p:childTnLst>
                                    <p:set>
                                      <p:cBhvr>
                                        <p:cTn id="122" dur="1" fill="hold">
                                          <p:stCondLst>
                                            <p:cond delay="0"/>
                                          </p:stCondLst>
                                        </p:cTn>
                                        <p:tgtEl>
                                          <p:spTgt spid="28"/>
                                        </p:tgtEl>
                                        <p:attrNameLst>
                                          <p:attrName>style.visibility</p:attrName>
                                        </p:attrNameLst>
                                      </p:cBhvr>
                                      <p:to>
                                        <p:strVal val="visible"/>
                                      </p:to>
                                    </p:set>
                                    <p:anim calcmode="lin" valueType="num">
                                      <p:cBhvr>
                                        <p:cTn id="123" dur="500" fill="hold"/>
                                        <p:tgtEl>
                                          <p:spTgt spid="28"/>
                                        </p:tgtEl>
                                        <p:attrNameLst>
                                          <p:attrName>ppt_w</p:attrName>
                                        </p:attrNameLst>
                                      </p:cBhvr>
                                      <p:tavLst>
                                        <p:tav tm="0">
                                          <p:val>
                                            <p:fltVal val="0"/>
                                          </p:val>
                                        </p:tav>
                                        <p:tav tm="100000">
                                          <p:val>
                                            <p:strVal val="#ppt_w"/>
                                          </p:val>
                                        </p:tav>
                                      </p:tavLst>
                                    </p:anim>
                                    <p:anim calcmode="lin" valueType="num">
                                      <p:cBhvr>
                                        <p:cTn id="124" dur="500" fill="hold"/>
                                        <p:tgtEl>
                                          <p:spTgt spid="28"/>
                                        </p:tgtEl>
                                        <p:attrNameLst>
                                          <p:attrName>ppt_h</p:attrName>
                                        </p:attrNameLst>
                                      </p:cBhvr>
                                      <p:tavLst>
                                        <p:tav tm="0">
                                          <p:val>
                                            <p:fltVal val="0"/>
                                          </p:val>
                                        </p:tav>
                                        <p:tav tm="100000">
                                          <p:val>
                                            <p:strVal val="#ppt_h"/>
                                          </p:val>
                                        </p:tav>
                                      </p:tavLst>
                                    </p:anim>
                                    <p:animEffect transition="in" filter="fade">
                                      <p:cBhvr>
                                        <p:cTn id="125" dur="500"/>
                                        <p:tgtEl>
                                          <p:spTgt spid="28"/>
                                        </p:tgtEl>
                                      </p:cBhvr>
                                    </p:animEffect>
                                  </p:childTnLst>
                                </p:cTn>
                              </p:par>
                              <p:par>
                                <p:cTn id="126" presetID="53" presetClass="entr" presetSubtype="16" fill="hold" nodeType="withEffect">
                                  <p:stCondLst>
                                    <p:cond delay="0"/>
                                  </p:stCondLst>
                                  <p:childTnLst>
                                    <p:set>
                                      <p:cBhvr>
                                        <p:cTn id="127" dur="1" fill="hold">
                                          <p:stCondLst>
                                            <p:cond delay="0"/>
                                          </p:stCondLst>
                                        </p:cTn>
                                        <p:tgtEl>
                                          <p:spTgt spid="29"/>
                                        </p:tgtEl>
                                        <p:attrNameLst>
                                          <p:attrName>style.visibility</p:attrName>
                                        </p:attrNameLst>
                                      </p:cBhvr>
                                      <p:to>
                                        <p:strVal val="visible"/>
                                      </p:to>
                                    </p:set>
                                    <p:anim calcmode="lin" valueType="num">
                                      <p:cBhvr>
                                        <p:cTn id="128" dur="500" fill="hold"/>
                                        <p:tgtEl>
                                          <p:spTgt spid="29"/>
                                        </p:tgtEl>
                                        <p:attrNameLst>
                                          <p:attrName>ppt_w</p:attrName>
                                        </p:attrNameLst>
                                      </p:cBhvr>
                                      <p:tavLst>
                                        <p:tav tm="0">
                                          <p:val>
                                            <p:fltVal val="0"/>
                                          </p:val>
                                        </p:tav>
                                        <p:tav tm="100000">
                                          <p:val>
                                            <p:strVal val="#ppt_w"/>
                                          </p:val>
                                        </p:tav>
                                      </p:tavLst>
                                    </p:anim>
                                    <p:anim calcmode="lin" valueType="num">
                                      <p:cBhvr>
                                        <p:cTn id="129" dur="500" fill="hold"/>
                                        <p:tgtEl>
                                          <p:spTgt spid="29"/>
                                        </p:tgtEl>
                                        <p:attrNameLst>
                                          <p:attrName>ppt_h</p:attrName>
                                        </p:attrNameLst>
                                      </p:cBhvr>
                                      <p:tavLst>
                                        <p:tav tm="0">
                                          <p:val>
                                            <p:fltVal val="0"/>
                                          </p:val>
                                        </p:tav>
                                        <p:tav tm="100000">
                                          <p:val>
                                            <p:strVal val="#ppt_h"/>
                                          </p:val>
                                        </p:tav>
                                      </p:tavLst>
                                    </p:anim>
                                    <p:animEffect transition="in" filter="fade">
                                      <p:cBhvr>
                                        <p:cTn id="130" dur="500"/>
                                        <p:tgtEl>
                                          <p:spTgt spid="29"/>
                                        </p:tgtEl>
                                      </p:cBhvr>
                                    </p:animEffect>
                                  </p:childTnLst>
                                </p:cTn>
                              </p:par>
                            </p:childTnLst>
                          </p:cTn>
                        </p:par>
                      </p:childTnLst>
                    </p:cTn>
                  </p:par>
                  <p:par>
                    <p:cTn id="131" fill="hold">
                      <p:stCondLst>
                        <p:cond delay="indefinite"/>
                      </p:stCondLst>
                      <p:childTnLst>
                        <p:par>
                          <p:cTn id="132" fill="hold">
                            <p:stCondLst>
                              <p:cond delay="0"/>
                            </p:stCondLst>
                            <p:childTnLst>
                              <p:par>
                                <p:cTn id="133" presetID="26" presetClass="entr" presetSubtype="0" fill="hold" nodeType="clickEffect">
                                  <p:stCondLst>
                                    <p:cond delay="0"/>
                                  </p:stCondLst>
                                  <p:childTnLst>
                                    <p:set>
                                      <p:cBhvr>
                                        <p:cTn id="134" dur="1" fill="hold">
                                          <p:stCondLst>
                                            <p:cond delay="0"/>
                                          </p:stCondLst>
                                        </p:cTn>
                                        <p:tgtEl>
                                          <p:spTgt spid="31"/>
                                        </p:tgtEl>
                                        <p:attrNameLst>
                                          <p:attrName>style.visibility</p:attrName>
                                        </p:attrNameLst>
                                      </p:cBhvr>
                                      <p:to>
                                        <p:strVal val="visible"/>
                                      </p:to>
                                    </p:set>
                                    <p:animEffect transition="in" filter="wipe(down)">
                                      <p:cBhvr>
                                        <p:cTn id="135" dur="580">
                                          <p:stCondLst>
                                            <p:cond delay="0"/>
                                          </p:stCondLst>
                                        </p:cTn>
                                        <p:tgtEl>
                                          <p:spTgt spid="31"/>
                                        </p:tgtEl>
                                      </p:cBhvr>
                                    </p:animEffect>
                                    <p:anim calcmode="lin" valueType="num">
                                      <p:cBhvr>
                                        <p:cTn id="136"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141" dur="26">
                                          <p:stCondLst>
                                            <p:cond delay="650"/>
                                          </p:stCondLst>
                                        </p:cTn>
                                        <p:tgtEl>
                                          <p:spTgt spid="31"/>
                                        </p:tgtEl>
                                      </p:cBhvr>
                                      <p:to x="100000" y="60000"/>
                                    </p:animScale>
                                    <p:animScale>
                                      <p:cBhvr>
                                        <p:cTn id="142" dur="166" decel="50000">
                                          <p:stCondLst>
                                            <p:cond delay="676"/>
                                          </p:stCondLst>
                                        </p:cTn>
                                        <p:tgtEl>
                                          <p:spTgt spid="31"/>
                                        </p:tgtEl>
                                      </p:cBhvr>
                                      <p:to x="100000" y="100000"/>
                                    </p:animScale>
                                    <p:animScale>
                                      <p:cBhvr>
                                        <p:cTn id="143" dur="26">
                                          <p:stCondLst>
                                            <p:cond delay="1312"/>
                                          </p:stCondLst>
                                        </p:cTn>
                                        <p:tgtEl>
                                          <p:spTgt spid="31"/>
                                        </p:tgtEl>
                                      </p:cBhvr>
                                      <p:to x="100000" y="80000"/>
                                    </p:animScale>
                                    <p:animScale>
                                      <p:cBhvr>
                                        <p:cTn id="144" dur="166" decel="50000">
                                          <p:stCondLst>
                                            <p:cond delay="1338"/>
                                          </p:stCondLst>
                                        </p:cTn>
                                        <p:tgtEl>
                                          <p:spTgt spid="31"/>
                                        </p:tgtEl>
                                      </p:cBhvr>
                                      <p:to x="100000" y="100000"/>
                                    </p:animScale>
                                    <p:animScale>
                                      <p:cBhvr>
                                        <p:cTn id="145" dur="26">
                                          <p:stCondLst>
                                            <p:cond delay="1642"/>
                                          </p:stCondLst>
                                        </p:cTn>
                                        <p:tgtEl>
                                          <p:spTgt spid="31"/>
                                        </p:tgtEl>
                                      </p:cBhvr>
                                      <p:to x="100000" y="90000"/>
                                    </p:animScale>
                                    <p:animScale>
                                      <p:cBhvr>
                                        <p:cTn id="146" dur="166" decel="50000">
                                          <p:stCondLst>
                                            <p:cond delay="1668"/>
                                          </p:stCondLst>
                                        </p:cTn>
                                        <p:tgtEl>
                                          <p:spTgt spid="31"/>
                                        </p:tgtEl>
                                      </p:cBhvr>
                                      <p:to x="100000" y="100000"/>
                                    </p:animScale>
                                    <p:animScale>
                                      <p:cBhvr>
                                        <p:cTn id="147" dur="26">
                                          <p:stCondLst>
                                            <p:cond delay="1808"/>
                                          </p:stCondLst>
                                        </p:cTn>
                                        <p:tgtEl>
                                          <p:spTgt spid="31"/>
                                        </p:tgtEl>
                                      </p:cBhvr>
                                      <p:to x="100000" y="95000"/>
                                    </p:animScale>
                                    <p:animScale>
                                      <p:cBhvr>
                                        <p:cTn id="148" dur="166" decel="50000">
                                          <p:stCondLst>
                                            <p:cond delay="1834"/>
                                          </p:stCondLst>
                                        </p:cTn>
                                        <p:tgtEl>
                                          <p:spTgt spid="31"/>
                                        </p:tgtEl>
                                      </p:cBhvr>
                                      <p:to x="100000" y="100000"/>
                                    </p:animScale>
                                  </p:childTnLst>
                                </p:cTn>
                              </p:par>
                              <p:par>
                                <p:cTn id="149" presetID="26" presetClass="entr" presetSubtype="0" fill="hold" nodeType="withEffect">
                                  <p:stCondLst>
                                    <p:cond delay="0"/>
                                  </p:stCondLst>
                                  <p:childTnLst>
                                    <p:set>
                                      <p:cBhvr>
                                        <p:cTn id="150" dur="1" fill="hold">
                                          <p:stCondLst>
                                            <p:cond delay="0"/>
                                          </p:stCondLst>
                                        </p:cTn>
                                        <p:tgtEl>
                                          <p:spTgt spid="25"/>
                                        </p:tgtEl>
                                        <p:attrNameLst>
                                          <p:attrName>style.visibility</p:attrName>
                                        </p:attrNameLst>
                                      </p:cBhvr>
                                      <p:to>
                                        <p:strVal val="visible"/>
                                      </p:to>
                                    </p:set>
                                    <p:animEffect transition="in" filter="wipe(down)">
                                      <p:cBhvr>
                                        <p:cTn id="151" dur="580">
                                          <p:stCondLst>
                                            <p:cond delay="0"/>
                                          </p:stCondLst>
                                        </p:cTn>
                                        <p:tgtEl>
                                          <p:spTgt spid="25"/>
                                        </p:tgtEl>
                                      </p:cBhvr>
                                    </p:animEffect>
                                    <p:anim calcmode="lin" valueType="num">
                                      <p:cBhvr>
                                        <p:cTn id="152"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57" dur="26">
                                          <p:stCondLst>
                                            <p:cond delay="650"/>
                                          </p:stCondLst>
                                        </p:cTn>
                                        <p:tgtEl>
                                          <p:spTgt spid="25"/>
                                        </p:tgtEl>
                                      </p:cBhvr>
                                      <p:to x="100000" y="60000"/>
                                    </p:animScale>
                                    <p:animScale>
                                      <p:cBhvr>
                                        <p:cTn id="158" dur="166" decel="50000">
                                          <p:stCondLst>
                                            <p:cond delay="676"/>
                                          </p:stCondLst>
                                        </p:cTn>
                                        <p:tgtEl>
                                          <p:spTgt spid="25"/>
                                        </p:tgtEl>
                                      </p:cBhvr>
                                      <p:to x="100000" y="100000"/>
                                    </p:animScale>
                                    <p:animScale>
                                      <p:cBhvr>
                                        <p:cTn id="159" dur="26">
                                          <p:stCondLst>
                                            <p:cond delay="1312"/>
                                          </p:stCondLst>
                                        </p:cTn>
                                        <p:tgtEl>
                                          <p:spTgt spid="25"/>
                                        </p:tgtEl>
                                      </p:cBhvr>
                                      <p:to x="100000" y="80000"/>
                                    </p:animScale>
                                    <p:animScale>
                                      <p:cBhvr>
                                        <p:cTn id="160" dur="166" decel="50000">
                                          <p:stCondLst>
                                            <p:cond delay="1338"/>
                                          </p:stCondLst>
                                        </p:cTn>
                                        <p:tgtEl>
                                          <p:spTgt spid="25"/>
                                        </p:tgtEl>
                                      </p:cBhvr>
                                      <p:to x="100000" y="100000"/>
                                    </p:animScale>
                                    <p:animScale>
                                      <p:cBhvr>
                                        <p:cTn id="161" dur="26">
                                          <p:stCondLst>
                                            <p:cond delay="1642"/>
                                          </p:stCondLst>
                                        </p:cTn>
                                        <p:tgtEl>
                                          <p:spTgt spid="25"/>
                                        </p:tgtEl>
                                      </p:cBhvr>
                                      <p:to x="100000" y="90000"/>
                                    </p:animScale>
                                    <p:animScale>
                                      <p:cBhvr>
                                        <p:cTn id="162" dur="166" decel="50000">
                                          <p:stCondLst>
                                            <p:cond delay="1668"/>
                                          </p:stCondLst>
                                        </p:cTn>
                                        <p:tgtEl>
                                          <p:spTgt spid="25"/>
                                        </p:tgtEl>
                                      </p:cBhvr>
                                      <p:to x="100000" y="100000"/>
                                    </p:animScale>
                                    <p:animScale>
                                      <p:cBhvr>
                                        <p:cTn id="163" dur="26">
                                          <p:stCondLst>
                                            <p:cond delay="1808"/>
                                          </p:stCondLst>
                                        </p:cTn>
                                        <p:tgtEl>
                                          <p:spTgt spid="25"/>
                                        </p:tgtEl>
                                      </p:cBhvr>
                                      <p:to x="100000" y="95000"/>
                                    </p:animScale>
                                    <p:animScale>
                                      <p:cBhvr>
                                        <p:cTn id="164" dur="166" decel="50000">
                                          <p:stCondLst>
                                            <p:cond delay="1834"/>
                                          </p:stCondLst>
                                        </p:cTn>
                                        <p:tgtEl>
                                          <p:spTgt spid="25"/>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grpId="0" nodeType="clickEffect">
                                  <p:stCondLst>
                                    <p:cond delay="0"/>
                                  </p:stCondLst>
                                  <p:childTnLst>
                                    <p:set>
                                      <p:cBhvr>
                                        <p:cTn id="168" dur="1" fill="hold">
                                          <p:stCondLst>
                                            <p:cond delay="0"/>
                                          </p:stCondLst>
                                        </p:cTn>
                                        <p:tgtEl>
                                          <p:spTgt spid="26"/>
                                        </p:tgtEl>
                                        <p:attrNameLst>
                                          <p:attrName>style.visibility</p:attrName>
                                        </p:attrNameLst>
                                      </p:cBhvr>
                                      <p:to>
                                        <p:strVal val="visible"/>
                                      </p:to>
                                    </p:set>
                                    <p:animEffect transition="in" filter="wipe(down)">
                                      <p:cBhvr>
                                        <p:cTn id="169" dur="580">
                                          <p:stCondLst>
                                            <p:cond delay="0"/>
                                          </p:stCondLst>
                                        </p:cTn>
                                        <p:tgtEl>
                                          <p:spTgt spid="26"/>
                                        </p:tgtEl>
                                      </p:cBhvr>
                                    </p:animEffect>
                                    <p:anim calcmode="lin" valueType="num">
                                      <p:cBhvr>
                                        <p:cTn id="170"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72"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73"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74"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75" dur="26">
                                          <p:stCondLst>
                                            <p:cond delay="650"/>
                                          </p:stCondLst>
                                        </p:cTn>
                                        <p:tgtEl>
                                          <p:spTgt spid="26"/>
                                        </p:tgtEl>
                                      </p:cBhvr>
                                      <p:to x="100000" y="60000"/>
                                    </p:animScale>
                                    <p:animScale>
                                      <p:cBhvr>
                                        <p:cTn id="176" dur="166" decel="50000">
                                          <p:stCondLst>
                                            <p:cond delay="676"/>
                                          </p:stCondLst>
                                        </p:cTn>
                                        <p:tgtEl>
                                          <p:spTgt spid="26"/>
                                        </p:tgtEl>
                                      </p:cBhvr>
                                      <p:to x="100000" y="100000"/>
                                    </p:animScale>
                                    <p:animScale>
                                      <p:cBhvr>
                                        <p:cTn id="177" dur="26">
                                          <p:stCondLst>
                                            <p:cond delay="1312"/>
                                          </p:stCondLst>
                                        </p:cTn>
                                        <p:tgtEl>
                                          <p:spTgt spid="26"/>
                                        </p:tgtEl>
                                      </p:cBhvr>
                                      <p:to x="100000" y="80000"/>
                                    </p:animScale>
                                    <p:animScale>
                                      <p:cBhvr>
                                        <p:cTn id="178" dur="166" decel="50000">
                                          <p:stCondLst>
                                            <p:cond delay="1338"/>
                                          </p:stCondLst>
                                        </p:cTn>
                                        <p:tgtEl>
                                          <p:spTgt spid="26"/>
                                        </p:tgtEl>
                                      </p:cBhvr>
                                      <p:to x="100000" y="100000"/>
                                    </p:animScale>
                                    <p:animScale>
                                      <p:cBhvr>
                                        <p:cTn id="179" dur="26">
                                          <p:stCondLst>
                                            <p:cond delay="1642"/>
                                          </p:stCondLst>
                                        </p:cTn>
                                        <p:tgtEl>
                                          <p:spTgt spid="26"/>
                                        </p:tgtEl>
                                      </p:cBhvr>
                                      <p:to x="100000" y="90000"/>
                                    </p:animScale>
                                    <p:animScale>
                                      <p:cBhvr>
                                        <p:cTn id="180" dur="166" decel="50000">
                                          <p:stCondLst>
                                            <p:cond delay="1668"/>
                                          </p:stCondLst>
                                        </p:cTn>
                                        <p:tgtEl>
                                          <p:spTgt spid="26"/>
                                        </p:tgtEl>
                                      </p:cBhvr>
                                      <p:to x="100000" y="100000"/>
                                    </p:animScale>
                                    <p:animScale>
                                      <p:cBhvr>
                                        <p:cTn id="181" dur="26">
                                          <p:stCondLst>
                                            <p:cond delay="1808"/>
                                          </p:stCondLst>
                                        </p:cTn>
                                        <p:tgtEl>
                                          <p:spTgt spid="26"/>
                                        </p:tgtEl>
                                      </p:cBhvr>
                                      <p:to x="100000" y="95000"/>
                                    </p:animScale>
                                    <p:animScale>
                                      <p:cBhvr>
                                        <p:cTn id="182" dur="166" decel="50000">
                                          <p:stCondLst>
                                            <p:cond delay="1834"/>
                                          </p:stCondLst>
                                        </p:cTn>
                                        <p:tgtEl>
                                          <p:spTgt spid="26"/>
                                        </p:tgtEl>
                                      </p:cBhvr>
                                      <p:to x="100000" y="100000"/>
                                    </p:animScale>
                                  </p:childTnLst>
                                </p:cTn>
                              </p:par>
                              <p:par>
                                <p:cTn id="183" presetID="26" presetClass="entr" presetSubtype="0" fill="hold" grpId="0" nodeType="withEffect">
                                  <p:stCondLst>
                                    <p:cond delay="0"/>
                                  </p:stCondLst>
                                  <p:childTnLst>
                                    <p:set>
                                      <p:cBhvr>
                                        <p:cTn id="184" dur="1" fill="hold">
                                          <p:stCondLst>
                                            <p:cond delay="0"/>
                                          </p:stCondLst>
                                        </p:cTn>
                                        <p:tgtEl>
                                          <p:spTgt spid="32"/>
                                        </p:tgtEl>
                                        <p:attrNameLst>
                                          <p:attrName>style.visibility</p:attrName>
                                        </p:attrNameLst>
                                      </p:cBhvr>
                                      <p:to>
                                        <p:strVal val="visible"/>
                                      </p:to>
                                    </p:set>
                                    <p:animEffect transition="in" filter="wipe(down)">
                                      <p:cBhvr>
                                        <p:cTn id="185" dur="580">
                                          <p:stCondLst>
                                            <p:cond delay="0"/>
                                          </p:stCondLst>
                                        </p:cTn>
                                        <p:tgtEl>
                                          <p:spTgt spid="32"/>
                                        </p:tgtEl>
                                      </p:cBhvr>
                                    </p:animEffect>
                                    <p:anim calcmode="lin" valueType="num">
                                      <p:cBhvr>
                                        <p:cTn id="186"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87"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88"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89"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90"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91" dur="26">
                                          <p:stCondLst>
                                            <p:cond delay="650"/>
                                          </p:stCondLst>
                                        </p:cTn>
                                        <p:tgtEl>
                                          <p:spTgt spid="32"/>
                                        </p:tgtEl>
                                      </p:cBhvr>
                                      <p:to x="100000" y="60000"/>
                                    </p:animScale>
                                    <p:animScale>
                                      <p:cBhvr>
                                        <p:cTn id="192" dur="166" decel="50000">
                                          <p:stCondLst>
                                            <p:cond delay="676"/>
                                          </p:stCondLst>
                                        </p:cTn>
                                        <p:tgtEl>
                                          <p:spTgt spid="32"/>
                                        </p:tgtEl>
                                      </p:cBhvr>
                                      <p:to x="100000" y="100000"/>
                                    </p:animScale>
                                    <p:animScale>
                                      <p:cBhvr>
                                        <p:cTn id="193" dur="26">
                                          <p:stCondLst>
                                            <p:cond delay="1312"/>
                                          </p:stCondLst>
                                        </p:cTn>
                                        <p:tgtEl>
                                          <p:spTgt spid="32"/>
                                        </p:tgtEl>
                                      </p:cBhvr>
                                      <p:to x="100000" y="80000"/>
                                    </p:animScale>
                                    <p:animScale>
                                      <p:cBhvr>
                                        <p:cTn id="194" dur="166" decel="50000">
                                          <p:stCondLst>
                                            <p:cond delay="1338"/>
                                          </p:stCondLst>
                                        </p:cTn>
                                        <p:tgtEl>
                                          <p:spTgt spid="32"/>
                                        </p:tgtEl>
                                      </p:cBhvr>
                                      <p:to x="100000" y="100000"/>
                                    </p:animScale>
                                    <p:animScale>
                                      <p:cBhvr>
                                        <p:cTn id="195" dur="26">
                                          <p:stCondLst>
                                            <p:cond delay="1642"/>
                                          </p:stCondLst>
                                        </p:cTn>
                                        <p:tgtEl>
                                          <p:spTgt spid="32"/>
                                        </p:tgtEl>
                                      </p:cBhvr>
                                      <p:to x="100000" y="90000"/>
                                    </p:animScale>
                                    <p:animScale>
                                      <p:cBhvr>
                                        <p:cTn id="196" dur="166" decel="50000">
                                          <p:stCondLst>
                                            <p:cond delay="1668"/>
                                          </p:stCondLst>
                                        </p:cTn>
                                        <p:tgtEl>
                                          <p:spTgt spid="32"/>
                                        </p:tgtEl>
                                      </p:cBhvr>
                                      <p:to x="100000" y="100000"/>
                                    </p:animScale>
                                    <p:animScale>
                                      <p:cBhvr>
                                        <p:cTn id="197" dur="26">
                                          <p:stCondLst>
                                            <p:cond delay="1808"/>
                                          </p:stCondLst>
                                        </p:cTn>
                                        <p:tgtEl>
                                          <p:spTgt spid="32"/>
                                        </p:tgtEl>
                                      </p:cBhvr>
                                      <p:to x="100000" y="95000"/>
                                    </p:animScale>
                                    <p:animScale>
                                      <p:cBhvr>
                                        <p:cTn id="198"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animBg="1"/>
      <p:bldP spid="2" grpId="0" animBg="1"/>
      <p:bldP spid="26"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9216"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156176" y="836712"/>
            <a:ext cx="1971512" cy="461665"/>
          </a:xfrm>
          <a:prstGeom prst="rect">
            <a:avLst/>
          </a:prstGeom>
        </p:spPr>
        <p:txBody>
          <a:bodyPr wrap="square">
            <a:spAutoFit/>
          </a:bodyPr>
          <a:lstStyle/>
          <a:p>
            <a:pPr lvl="0" algn="r" rtl="1"/>
            <a:r>
              <a:rPr lang="ar-SA" sz="2400" b="1" dirty="0" smtClean="0">
                <a:solidFill>
                  <a:srgbClr val="C00000"/>
                </a:solidFill>
              </a:rPr>
              <a:t>*</a:t>
            </a:r>
            <a:r>
              <a:rPr lang="ar-SA" sz="2400" b="1" u="sng" dirty="0" smtClean="0">
                <a:solidFill>
                  <a:srgbClr val="C00000"/>
                </a:solidFill>
              </a:rPr>
              <a:t> أجوبـــــــــة 2</a:t>
            </a:r>
            <a:r>
              <a:rPr lang="ar-SA" sz="2400" b="1" dirty="0" smtClean="0">
                <a:solidFill>
                  <a:srgbClr val="C00000"/>
                </a:solidFill>
              </a:rPr>
              <a:t>:</a:t>
            </a:r>
            <a:endParaRPr lang="fr-FR" sz="2400" b="1" dirty="0">
              <a:solidFill>
                <a:srgbClr val="C00000"/>
              </a:solidFill>
            </a:endParaRPr>
          </a:p>
        </p:txBody>
      </p:sp>
      <p:sp>
        <p:nvSpPr>
          <p:cNvPr id="8" name="Rectangle 7"/>
          <p:cNvSpPr/>
          <p:nvPr/>
        </p:nvSpPr>
        <p:spPr>
          <a:xfrm>
            <a:off x="4568874" y="1196752"/>
            <a:ext cx="3096344" cy="461665"/>
          </a:xfrm>
          <a:prstGeom prst="rect">
            <a:avLst/>
          </a:prstGeom>
        </p:spPr>
        <p:txBody>
          <a:bodyPr wrap="square">
            <a:spAutoFit/>
          </a:bodyPr>
          <a:lstStyle/>
          <a:p>
            <a:pPr lvl="0" algn="r" rtl="1"/>
            <a:r>
              <a:rPr lang="fr-FR" sz="2400" b="1" dirty="0" smtClean="0">
                <a:solidFill>
                  <a:srgbClr val="3333FF"/>
                </a:solidFill>
              </a:rPr>
              <a:t>1</a:t>
            </a:r>
            <a:r>
              <a:rPr lang="ar-SA" sz="2400" b="1" dirty="0" smtClean="0">
                <a:solidFill>
                  <a:srgbClr val="3333FF"/>
                </a:solidFill>
              </a:rPr>
              <a:t> - حساب السلم </a:t>
            </a:r>
            <a:r>
              <a:rPr lang="fr-FR" sz="2400" b="1" dirty="0" smtClean="0">
                <a:solidFill>
                  <a:srgbClr val="3333FF"/>
                </a:solidFill>
              </a:rPr>
              <a:t>)</a:t>
            </a:r>
            <a:r>
              <a:rPr lang="ar-SA" sz="2400" b="1" dirty="0" smtClean="0">
                <a:solidFill>
                  <a:srgbClr val="3333FF"/>
                </a:solidFill>
              </a:rPr>
              <a:t> </a:t>
            </a:r>
            <a:r>
              <a:rPr lang="fr-FR" sz="2400" b="1" dirty="0" smtClean="0">
                <a:solidFill>
                  <a:srgbClr val="3333FF"/>
                </a:solidFill>
              </a:rPr>
              <a:t>( </a:t>
            </a:r>
            <a:r>
              <a:rPr lang="fr-FR" sz="2400" b="1" dirty="0" smtClean="0">
                <a:solidFill>
                  <a:srgbClr val="C00000"/>
                </a:solidFill>
              </a:rPr>
              <a:t>Ech</a:t>
            </a:r>
            <a:endParaRPr lang="fr-FR" sz="2400" b="1" dirty="0">
              <a:solidFill>
                <a:srgbClr val="C00000"/>
              </a:solidFill>
            </a:endParaRPr>
          </a:p>
        </p:txBody>
      </p:sp>
      <p:sp>
        <p:nvSpPr>
          <p:cNvPr id="9" name="Rectangle 8"/>
          <p:cNvSpPr/>
          <p:nvPr/>
        </p:nvSpPr>
        <p:spPr>
          <a:xfrm>
            <a:off x="6346638" y="1597128"/>
            <a:ext cx="1036999" cy="461665"/>
          </a:xfrm>
          <a:prstGeom prst="rect">
            <a:avLst/>
          </a:prstGeom>
        </p:spPr>
        <p:txBody>
          <a:bodyPr wrap="square">
            <a:spAutoFit/>
          </a:bodyPr>
          <a:lstStyle/>
          <a:p>
            <a:pPr lvl="0" algn="r" rtl="1"/>
            <a:r>
              <a:rPr lang="ar-SA" sz="2400" b="1" dirty="0" smtClean="0">
                <a:solidFill>
                  <a:srgbClr val="3333FF"/>
                </a:solidFill>
              </a:rPr>
              <a:t>نعلم أن </a:t>
            </a:r>
            <a:endParaRPr lang="fr-FR" sz="2400" b="1" dirty="0">
              <a:solidFill>
                <a:srgbClr val="3333FF"/>
              </a:solidFill>
            </a:endParaRPr>
          </a:p>
        </p:txBody>
      </p:sp>
      <p:sp>
        <p:nvSpPr>
          <p:cNvPr id="10" name="Rectangle 9"/>
          <p:cNvSpPr/>
          <p:nvPr/>
        </p:nvSpPr>
        <p:spPr>
          <a:xfrm>
            <a:off x="6346638" y="2175247"/>
            <a:ext cx="1057971" cy="461665"/>
          </a:xfrm>
          <a:prstGeom prst="rect">
            <a:avLst/>
          </a:prstGeom>
        </p:spPr>
        <p:txBody>
          <a:bodyPr wrap="square">
            <a:spAutoFit/>
          </a:bodyPr>
          <a:lstStyle/>
          <a:p>
            <a:pPr lvl="0" algn="r" rtl="1"/>
            <a:r>
              <a:rPr lang="ar-SA" sz="2400" b="1" dirty="0" smtClean="0">
                <a:solidFill>
                  <a:srgbClr val="3333FF"/>
                </a:solidFill>
              </a:rPr>
              <a:t>لدينا</a:t>
            </a:r>
            <a:endParaRPr lang="fr-FR" sz="2400" b="1" dirty="0">
              <a:solidFill>
                <a:srgbClr val="3333FF"/>
              </a:solidFill>
            </a:endParaRPr>
          </a:p>
        </p:txBody>
      </p:sp>
      <mc:AlternateContent xmlns:mc="http://schemas.openxmlformats.org/markup-compatibility/2006" xmlns:a14="http://schemas.microsoft.com/office/drawing/2010/main">
        <mc:Choice Requires="a14">
          <p:sp>
            <p:nvSpPr>
              <p:cNvPr id="11" name="Rectangle 10"/>
              <p:cNvSpPr/>
              <p:nvPr/>
            </p:nvSpPr>
            <p:spPr>
              <a:xfrm>
                <a:off x="1403648" y="1484784"/>
                <a:ext cx="2664296" cy="666529"/>
              </a:xfrm>
              <a:prstGeom prst="rect">
                <a:avLst/>
              </a:prstGeom>
              <a:ln>
                <a:noFill/>
              </a:ln>
            </p:spPr>
            <p:txBody>
              <a:bodyPr wrap="square">
                <a:spAutoFit/>
              </a:bodyPr>
              <a:lstStyle/>
              <a:p>
                <a:pPr/>
                <a14:m>
                  <m:oMathPara xmlns:m="http://schemas.openxmlformats.org/officeDocument/2006/math">
                    <m:oMathParaPr>
                      <m:jc m:val="center"/>
                    </m:oMathParaPr>
                    <m:oMath xmlns:m="http://schemas.openxmlformats.org/officeDocument/2006/math">
                      <m:r>
                        <a:rPr lang="fr-FR" sz="2000" b="1" i="0" smtClean="0">
                          <a:solidFill>
                            <a:srgbClr val="C00000"/>
                          </a:solidFill>
                          <a:latin typeface="Cambria Math"/>
                        </a:rPr>
                        <m:t>𝐄𝐜𝐡</m:t>
                      </m:r>
                      <m:r>
                        <a:rPr lang="fr-FR" sz="2000" b="1" smtClean="0">
                          <a:solidFill>
                            <a:srgbClr val="C00000"/>
                          </a:solidFill>
                          <a:latin typeface="Cambria Math"/>
                        </a:rPr>
                        <m:t>=</m:t>
                      </m:r>
                      <m:f>
                        <m:fPr>
                          <m:ctrlPr>
                            <a:rPr lang="fr-FR" sz="2000" b="1" i="1">
                              <a:latin typeface="Cambria Math"/>
                            </a:rPr>
                          </m:ctrlPr>
                        </m:fPr>
                        <m:num>
                          <m:r>
                            <a:rPr lang="fr-FR" sz="2000" b="1" i="0" smtClean="0">
                              <a:solidFill>
                                <a:srgbClr val="0070C0"/>
                              </a:solidFill>
                              <a:latin typeface="Cambria Math"/>
                            </a:rPr>
                            <m:t>𝐃𝐃</m:t>
                          </m:r>
                        </m:num>
                        <m:den>
                          <m:r>
                            <a:rPr lang="fr-FR" sz="2000" b="1" i="0" smtClean="0">
                              <a:solidFill>
                                <a:srgbClr val="0070C0"/>
                              </a:solidFill>
                              <a:latin typeface="Cambria Math"/>
                            </a:rPr>
                            <m:t>𝐃𝐑</m:t>
                          </m:r>
                        </m:den>
                      </m:f>
                    </m:oMath>
                  </m:oMathPara>
                </a14:m>
                <a:endParaRPr lang="fr-FR" sz="2000" b="1" dirty="0"/>
              </a:p>
            </p:txBody>
          </p:sp>
        </mc:Choice>
        <mc:Fallback xmlns="">
          <p:sp>
            <p:nvSpPr>
              <p:cNvPr id="11" name="Rectangle 10"/>
              <p:cNvSpPr>
                <a:spLocks noRot="1" noChangeAspect="1" noMove="1" noResize="1" noEditPoints="1" noAdjustHandles="1" noChangeArrowheads="1" noChangeShapeType="1" noTextEdit="1"/>
              </p:cNvSpPr>
              <p:nvPr/>
            </p:nvSpPr>
            <p:spPr>
              <a:xfrm>
                <a:off x="1403648" y="1484784"/>
                <a:ext cx="2664296" cy="666529"/>
              </a:xfrm>
              <a:prstGeom prst="rect">
                <a:avLst/>
              </a:prstGeom>
              <a:blipFill rotWithShape="1">
                <a:blip r:embed="rId3"/>
                <a:stretch>
                  <a:fillRect/>
                </a:stretch>
              </a:blipFill>
              <a:ln>
                <a:noFill/>
              </a:ln>
            </p:spPr>
            <p:txBody>
              <a:bodyPr/>
              <a:lstStyle/>
              <a:p>
                <a:r>
                  <a:rPr lang="fr-FR">
                    <a:noFill/>
                  </a:rPr>
                  <a:t> </a:t>
                </a:r>
              </a:p>
            </p:txBody>
          </p:sp>
        </mc:Fallback>
      </mc:AlternateContent>
      <p:sp>
        <p:nvSpPr>
          <p:cNvPr id="12" name="Rectangle 11"/>
          <p:cNvSpPr/>
          <p:nvPr/>
        </p:nvSpPr>
        <p:spPr>
          <a:xfrm>
            <a:off x="3999062" y="2160654"/>
            <a:ext cx="2013098" cy="461665"/>
          </a:xfrm>
          <a:prstGeom prst="rect">
            <a:avLst/>
          </a:prstGeom>
        </p:spPr>
        <p:txBody>
          <a:bodyPr wrap="square">
            <a:spAutoFit/>
          </a:bodyPr>
          <a:lstStyle/>
          <a:p>
            <a:pPr lvl="0" algn="r" rtl="1"/>
            <a:r>
              <a:rPr lang="fr-FR" sz="2400" b="1" dirty="0" smtClean="0">
                <a:solidFill>
                  <a:srgbClr val="C00000"/>
                </a:solidFill>
              </a:rPr>
              <a:t>DR</a:t>
            </a:r>
            <a:r>
              <a:rPr lang="fr-FR" sz="2400" b="1" baseline="-25000" dirty="0" smtClean="0">
                <a:solidFill>
                  <a:srgbClr val="C00000"/>
                </a:solidFill>
              </a:rPr>
              <a:t>L</a:t>
            </a:r>
            <a:r>
              <a:rPr lang="fr-FR" sz="2400" b="1" baseline="-25000" dirty="0" smtClean="0">
                <a:solidFill>
                  <a:srgbClr val="3333FF"/>
                </a:solidFill>
              </a:rPr>
              <a:t> </a:t>
            </a:r>
            <a:r>
              <a:rPr lang="fr-FR" sz="2400" b="1" dirty="0" smtClean="0">
                <a:solidFill>
                  <a:srgbClr val="3333FF"/>
                </a:solidFill>
              </a:rPr>
              <a:t>=700 mm</a:t>
            </a:r>
            <a:endParaRPr lang="fr-FR" sz="2400" b="1" dirty="0">
              <a:solidFill>
                <a:srgbClr val="3333FF"/>
              </a:solidFill>
            </a:endParaRPr>
          </a:p>
        </p:txBody>
      </p:sp>
      <p:sp>
        <p:nvSpPr>
          <p:cNvPr id="16" name="Rectangle 15"/>
          <p:cNvSpPr/>
          <p:nvPr/>
        </p:nvSpPr>
        <p:spPr>
          <a:xfrm>
            <a:off x="6346638" y="3276305"/>
            <a:ext cx="1057971" cy="461665"/>
          </a:xfrm>
          <a:prstGeom prst="rect">
            <a:avLst/>
          </a:prstGeom>
        </p:spPr>
        <p:txBody>
          <a:bodyPr wrap="square">
            <a:spAutoFit/>
          </a:bodyPr>
          <a:lstStyle/>
          <a:p>
            <a:pPr lvl="0" algn="r" rtl="1"/>
            <a:r>
              <a:rPr lang="ar-SA" sz="2400" b="1" dirty="0" smtClean="0">
                <a:solidFill>
                  <a:srgbClr val="3333FF"/>
                </a:solidFill>
              </a:rPr>
              <a:t>ت.ح</a:t>
            </a:r>
            <a:endParaRPr lang="fr-FR" sz="2400" b="1" dirty="0">
              <a:solidFill>
                <a:srgbClr val="3333FF"/>
              </a:solidFill>
            </a:endParaRPr>
          </a:p>
        </p:txBody>
      </p:sp>
      <p:sp>
        <p:nvSpPr>
          <p:cNvPr id="19" name="Rectangle 18"/>
          <p:cNvSpPr/>
          <p:nvPr/>
        </p:nvSpPr>
        <p:spPr>
          <a:xfrm>
            <a:off x="6300192" y="3975447"/>
            <a:ext cx="1057971" cy="461665"/>
          </a:xfrm>
          <a:prstGeom prst="rect">
            <a:avLst/>
          </a:prstGeom>
        </p:spPr>
        <p:txBody>
          <a:bodyPr wrap="square">
            <a:spAutoFit/>
          </a:bodyPr>
          <a:lstStyle/>
          <a:p>
            <a:pPr lvl="0" algn="r" rtl="1"/>
            <a:r>
              <a:rPr lang="ar-SA" sz="2400" b="1" dirty="0" smtClean="0">
                <a:solidFill>
                  <a:srgbClr val="3333FF"/>
                </a:solidFill>
              </a:rPr>
              <a:t>ت.ع</a:t>
            </a:r>
            <a:endParaRPr lang="fr-FR" sz="2400" b="1" dirty="0">
              <a:solidFill>
                <a:srgbClr val="3333FF"/>
              </a:solidFill>
            </a:endParaRPr>
          </a:p>
        </p:txBody>
      </p:sp>
      <p:sp>
        <p:nvSpPr>
          <p:cNvPr id="23" name="Rectangle 22"/>
          <p:cNvSpPr/>
          <p:nvPr/>
        </p:nvSpPr>
        <p:spPr>
          <a:xfrm>
            <a:off x="1403648" y="2166362"/>
            <a:ext cx="2372369" cy="461665"/>
          </a:xfrm>
          <a:prstGeom prst="rect">
            <a:avLst/>
          </a:prstGeom>
        </p:spPr>
        <p:txBody>
          <a:bodyPr wrap="square">
            <a:spAutoFit/>
          </a:bodyPr>
          <a:lstStyle/>
          <a:p>
            <a:pPr lvl="0" algn="r" rtl="1"/>
            <a:r>
              <a:rPr lang="fr-FR" sz="2400" b="1" dirty="0" smtClean="0">
                <a:solidFill>
                  <a:srgbClr val="C00000"/>
                </a:solidFill>
              </a:rPr>
              <a:t>DR</a:t>
            </a:r>
            <a:r>
              <a:rPr lang="fr-FR" sz="2400" b="1" baseline="-25000" dirty="0" smtClean="0">
                <a:solidFill>
                  <a:srgbClr val="C00000"/>
                </a:solidFill>
              </a:rPr>
              <a:t>l</a:t>
            </a:r>
            <a:r>
              <a:rPr lang="fr-FR" sz="2400" b="1" baseline="-25000" dirty="0" smtClean="0">
                <a:solidFill>
                  <a:srgbClr val="3333FF"/>
                </a:solidFill>
              </a:rPr>
              <a:t> </a:t>
            </a:r>
            <a:r>
              <a:rPr lang="fr-FR" sz="2400" b="1" dirty="0" smtClean="0">
                <a:solidFill>
                  <a:srgbClr val="3333FF"/>
                </a:solidFill>
              </a:rPr>
              <a:t>=500 mm</a:t>
            </a:r>
            <a:endParaRPr lang="fr-FR" sz="2400" b="1" dirty="0">
              <a:solidFill>
                <a:srgbClr val="3333FF"/>
              </a:solidFill>
            </a:endParaRPr>
          </a:p>
        </p:txBody>
      </p:sp>
      <p:sp>
        <p:nvSpPr>
          <p:cNvPr id="24" name="Rectangle 23"/>
          <p:cNvSpPr/>
          <p:nvPr/>
        </p:nvSpPr>
        <p:spPr>
          <a:xfrm>
            <a:off x="3851920" y="2679303"/>
            <a:ext cx="2013098" cy="461665"/>
          </a:xfrm>
          <a:prstGeom prst="rect">
            <a:avLst/>
          </a:prstGeom>
        </p:spPr>
        <p:txBody>
          <a:bodyPr wrap="square">
            <a:spAutoFit/>
          </a:bodyPr>
          <a:lstStyle/>
          <a:p>
            <a:pPr lvl="0" algn="r" rtl="1"/>
            <a:r>
              <a:rPr lang="fr-FR" sz="2400" b="1" dirty="0" smtClean="0">
                <a:solidFill>
                  <a:srgbClr val="C00000"/>
                </a:solidFill>
              </a:rPr>
              <a:t>DD</a:t>
            </a:r>
            <a:r>
              <a:rPr lang="fr-FR" sz="2400" b="1" baseline="-25000" dirty="0" smtClean="0">
                <a:solidFill>
                  <a:srgbClr val="C00000"/>
                </a:solidFill>
              </a:rPr>
              <a:t>L</a:t>
            </a:r>
            <a:r>
              <a:rPr lang="fr-FR" sz="2400" b="1" baseline="-25000" dirty="0" smtClean="0">
                <a:solidFill>
                  <a:srgbClr val="3333FF"/>
                </a:solidFill>
              </a:rPr>
              <a:t> </a:t>
            </a:r>
            <a:r>
              <a:rPr lang="fr-FR" sz="2400" b="1" dirty="0" smtClean="0">
                <a:solidFill>
                  <a:srgbClr val="3333FF"/>
                </a:solidFill>
              </a:rPr>
              <a:t>=70 mm</a:t>
            </a:r>
            <a:endParaRPr lang="fr-FR" sz="2400" b="1" dirty="0">
              <a:solidFill>
                <a:srgbClr val="3333FF"/>
              </a:solidFill>
            </a:endParaRPr>
          </a:p>
        </p:txBody>
      </p:sp>
      <p:sp>
        <p:nvSpPr>
          <p:cNvPr id="25" name="Rectangle 24"/>
          <p:cNvSpPr/>
          <p:nvPr/>
        </p:nvSpPr>
        <p:spPr>
          <a:xfrm>
            <a:off x="683568" y="2709642"/>
            <a:ext cx="2588393" cy="461665"/>
          </a:xfrm>
          <a:prstGeom prst="rect">
            <a:avLst/>
          </a:prstGeom>
        </p:spPr>
        <p:txBody>
          <a:bodyPr wrap="square">
            <a:spAutoFit/>
          </a:bodyPr>
          <a:lstStyle/>
          <a:p>
            <a:pPr lvl="0" algn="r" rtl="1"/>
            <a:r>
              <a:rPr lang="fr-FR" sz="2400" b="1" dirty="0" smtClean="0">
                <a:solidFill>
                  <a:srgbClr val="C00000"/>
                </a:solidFill>
              </a:rPr>
              <a:t>DR</a:t>
            </a:r>
            <a:r>
              <a:rPr lang="fr-FR" sz="2400" b="1" baseline="-25000" dirty="0" smtClean="0">
                <a:solidFill>
                  <a:srgbClr val="C00000"/>
                </a:solidFill>
              </a:rPr>
              <a:t>l</a:t>
            </a:r>
            <a:r>
              <a:rPr lang="fr-FR" sz="2400" b="1" baseline="-25000" dirty="0" smtClean="0">
                <a:solidFill>
                  <a:srgbClr val="3333FF"/>
                </a:solidFill>
              </a:rPr>
              <a:t> </a:t>
            </a:r>
            <a:r>
              <a:rPr lang="fr-FR" sz="2400" b="1" dirty="0" smtClean="0">
                <a:solidFill>
                  <a:srgbClr val="3333FF"/>
                </a:solidFill>
              </a:rPr>
              <a:t>= 50 mm</a:t>
            </a:r>
            <a:endParaRPr lang="fr-FR" sz="2400" b="1" dirty="0">
              <a:solidFill>
                <a:srgbClr val="3333FF"/>
              </a:solidFill>
            </a:endParaRPr>
          </a:p>
        </p:txBody>
      </p:sp>
      <mc:AlternateContent xmlns:mc="http://schemas.openxmlformats.org/markup-compatibility/2006" xmlns:a14="http://schemas.microsoft.com/office/drawing/2010/main">
        <mc:Choice Requires="a14">
          <p:sp>
            <p:nvSpPr>
              <p:cNvPr id="26" name="Rectangle 25"/>
              <p:cNvSpPr/>
              <p:nvPr/>
            </p:nvSpPr>
            <p:spPr>
              <a:xfrm>
                <a:off x="1794878" y="3140968"/>
                <a:ext cx="2664296" cy="666529"/>
              </a:xfrm>
              <a:prstGeom prst="rect">
                <a:avLst/>
              </a:prstGeom>
              <a:ln>
                <a:noFill/>
              </a:ln>
            </p:spPr>
            <p:txBody>
              <a:bodyPr wrap="square">
                <a:spAutoFit/>
              </a:bodyPr>
              <a:lstStyle/>
              <a:p>
                <a:pPr/>
                <a14:m>
                  <m:oMathPara xmlns:m="http://schemas.openxmlformats.org/officeDocument/2006/math">
                    <m:oMathParaPr>
                      <m:jc m:val="center"/>
                    </m:oMathParaPr>
                    <m:oMath xmlns:m="http://schemas.openxmlformats.org/officeDocument/2006/math">
                      <m:r>
                        <a:rPr lang="fr-FR" sz="2000" b="1" i="0" smtClean="0">
                          <a:solidFill>
                            <a:srgbClr val="C00000"/>
                          </a:solidFill>
                          <a:latin typeface="Cambria Math"/>
                        </a:rPr>
                        <m:t>𝐄𝐜𝐡</m:t>
                      </m:r>
                      <m:r>
                        <a:rPr lang="fr-FR" sz="2000" b="1" smtClean="0">
                          <a:solidFill>
                            <a:srgbClr val="C00000"/>
                          </a:solidFill>
                          <a:latin typeface="Cambria Math"/>
                        </a:rPr>
                        <m:t>=</m:t>
                      </m:r>
                      <m:f>
                        <m:fPr>
                          <m:ctrlPr>
                            <a:rPr lang="fr-FR" sz="2000" b="1" i="1">
                              <a:latin typeface="Cambria Math"/>
                            </a:rPr>
                          </m:ctrlPr>
                        </m:fPr>
                        <m:num>
                          <m:r>
                            <a:rPr lang="fr-FR" sz="2000" b="1" i="0" smtClean="0">
                              <a:solidFill>
                                <a:srgbClr val="0070C0"/>
                              </a:solidFill>
                              <a:latin typeface="Cambria Math"/>
                            </a:rPr>
                            <m:t>𝐃𝐃</m:t>
                          </m:r>
                        </m:num>
                        <m:den>
                          <m:r>
                            <a:rPr lang="fr-FR" sz="2000" b="1" i="0" smtClean="0">
                              <a:solidFill>
                                <a:srgbClr val="0070C0"/>
                              </a:solidFill>
                              <a:latin typeface="Cambria Math"/>
                            </a:rPr>
                            <m:t>𝐃𝐑</m:t>
                          </m:r>
                        </m:den>
                      </m:f>
                    </m:oMath>
                  </m:oMathPara>
                </a14:m>
                <a:endParaRPr lang="fr-FR" sz="2000" b="1" dirty="0"/>
              </a:p>
            </p:txBody>
          </p:sp>
        </mc:Choice>
        <mc:Fallback xmlns="">
          <p:sp>
            <p:nvSpPr>
              <p:cNvPr id="26" name="Rectangle 25"/>
              <p:cNvSpPr>
                <a:spLocks noRot="1" noChangeAspect="1" noMove="1" noResize="1" noEditPoints="1" noAdjustHandles="1" noChangeArrowheads="1" noChangeShapeType="1" noTextEdit="1"/>
              </p:cNvSpPr>
              <p:nvPr/>
            </p:nvSpPr>
            <p:spPr>
              <a:xfrm>
                <a:off x="1794878" y="3140968"/>
                <a:ext cx="2664296" cy="666529"/>
              </a:xfrm>
              <a:prstGeom prst="rect">
                <a:avLst/>
              </a:prstGeom>
              <a:blipFill rotWithShape="1">
                <a:blip r:embed="rId4"/>
                <a:stretch>
                  <a:fillRect/>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7" name="Rectangle 26"/>
              <p:cNvSpPr/>
              <p:nvPr/>
            </p:nvSpPr>
            <p:spPr>
              <a:xfrm>
                <a:off x="1763688" y="3800200"/>
                <a:ext cx="2664296" cy="666529"/>
              </a:xfrm>
              <a:prstGeom prst="rect">
                <a:avLst/>
              </a:prstGeom>
              <a:ln>
                <a:noFill/>
              </a:ln>
            </p:spPr>
            <p:txBody>
              <a:bodyPr wrap="square">
                <a:spAutoFit/>
              </a:bodyPr>
              <a:lstStyle/>
              <a:p>
                <a:pPr/>
                <a14:m>
                  <m:oMathPara xmlns:m="http://schemas.openxmlformats.org/officeDocument/2006/math">
                    <m:oMathParaPr>
                      <m:jc m:val="center"/>
                    </m:oMathParaPr>
                    <m:oMath xmlns:m="http://schemas.openxmlformats.org/officeDocument/2006/math">
                      <m:r>
                        <a:rPr lang="fr-FR" sz="2000" b="1" i="0" smtClean="0">
                          <a:solidFill>
                            <a:srgbClr val="C00000"/>
                          </a:solidFill>
                          <a:latin typeface="Cambria Math"/>
                        </a:rPr>
                        <m:t>𝐄𝐜𝐡</m:t>
                      </m:r>
                      <m:r>
                        <a:rPr lang="fr-FR" sz="2000" b="1" smtClean="0">
                          <a:solidFill>
                            <a:srgbClr val="C00000"/>
                          </a:solidFill>
                          <a:latin typeface="Cambria Math"/>
                        </a:rPr>
                        <m:t>=</m:t>
                      </m:r>
                      <m:f>
                        <m:fPr>
                          <m:ctrlPr>
                            <a:rPr lang="fr-FR" sz="2000" b="1" i="1">
                              <a:latin typeface="Cambria Math"/>
                            </a:rPr>
                          </m:ctrlPr>
                        </m:fPr>
                        <m:num>
                          <m:r>
                            <a:rPr lang="fr-FR" sz="2000" b="1" i="0" smtClean="0">
                              <a:latin typeface="Cambria Math"/>
                            </a:rPr>
                            <m:t>𝟕𝟎</m:t>
                          </m:r>
                          <m:r>
                            <a:rPr lang="fr-FR" sz="2000" b="1" i="0" smtClean="0">
                              <a:latin typeface="Cambria Math"/>
                            </a:rPr>
                            <m:t> </m:t>
                          </m:r>
                        </m:num>
                        <m:den>
                          <m:r>
                            <a:rPr lang="fr-FR" sz="2000" b="1" i="0" smtClean="0">
                              <a:solidFill>
                                <a:srgbClr val="0070C0"/>
                              </a:solidFill>
                              <a:latin typeface="Cambria Math"/>
                            </a:rPr>
                            <m:t>𝟕𝟎𝟎</m:t>
                          </m:r>
                        </m:den>
                      </m:f>
                    </m:oMath>
                  </m:oMathPara>
                </a14:m>
                <a:endParaRPr lang="fr-FR" sz="2000" b="1" dirty="0"/>
              </a:p>
            </p:txBody>
          </p:sp>
        </mc:Choice>
        <mc:Fallback xmlns="">
          <p:sp>
            <p:nvSpPr>
              <p:cNvPr id="27" name="Rectangle 26"/>
              <p:cNvSpPr>
                <a:spLocks noRot="1" noChangeAspect="1" noMove="1" noResize="1" noEditPoints="1" noAdjustHandles="1" noChangeArrowheads="1" noChangeShapeType="1" noTextEdit="1"/>
              </p:cNvSpPr>
              <p:nvPr/>
            </p:nvSpPr>
            <p:spPr>
              <a:xfrm>
                <a:off x="1763688" y="3800200"/>
                <a:ext cx="2664296" cy="666529"/>
              </a:xfrm>
              <a:prstGeom prst="rect">
                <a:avLst/>
              </a:prstGeom>
              <a:blipFill rotWithShape="1">
                <a:blip r:embed="rId5"/>
                <a:stretch>
                  <a:fillRect/>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8" name="Rectangle 27"/>
              <p:cNvSpPr/>
              <p:nvPr/>
            </p:nvSpPr>
            <p:spPr>
              <a:xfrm>
                <a:off x="1619672" y="4490663"/>
                <a:ext cx="2664296" cy="666529"/>
              </a:xfrm>
              <a:prstGeom prst="rect">
                <a:avLst/>
              </a:prstGeom>
              <a:ln>
                <a:noFill/>
              </a:ln>
            </p:spPr>
            <p:txBody>
              <a:bodyPr wrap="square">
                <a:spAutoFit/>
              </a:bodyPr>
              <a:lstStyle/>
              <a:p>
                <a:pPr/>
                <a14:m>
                  <m:oMathPara xmlns:m="http://schemas.openxmlformats.org/officeDocument/2006/math">
                    <m:oMathParaPr>
                      <m:jc m:val="center"/>
                    </m:oMathParaPr>
                    <m:oMath xmlns:m="http://schemas.openxmlformats.org/officeDocument/2006/math">
                      <m:r>
                        <a:rPr lang="fr-FR" sz="2000" b="1" i="0" smtClean="0">
                          <a:solidFill>
                            <a:srgbClr val="C00000"/>
                          </a:solidFill>
                          <a:latin typeface="Cambria Math"/>
                        </a:rPr>
                        <m:t>𝐄𝐜𝐡</m:t>
                      </m:r>
                      <m:r>
                        <a:rPr lang="fr-FR" sz="2000" b="1" smtClean="0">
                          <a:solidFill>
                            <a:srgbClr val="C00000"/>
                          </a:solidFill>
                          <a:latin typeface="Cambria Math"/>
                        </a:rPr>
                        <m:t>=</m:t>
                      </m:r>
                      <m:f>
                        <m:fPr>
                          <m:ctrlPr>
                            <a:rPr lang="fr-FR" sz="2000" b="1" i="1">
                              <a:latin typeface="Cambria Math"/>
                            </a:rPr>
                          </m:ctrlPr>
                        </m:fPr>
                        <m:num>
                          <m:r>
                            <a:rPr lang="fr-FR" sz="2000" b="1" i="0" smtClean="0">
                              <a:latin typeface="Cambria Math"/>
                            </a:rPr>
                            <m:t>𝟕</m:t>
                          </m:r>
                          <m:r>
                            <a:rPr lang="fr-FR" sz="2000" b="1" i="0" smtClean="0">
                              <a:latin typeface="Cambria Math"/>
                            </a:rPr>
                            <m:t> </m:t>
                          </m:r>
                        </m:num>
                        <m:den>
                          <m:r>
                            <a:rPr lang="fr-FR" sz="2000" b="1" i="0" smtClean="0">
                              <a:solidFill>
                                <a:srgbClr val="0070C0"/>
                              </a:solidFill>
                              <a:latin typeface="Cambria Math"/>
                            </a:rPr>
                            <m:t>𝟕𝟎</m:t>
                          </m:r>
                        </m:den>
                      </m:f>
                    </m:oMath>
                  </m:oMathPara>
                </a14:m>
                <a:endParaRPr lang="fr-FR" sz="2000" b="1" dirty="0"/>
              </a:p>
            </p:txBody>
          </p:sp>
        </mc:Choice>
        <mc:Fallback xmlns="">
          <p:sp>
            <p:nvSpPr>
              <p:cNvPr id="28" name="Rectangle 27"/>
              <p:cNvSpPr>
                <a:spLocks noRot="1" noChangeAspect="1" noMove="1" noResize="1" noEditPoints="1" noAdjustHandles="1" noChangeArrowheads="1" noChangeShapeType="1" noTextEdit="1"/>
              </p:cNvSpPr>
              <p:nvPr/>
            </p:nvSpPr>
            <p:spPr>
              <a:xfrm>
                <a:off x="1619672" y="4490663"/>
                <a:ext cx="2664296" cy="666529"/>
              </a:xfrm>
              <a:prstGeom prst="rect">
                <a:avLst/>
              </a:prstGeom>
              <a:blipFill rotWithShape="1">
                <a:blip r:embed="rId6"/>
                <a:stretch>
                  <a:fillRect/>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9" name="Rectangle 28"/>
              <p:cNvSpPr/>
              <p:nvPr/>
            </p:nvSpPr>
            <p:spPr>
              <a:xfrm>
                <a:off x="4067944" y="5013176"/>
                <a:ext cx="1656184" cy="670568"/>
              </a:xfrm>
              <a:prstGeom prst="rect">
                <a:avLst/>
              </a:prstGeom>
              <a:ln>
                <a:solidFill>
                  <a:srgbClr val="FF0000"/>
                </a:solidFill>
              </a:ln>
            </p:spPr>
            <p:txBody>
              <a:bodyPr wrap="square">
                <a:spAutoFit/>
              </a:bodyPr>
              <a:lstStyle/>
              <a:p>
                <a:pPr/>
                <a14:m>
                  <m:oMathPara xmlns:m="http://schemas.openxmlformats.org/officeDocument/2006/math">
                    <m:oMathParaPr>
                      <m:jc m:val="center"/>
                    </m:oMathParaPr>
                    <m:oMath xmlns:m="http://schemas.openxmlformats.org/officeDocument/2006/math">
                      <m:r>
                        <a:rPr lang="fr-FR" sz="2000" b="1" i="0" smtClean="0">
                          <a:solidFill>
                            <a:srgbClr val="C00000"/>
                          </a:solidFill>
                          <a:latin typeface="Cambria Math"/>
                        </a:rPr>
                        <m:t>𝐄𝐜𝐡</m:t>
                      </m:r>
                      <m:r>
                        <a:rPr lang="fr-FR" sz="2000" b="1" smtClean="0">
                          <a:solidFill>
                            <a:srgbClr val="C00000"/>
                          </a:solidFill>
                          <a:latin typeface="Cambria Math"/>
                        </a:rPr>
                        <m:t>=</m:t>
                      </m:r>
                      <m:f>
                        <m:fPr>
                          <m:ctrlPr>
                            <a:rPr lang="fr-FR" sz="2000" b="1" i="1">
                              <a:latin typeface="Cambria Math"/>
                            </a:rPr>
                          </m:ctrlPr>
                        </m:fPr>
                        <m:num>
                          <m:r>
                            <a:rPr lang="fr-FR" sz="2000" b="1" i="0" smtClean="0">
                              <a:latin typeface="Cambria Math"/>
                            </a:rPr>
                            <m:t>𝟏</m:t>
                          </m:r>
                          <m:r>
                            <a:rPr lang="fr-FR" sz="2000" b="1" i="0" smtClean="0">
                              <a:latin typeface="Cambria Math"/>
                            </a:rPr>
                            <m:t> </m:t>
                          </m:r>
                        </m:num>
                        <m:den>
                          <m:r>
                            <a:rPr lang="fr-FR" sz="2000" b="1" i="0" smtClean="0">
                              <a:solidFill>
                                <a:srgbClr val="0070C0"/>
                              </a:solidFill>
                              <a:latin typeface="Cambria Math"/>
                            </a:rPr>
                            <m:t>𝟏𝟎</m:t>
                          </m:r>
                        </m:den>
                      </m:f>
                    </m:oMath>
                  </m:oMathPara>
                </a14:m>
                <a:endParaRPr lang="fr-FR" sz="2000" b="1" dirty="0"/>
              </a:p>
            </p:txBody>
          </p:sp>
        </mc:Choice>
        <mc:Fallback xmlns="">
          <p:sp>
            <p:nvSpPr>
              <p:cNvPr id="29" name="Rectangle 28"/>
              <p:cNvSpPr>
                <a:spLocks noRot="1" noChangeAspect="1" noMove="1" noResize="1" noEditPoints="1" noAdjustHandles="1" noChangeArrowheads="1" noChangeShapeType="1" noTextEdit="1"/>
              </p:cNvSpPr>
              <p:nvPr/>
            </p:nvSpPr>
            <p:spPr>
              <a:xfrm>
                <a:off x="4067944" y="5013176"/>
                <a:ext cx="1656184" cy="670568"/>
              </a:xfrm>
              <a:prstGeom prst="rect">
                <a:avLst/>
              </a:prstGeom>
              <a:blipFill rotWithShape="1">
                <a:blip r:embed="rId7"/>
                <a:stretch>
                  <a:fillRect/>
                </a:stretch>
              </a:blipFill>
              <a:ln>
                <a:solidFill>
                  <a:srgbClr val="FF0000"/>
                </a:solidFill>
              </a:ln>
            </p:spPr>
            <p:txBody>
              <a:bodyPr/>
              <a:lstStyle/>
              <a:p>
                <a:r>
                  <a:rPr lang="fr-FR">
                    <a:noFill/>
                  </a:rPr>
                  <a:t> </a:t>
                </a:r>
              </a:p>
            </p:txBody>
          </p:sp>
        </mc:Fallback>
      </mc:AlternateContent>
      <p:sp>
        <p:nvSpPr>
          <p:cNvPr id="30" name="Rectangle 29"/>
          <p:cNvSpPr/>
          <p:nvPr/>
        </p:nvSpPr>
        <p:spPr>
          <a:xfrm>
            <a:off x="2411760" y="5900232"/>
            <a:ext cx="5184576" cy="461665"/>
          </a:xfrm>
          <a:prstGeom prst="rect">
            <a:avLst/>
          </a:prstGeom>
        </p:spPr>
        <p:txBody>
          <a:bodyPr wrap="square">
            <a:spAutoFit/>
          </a:bodyPr>
          <a:lstStyle/>
          <a:p>
            <a:pPr lvl="0" algn="r" rtl="1"/>
            <a:r>
              <a:rPr lang="fr-FR" sz="2400" b="1" dirty="0" smtClean="0">
                <a:solidFill>
                  <a:srgbClr val="3333FF"/>
                </a:solidFill>
              </a:rPr>
              <a:t>2</a:t>
            </a:r>
            <a:r>
              <a:rPr lang="ar-SA" sz="2400" b="1" dirty="0" smtClean="0">
                <a:solidFill>
                  <a:srgbClr val="3333FF"/>
                </a:solidFill>
              </a:rPr>
              <a:t> – نوع السلم هو سلم التصغير لأن  </a:t>
            </a:r>
            <a:r>
              <a:rPr lang="fr-FR" sz="2400" b="1" dirty="0" smtClean="0">
                <a:solidFill>
                  <a:srgbClr val="C00000"/>
                </a:solidFill>
              </a:rPr>
              <a:t>Ech &lt; 1</a:t>
            </a:r>
            <a:r>
              <a:rPr lang="ar-SA" sz="2400" b="1" dirty="0" smtClean="0">
                <a:solidFill>
                  <a:srgbClr val="C00000"/>
                </a:solidFill>
              </a:rPr>
              <a:t> </a:t>
            </a:r>
            <a:endParaRPr lang="fr-FR" sz="2400" b="1" dirty="0">
              <a:solidFill>
                <a:srgbClr val="C00000"/>
              </a:solidFill>
            </a:endParaRPr>
          </a:p>
        </p:txBody>
      </p:sp>
    </p:spTree>
    <p:extLst>
      <p:ext uri="{BB962C8B-B14F-4D97-AF65-F5344CB8AC3E}">
        <p14:creationId xmlns:p14="http://schemas.microsoft.com/office/powerpoint/2010/main" val="413928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0-#ppt_w/2"/>
                                          </p:val>
                                        </p:tav>
                                        <p:tav tm="100000">
                                          <p:val>
                                            <p:strVal val="#ppt_x"/>
                                          </p:val>
                                        </p:tav>
                                      </p:tavLst>
                                    </p:anim>
                                    <p:anim calcmode="lin" valueType="num">
                                      <p:cBhvr additive="base">
                                        <p:cTn id="48" dur="500" fill="hold"/>
                                        <p:tgtEl>
                                          <p:spTgt spid="2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0-#ppt_w/2"/>
                                          </p:val>
                                        </p:tav>
                                        <p:tav tm="100000">
                                          <p:val>
                                            <p:strVal val="#ppt_x"/>
                                          </p:val>
                                        </p:tav>
                                      </p:tavLst>
                                    </p:anim>
                                    <p:anim calcmode="lin" valueType="num">
                                      <p:cBhvr additive="base">
                                        <p:cTn id="52"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0-#ppt_w/2"/>
                                          </p:val>
                                        </p:tav>
                                        <p:tav tm="100000">
                                          <p:val>
                                            <p:strVal val="#ppt_x"/>
                                          </p:val>
                                        </p:tav>
                                      </p:tavLst>
                                    </p:anim>
                                    <p:anim calcmode="lin" valueType="num">
                                      <p:cBhvr additive="base">
                                        <p:cTn id="5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12" fill="hold" grpId="0" nodeType="click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0-#ppt_w/2"/>
                                          </p:val>
                                        </p:tav>
                                        <p:tav tm="100000">
                                          <p:val>
                                            <p:strVal val="#ppt_x"/>
                                          </p:val>
                                        </p:tav>
                                      </p:tavLst>
                                    </p:anim>
                                    <p:anim calcmode="lin" valueType="num">
                                      <p:cBhvr additive="base">
                                        <p:cTn id="6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8"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500" fill="hold"/>
                                        <p:tgtEl>
                                          <p:spTgt spid="19"/>
                                        </p:tgtEl>
                                        <p:attrNameLst>
                                          <p:attrName>ppt_x</p:attrName>
                                        </p:attrNameLst>
                                      </p:cBhvr>
                                      <p:tavLst>
                                        <p:tav tm="0">
                                          <p:val>
                                            <p:strVal val="0-#ppt_w/2"/>
                                          </p:val>
                                        </p:tav>
                                        <p:tav tm="100000">
                                          <p:val>
                                            <p:strVal val="#ppt_x"/>
                                          </p:val>
                                        </p:tav>
                                      </p:tavLst>
                                    </p:anim>
                                    <p:anim calcmode="lin" valueType="num">
                                      <p:cBhvr additive="base">
                                        <p:cTn id="70"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12" fill="hold" grpId="0" nodeType="click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additive="base">
                                        <p:cTn id="75" dur="500" fill="hold"/>
                                        <p:tgtEl>
                                          <p:spTgt spid="27"/>
                                        </p:tgtEl>
                                        <p:attrNameLst>
                                          <p:attrName>ppt_x</p:attrName>
                                        </p:attrNameLst>
                                      </p:cBhvr>
                                      <p:tavLst>
                                        <p:tav tm="0">
                                          <p:val>
                                            <p:strVal val="0-#ppt_w/2"/>
                                          </p:val>
                                        </p:tav>
                                        <p:tav tm="100000">
                                          <p:val>
                                            <p:strVal val="#ppt_x"/>
                                          </p:val>
                                        </p:tav>
                                      </p:tavLst>
                                    </p:anim>
                                    <p:anim calcmode="lin" valueType="num">
                                      <p:cBhvr additive="base">
                                        <p:cTn id="7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12" fill="hold" grpId="0" nodeType="clickEffect">
                                  <p:stCondLst>
                                    <p:cond delay="0"/>
                                  </p:stCondLst>
                                  <p:childTnLst>
                                    <p:set>
                                      <p:cBhvr>
                                        <p:cTn id="80" dur="1" fill="hold">
                                          <p:stCondLst>
                                            <p:cond delay="0"/>
                                          </p:stCondLst>
                                        </p:cTn>
                                        <p:tgtEl>
                                          <p:spTgt spid="28"/>
                                        </p:tgtEl>
                                        <p:attrNameLst>
                                          <p:attrName>style.visibility</p:attrName>
                                        </p:attrNameLst>
                                      </p:cBhvr>
                                      <p:to>
                                        <p:strVal val="visible"/>
                                      </p:to>
                                    </p:set>
                                    <p:anim calcmode="lin" valueType="num">
                                      <p:cBhvr additive="base">
                                        <p:cTn id="81" dur="500" fill="hold"/>
                                        <p:tgtEl>
                                          <p:spTgt spid="28"/>
                                        </p:tgtEl>
                                        <p:attrNameLst>
                                          <p:attrName>ppt_x</p:attrName>
                                        </p:attrNameLst>
                                      </p:cBhvr>
                                      <p:tavLst>
                                        <p:tav tm="0">
                                          <p:val>
                                            <p:strVal val="0-#ppt_w/2"/>
                                          </p:val>
                                        </p:tav>
                                        <p:tav tm="100000">
                                          <p:val>
                                            <p:strVal val="#ppt_x"/>
                                          </p:val>
                                        </p:tav>
                                      </p:tavLst>
                                    </p:anim>
                                    <p:anim calcmode="lin" valueType="num">
                                      <p:cBhvr additive="base">
                                        <p:cTn id="8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6" presetClass="entr" presetSubtype="0" fill="hold" grpId="0" nodeType="click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down)">
                                      <p:cBhvr>
                                        <p:cTn id="87" dur="580">
                                          <p:stCondLst>
                                            <p:cond delay="0"/>
                                          </p:stCondLst>
                                        </p:cTn>
                                        <p:tgtEl>
                                          <p:spTgt spid="29"/>
                                        </p:tgtEl>
                                      </p:cBhvr>
                                    </p:animEffect>
                                    <p:anim calcmode="lin" valueType="num">
                                      <p:cBhvr>
                                        <p:cTn id="88"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93" dur="26">
                                          <p:stCondLst>
                                            <p:cond delay="650"/>
                                          </p:stCondLst>
                                        </p:cTn>
                                        <p:tgtEl>
                                          <p:spTgt spid="29"/>
                                        </p:tgtEl>
                                      </p:cBhvr>
                                      <p:to x="100000" y="60000"/>
                                    </p:animScale>
                                    <p:animScale>
                                      <p:cBhvr>
                                        <p:cTn id="94" dur="166" decel="50000">
                                          <p:stCondLst>
                                            <p:cond delay="676"/>
                                          </p:stCondLst>
                                        </p:cTn>
                                        <p:tgtEl>
                                          <p:spTgt spid="29"/>
                                        </p:tgtEl>
                                      </p:cBhvr>
                                      <p:to x="100000" y="100000"/>
                                    </p:animScale>
                                    <p:animScale>
                                      <p:cBhvr>
                                        <p:cTn id="95" dur="26">
                                          <p:stCondLst>
                                            <p:cond delay="1312"/>
                                          </p:stCondLst>
                                        </p:cTn>
                                        <p:tgtEl>
                                          <p:spTgt spid="29"/>
                                        </p:tgtEl>
                                      </p:cBhvr>
                                      <p:to x="100000" y="80000"/>
                                    </p:animScale>
                                    <p:animScale>
                                      <p:cBhvr>
                                        <p:cTn id="96" dur="166" decel="50000">
                                          <p:stCondLst>
                                            <p:cond delay="1338"/>
                                          </p:stCondLst>
                                        </p:cTn>
                                        <p:tgtEl>
                                          <p:spTgt spid="29"/>
                                        </p:tgtEl>
                                      </p:cBhvr>
                                      <p:to x="100000" y="100000"/>
                                    </p:animScale>
                                    <p:animScale>
                                      <p:cBhvr>
                                        <p:cTn id="97" dur="26">
                                          <p:stCondLst>
                                            <p:cond delay="1642"/>
                                          </p:stCondLst>
                                        </p:cTn>
                                        <p:tgtEl>
                                          <p:spTgt spid="29"/>
                                        </p:tgtEl>
                                      </p:cBhvr>
                                      <p:to x="100000" y="90000"/>
                                    </p:animScale>
                                    <p:animScale>
                                      <p:cBhvr>
                                        <p:cTn id="98" dur="166" decel="50000">
                                          <p:stCondLst>
                                            <p:cond delay="1668"/>
                                          </p:stCondLst>
                                        </p:cTn>
                                        <p:tgtEl>
                                          <p:spTgt spid="29"/>
                                        </p:tgtEl>
                                      </p:cBhvr>
                                      <p:to x="100000" y="100000"/>
                                    </p:animScale>
                                    <p:animScale>
                                      <p:cBhvr>
                                        <p:cTn id="99" dur="26">
                                          <p:stCondLst>
                                            <p:cond delay="1808"/>
                                          </p:stCondLst>
                                        </p:cTn>
                                        <p:tgtEl>
                                          <p:spTgt spid="29"/>
                                        </p:tgtEl>
                                      </p:cBhvr>
                                      <p:to x="100000" y="95000"/>
                                    </p:animScale>
                                    <p:animScale>
                                      <p:cBhvr>
                                        <p:cTn id="100" dur="166" decel="50000">
                                          <p:stCondLst>
                                            <p:cond delay="1834"/>
                                          </p:stCondLst>
                                        </p:cTn>
                                        <p:tgtEl>
                                          <p:spTgt spid="29"/>
                                        </p:tgtEl>
                                      </p:cBhvr>
                                      <p:to x="100000" y="100000"/>
                                    </p:animScale>
                                  </p:childTnLst>
                                </p:cTn>
                              </p:par>
                            </p:childTnLst>
                          </p:cTn>
                        </p:par>
                      </p:childTnLst>
                    </p:cTn>
                  </p:par>
                  <p:par>
                    <p:cTn id="101" fill="hold">
                      <p:stCondLst>
                        <p:cond delay="indefinite"/>
                      </p:stCondLst>
                      <p:childTnLst>
                        <p:par>
                          <p:cTn id="102" fill="hold">
                            <p:stCondLst>
                              <p:cond delay="0"/>
                            </p:stCondLst>
                            <p:childTnLst>
                              <p:par>
                                <p:cTn id="103" presetID="2" presetClass="entr" presetSubtype="8" fill="hold" grpId="0" nodeType="clickEffect">
                                  <p:stCondLst>
                                    <p:cond delay="0"/>
                                  </p:stCondLst>
                                  <p:childTnLst>
                                    <p:set>
                                      <p:cBhvr>
                                        <p:cTn id="104" dur="1" fill="hold">
                                          <p:stCondLst>
                                            <p:cond delay="0"/>
                                          </p:stCondLst>
                                        </p:cTn>
                                        <p:tgtEl>
                                          <p:spTgt spid="30"/>
                                        </p:tgtEl>
                                        <p:attrNameLst>
                                          <p:attrName>style.visibility</p:attrName>
                                        </p:attrNameLst>
                                      </p:cBhvr>
                                      <p:to>
                                        <p:strVal val="visible"/>
                                      </p:to>
                                    </p:set>
                                    <p:anim calcmode="lin" valueType="num">
                                      <p:cBhvr additive="base">
                                        <p:cTn id="105" dur="500" fill="hold"/>
                                        <p:tgtEl>
                                          <p:spTgt spid="30"/>
                                        </p:tgtEl>
                                        <p:attrNameLst>
                                          <p:attrName>ppt_x</p:attrName>
                                        </p:attrNameLst>
                                      </p:cBhvr>
                                      <p:tavLst>
                                        <p:tav tm="0">
                                          <p:val>
                                            <p:strVal val="0-#ppt_w/2"/>
                                          </p:val>
                                        </p:tav>
                                        <p:tav tm="100000">
                                          <p:val>
                                            <p:strVal val="#ppt_x"/>
                                          </p:val>
                                        </p:tav>
                                      </p:tavLst>
                                    </p:anim>
                                    <p:anim calcmode="lin" valueType="num">
                                      <p:cBhvr additive="base">
                                        <p:cTn id="106"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6" grpId="0"/>
      <p:bldP spid="19" grpId="0"/>
      <p:bldP spid="23" grpId="0"/>
      <p:bldP spid="24" grpId="0"/>
      <p:bldP spid="25" grpId="0"/>
      <p:bldP spid="26" grpId="0"/>
      <p:bldP spid="27" grpId="0"/>
      <p:bldP spid="28" grpId="0"/>
      <p:bldP spid="29" grpId="0" animBg="1"/>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2174"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635896" y="782936"/>
            <a:ext cx="4532961" cy="584775"/>
          </a:xfrm>
          <a:prstGeom prst="rect">
            <a:avLst/>
          </a:prstGeom>
        </p:spPr>
        <p:txBody>
          <a:bodyPr wrap="square">
            <a:spAutoFit/>
          </a:bodyPr>
          <a:lstStyle/>
          <a:p>
            <a:pPr algn="r" rtl="1"/>
            <a:r>
              <a:rPr lang="ar-SA" sz="3200" b="1" dirty="0" smtClean="0">
                <a:cs typeface="Andalus" pitchFamily="2" charset="-78"/>
              </a:rPr>
              <a:t>2- </a:t>
            </a:r>
            <a:r>
              <a:rPr lang="ar-SA" sz="3200" b="1" u="sng" dirty="0" smtClean="0">
                <a:cs typeface="Andalus" pitchFamily="2" charset="-78"/>
              </a:rPr>
              <a:t>الإسقــاط العمــودي</a:t>
            </a:r>
            <a:r>
              <a:rPr lang="ar-SA" sz="3200" b="1" dirty="0" smtClean="0">
                <a:cs typeface="Andalus" pitchFamily="2" charset="-78"/>
              </a:rPr>
              <a:t> : </a:t>
            </a:r>
            <a:endParaRPr lang="fr-FR" sz="3200" b="1" dirty="0">
              <a:cs typeface="Andalus" pitchFamily="2" charset="-78"/>
            </a:endParaRPr>
          </a:p>
        </p:txBody>
      </p:sp>
      <p:sp>
        <p:nvSpPr>
          <p:cNvPr id="9" name="Oval 4"/>
          <p:cNvSpPr>
            <a:spLocks noChangeArrowheads="1"/>
          </p:cNvSpPr>
          <p:nvPr/>
        </p:nvSpPr>
        <p:spPr bwMode="auto">
          <a:xfrm>
            <a:off x="2340744" y="3816052"/>
            <a:ext cx="144462" cy="142875"/>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fr-FR" dirty="0"/>
          </a:p>
        </p:txBody>
      </p:sp>
      <p:sp>
        <p:nvSpPr>
          <p:cNvPr id="10" name="Line 6"/>
          <p:cNvSpPr>
            <a:spLocks noChangeShapeType="1"/>
          </p:cNvSpPr>
          <p:nvPr/>
        </p:nvSpPr>
        <p:spPr bwMode="auto">
          <a:xfrm flipH="1">
            <a:off x="2917006" y="4968577"/>
            <a:ext cx="1150938" cy="11509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1" name="Line 7"/>
          <p:cNvSpPr>
            <a:spLocks noChangeShapeType="1"/>
          </p:cNvSpPr>
          <p:nvPr/>
        </p:nvSpPr>
        <p:spPr bwMode="auto">
          <a:xfrm>
            <a:off x="1404119" y="4968577"/>
            <a:ext cx="26654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2" name="Oval 10"/>
          <p:cNvSpPr>
            <a:spLocks noChangeArrowheads="1"/>
          </p:cNvSpPr>
          <p:nvPr/>
        </p:nvSpPr>
        <p:spPr bwMode="auto">
          <a:xfrm>
            <a:off x="2340744" y="3816052"/>
            <a:ext cx="144462" cy="142875"/>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fr-FR" dirty="0"/>
          </a:p>
        </p:txBody>
      </p:sp>
      <p:sp>
        <p:nvSpPr>
          <p:cNvPr id="13" name="Line 11"/>
          <p:cNvSpPr>
            <a:spLocks noChangeShapeType="1"/>
          </p:cNvSpPr>
          <p:nvPr/>
        </p:nvSpPr>
        <p:spPr bwMode="auto">
          <a:xfrm>
            <a:off x="251594" y="6121102"/>
            <a:ext cx="26654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4" name="Line 12"/>
          <p:cNvSpPr>
            <a:spLocks noChangeShapeType="1"/>
          </p:cNvSpPr>
          <p:nvPr/>
        </p:nvSpPr>
        <p:spPr bwMode="auto">
          <a:xfrm flipH="1">
            <a:off x="253181" y="4968577"/>
            <a:ext cx="1150938" cy="11509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5" name="Line 13"/>
          <p:cNvSpPr>
            <a:spLocks noChangeShapeType="1"/>
          </p:cNvSpPr>
          <p:nvPr/>
        </p:nvSpPr>
        <p:spPr bwMode="auto">
          <a:xfrm rot="5400000">
            <a:off x="179362" y="3745409"/>
            <a:ext cx="24495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6" name="Line 15"/>
          <p:cNvSpPr>
            <a:spLocks noChangeShapeType="1"/>
          </p:cNvSpPr>
          <p:nvPr/>
        </p:nvSpPr>
        <p:spPr bwMode="auto">
          <a:xfrm flipH="1">
            <a:off x="253181" y="2522240"/>
            <a:ext cx="1150938" cy="115093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7" name="Line 16"/>
          <p:cNvSpPr>
            <a:spLocks noChangeShapeType="1"/>
          </p:cNvSpPr>
          <p:nvPr/>
        </p:nvSpPr>
        <p:spPr bwMode="auto">
          <a:xfrm rot="5400000">
            <a:off x="-971575" y="4896346"/>
            <a:ext cx="24495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8" name="Oval 17"/>
          <p:cNvSpPr>
            <a:spLocks noChangeArrowheads="1"/>
          </p:cNvSpPr>
          <p:nvPr/>
        </p:nvSpPr>
        <p:spPr bwMode="auto">
          <a:xfrm>
            <a:off x="2340744" y="3816052"/>
            <a:ext cx="144462" cy="142875"/>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fr-FR" dirty="0"/>
          </a:p>
        </p:txBody>
      </p:sp>
      <p:sp>
        <p:nvSpPr>
          <p:cNvPr id="19" name="Text Box 18"/>
          <p:cNvSpPr txBox="1">
            <a:spLocks noChangeArrowheads="1"/>
          </p:cNvSpPr>
          <p:nvPr/>
        </p:nvSpPr>
        <p:spPr bwMode="auto">
          <a:xfrm>
            <a:off x="2014072" y="3394854"/>
            <a:ext cx="5762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0">
              <a:spcBef>
                <a:spcPct val="50000"/>
              </a:spcBef>
            </a:pPr>
            <a:r>
              <a:rPr lang="fr-FR" sz="2400" dirty="0">
                <a:solidFill>
                  <a:srgbClr val="C00000"/>
                </a:solidFill>
                <a:latin typeface="Tw Cen MT Condensed Extra Bold" pitchFamily="34" charset="0"/>
                <a:cs typeface="Hacen Promoter" pitchFamily="2" charset="-78"/>
              </a:rPr>
              <a:t>A</a:t>
            </a:r>
            <a:endParaRPr lang="en-US" sz="2400" dirty="0">
              <a:solidFill>
                <a:srgbClr val="C00000"/>
              </a:solidFill>
              <a:latin typeface="Tw Cen MT Condensed Extra Bold" pitchFamily="34" charset="0"/>
              <a:cs typeface="Hacen Promoter" pitchFamily="2" charset="-78"/>
            </a:endParaRPr>
          </a:p>
        </p:txBody>
      </p:sp>
      <p:sp>
        <p:nvSpPr>
          <p:cNvPr id="21" name="Text Box 20"/>
          <p:cNvSpPr txBox="1">
            <a:spLocks noChangeArrowheads="1"/>
          </p:cNvSpPr>
          <p:nvPr/>
        </p:nvSpPr>
        <p:spPr bwMode="auto">
          <a:xfrm>
            <a:off x="4977319" y="1815207"/>
            <a:ext cx="266429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3333FF"/>
                </a:solidFill>
                <a:latin typeface="Hacen Promoter" pitchFamily="2" charset="-78"/>
                <a:cs typeface="Arabic Transparent" pitchFamily="2" charset="-78"/>
              </a:rPr>
              <a:t>نقطة </a:t>
            </a:r>
            <a:r>
              <a:rPr lang="ar-SA" sz="2400" b="1" dirty="0">
                <a:solidFill>
                  <a:srgbClr val="3333FF"/>
                </a:solidFill>
                <a:latin typeface="Hacen Promoter" pitchFamily="2" charset="-78"/>
                <a:cs typeface="Arabic Transparent" pitchFamily="2" charset="-78"/>
              </a:rPr>
              <a:t>في </a:t>
            </a:r>
            <a:r>
              <a:rPr lang="ar-SA" sz="2400" b="1" dirty="0" smtClean="0">
                <a:solidFill>
                  <a:srgbClr val="3333FF"/>
                </a:solidFill>
                <a:latin typeface="Hacen Promoter" pitchFamily="2" charset="-78"/>
                <a:cs typeface="Arabic Transparent" pitchFamily="2" charset="-78"/>
              </a:rPr>
              <a:t>الفضاء</a:t>
            </a:r>
            <a:r>
              <a:rPr lang="fr-FR" sz="2400" b="1" dirty="0" smtClean="0">
                <a:solidFill>
                  <a:srgbClr val="3333FF"/>
                </a:solidFill>
                <a:latin typeface="Hacen Promoter" pitchFamily="2" charset="-78"/>
                <a:cs typeface="Arabic Transparent" pitchFamily="2" charset="-78"/>
              </a:rPr>
              <a:t>  </a:t>
            </a:r>
            <a:r>
              <a:rPr lang="fr-FR" sz="2400" b="1" dirty="0" smtClean="0">
                <a:solidFill>
                  <a:srgbClr val="C00000"/>
                </a:solidFill>
                <a:latin typeface="Tw Cen MT Condensed Extra Bold" pitchFamily="34" charset="0"/>
                <a:cs typeface="Arabic Transparent" pitchFamily="2" charset="-78"/>
              </a:rPr>
              <a:t>A</a:t>
            </a:r>
            <a:endParaRPr lang="fr-FR" sz="2400" b="1" dirty="0">
              <a:solidFill>
                <a:srgbClr val="C00000"/>
              </a:solidFill>
              <a:latin typeface="Hacen Promoter" pitchFamily="2" charset="-78"/>
              <a:cs typeface="Arabic Transparent" pitchFamily="2" charset="-78"/>
            </a:endParaRPr>
          </a:p>
        </p:txBody>
      </p:sp>
      <p:sp>
        <p:nvSpPr>
          <p:cNvPr id="22" name="Line 21"/>
          <p:cNvSpPr>
            <a:spLocks noChangeShapeType="1"/>
          </p:cNvSpPr>
          <p:nvPr/>
        </p:nvSpPr>
        <p:spPr bwMode="auto">
          <a:xfrm>
            <a:off x="2412181" y="4033540"/>
            <a:ext cx="0" cy="1150937"/>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23" name="Line 22"/>
          <p:cNvSpPr>
            <a:spLocks noChangeShapeType="1"/>
          </p:cNvSpPr>
          <p:nvPr/>
        </p:nvSpPr>
        <p:spPr bwMode="auto">
          <a:xfrm flipH="1">
            <a:off x="972319" y="3889077"/>
            <a:ext cx="1439862"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24" name="Text Box 23"/>
          <p:cNvSpPr txBox="1">
            <a:spLocks noChangeArrowheads="1"/>
          </p:cNvSpPr>
          <p:nvPr/>
        </p:nvSpPr>
        <p:spPr bwMode="auto">
          <a:xfrm>
            <a:off x="2412974" y="2391271"/>
            <a:ext cx="532579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fr-FR" sz="2400" b="1" dirty="0" smtClean="0">
                <a:latin typeface="Hacen Promoter" pitchFamily="2" charset="-78"/>
                <a:cs typeface="Arabic Transparent" pitchFamily="2" charset="-78"/>
              </a:rPr>
              <a:t>H</a:t>
            </a:r>
            <a:r>
              <a:rPr lang="ar-SA" sz="2400" b="1" dirty="0" smtClean="0">
                <a:solidFill>
                  <a:srgbClr val="3333FF"/>
                </a:solidFill>
                <a:latin typeface="Hacen Promoter" pitchFamily="2" charset="-78"/>
                <a:cs typeface="Arabic Transparent" pitchFamily="2" charset="-78"/>
              </a:rPr>
              <a:t> على </a:t>
            </a:r>
            <a:r>
              <a:rPr lang="ar-SA" sz="2400" b="1" dirty="0">
                <a:solidFill>
                  <a:srgbClr val="3333FF"/>
                </a:solidFill>
                <a:latin typeface="Hacen Promoter" pitchFamily="2" charset="-78"/>
                <a:cs typeface="Arabic Transparent" pitchFamily="2" charset="-78"/>
              </a:rPr>
              <a:t>المستوى </a:t>
            </a:r>
            <a:r>
              <a:rPr lang="fr-FR" sz="2400" b="1" dirty="0" smtClean="0">
                <a:solidFill>
                  <a:srgbClr val="C00000"/>
                </a:solidFill>
                <a:latin typeface="Hacen Promoter" pitchFamily="2" charset="-78"/>
                <a:cs typeface="Arabic Transparent" pitchFamily="2" charset="-78"/>
              </a:rPr>
              <a:t>A</a:t>
            </a:r>
            <a:r>
              <a:rPr lang="ar-SA" sz="2400" b="1" dirty="0" smtClean="0">
                <a:solidFill>
                  <a:srgbClr val="3333FF"/>
                </a:solidFill>
                <a:latin typeface="Hacen Promoter" pitchFamily="2" charset="-78"/>
                <a:cs typeface="Arabic Transparent" pitchFamily="2" charset="-78"/>
              </a:rPr>
              <a:t>  تمثل مسقط النقطة  </a:t>
            </a:r>
            <a:r>
              <a:rPr lang="fr-FR" sz="2400" b="1" dirty="0" smtClean="0">
                <a:solidFill>
                  <a:srgbClr val="C00000"/>
                </a:solidFill>
                <a:latin typeface="Tw Cen MT Condensed Extra Bold" pitchFamily="34" charset="0"/>
                <a:cs typeface="Arabic Transparent" pitchFamily="2" charset="-78"/>
              </a:rPr>
              <a:t>a</a:t>
            </a:r>
            <a:r>
              <a:rPr lang="fr-FR" sz="2400" b="1" baseline="-25000" dirty="0" smtClean="0">
                <a:solidFill>
                  <a:srgbClr val="C00000"/>
                </a:solidFill>
                <a:latin typeface="Tw Cen MT Condensed Extra Bold" pitchFamily="34" charset="0"/>
                <a:cs typeface="Arabic Transparent" pitchFamily="2" charset="-78"/>
              </a:rPr>
              <a:t>1</a:t>
            </a:r>
            <a:endParaRPr lang="fr-FR" sz="2400" b="1" baseline="-25000" dirty="0">
              <a:solidFill>
                <a:srgbClr val="C00000"/>
              </a:solidFill>
              <a:latin typeface="Hacen Promoter" pitchFamily="2" charset="-78"/>
              <a:cs typeface="Arabic Transparent" pitchFamily="2" charset="-78"/>
            </a:endParaRPr>
          </a:p>
        </p:txBody>
      </p:sp>
      <p:sp>
        <p:nvSpPr>
          <p:cNvPr id="26" name="Text Box 25"/>
          <p:cNvSpPr txBox="1">
            <a:spLocks noChangeArrowheads="1"/>
          </p:cNvSpPr>
          <p:nvPr/>
        </p:nvSpPr>
        <p:spPr bwMode="auto">
          <a:xfrm>
            <a:off x="2483619" y="4968577"/>
            <a:ext cx="7921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ar-SA" sz="4000" dirty="0">
                <a:solidFill>
                  <a:srgbClr val="C00000"/>
                </a:solidFill>
                <a:latin typeface="Hacen Promoter" pitchFamily="2" charset="-78"/>
                <a:cs typeface="Hacen Promoter" pitchFamily="2" charset="-78"/>
              </a:rPr>
              <a:t> </a:t>
            </a:r>
            <a:r>
              <a:rPr lang="fr-FR" sz="3200" dirty="0">
                <a:solidFill>
                  <a:srgbClr val="C00000"/>
                </a:solidFill>
                <a:latin typeface="Tw Cen MT Condensed Extra Bold" pitchFamily="34" charset="0"/>
                <a:cs typeface="Hacen Promoter" pitchFamily="2" charset="-78"/>
              </a:rPr>
              <a:t>a</a:t>
            </a:r>
            <a:r>
              <a:rPr lang="fr-FR" sz="3200" baseline="-25000" dirty="0">
                <a:solidFill>
                  <a:srgbClr val="C00000"/>
                </a:solidFill>
                <a:latin typeface="Tw Cen MT Condensed Extra Bold" pitchFamily="34" charset="0"/>
                <a:cs typeface="Hacen Promoter" pitchFamily="2" charset="-78"/>
              </a:rPr>
              <a:t>1</a:t>
            </a:r>
            <a:endParaRPr lang="fr-FR" sz="2000" baseline="-25000" dirty="0">
              <a:solidFill>
                <a:srgbClr val="C00000"/>
              </a:solidFill>
              <a:latin typeface="Hacen Promoter" pitchFamily="2" charset="-78"/>
              <a:cs typeface="Hacen Promoter" pitchFamily="2" charset="-78"/>
            </a:endParaRPr>
          </a:p>
        </p:txBody>
      </p:sp>
      <p:sp>
        <p:nvSpPr>
          <p:cNvPr id="27" name="Text Box 26"/>
          <p:cNvSpPr txBox="1">
            <a:spLocks noChangeArrowheads="1"/>
          </p:cNvSpPr>
          <p:nvPr/>
        </p:nvSpPr>
        <p:spPr bwMode="auto">
          <a:xfrm>
            <a:off x="178569" y="3600152"/>
            <a:ext cx="7921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ar-SA" sz="4000" dirty="0">
                <a:solidFill>
                  <a:srgbClr val="C00000"/>
                </a:solidFill>
                <a:latin typeface="Hacen Promoter" pitchFamily="2" charset="-78"/>
                <a:cs typeface="Hacen Promoter" pitchFamily="2" charset="-78"/>
              </a:rPr>
              <a:t> </a:t>
            </a:r>
            <a:r>
              <a:rPr lang="fr-FR" sz="3200" dirty="0">
                <a:solidFill>
                  <a:srgbClr val="C00000"/>
                </a:solidFill>
                <a:latin typeface="Tw Cen MT Condensed Extra Bold" pitchFamily="34" charset="0"/>
                <a:cs typeface="Hacen Promoter" pitchFamily="2" charset="-78"/>
              </a:rPr>
              <a:t>a</a:t>
            </a:r>
            <a:r>
              <a:rPr lang="fr-FR" sz="3200" baseline="-25000" dirty="0">
                <a:solidFill>
                  <a:srgbClr val="C00000"/>
                </a:solidFill>
                <a:latin typeface="Tw Cen MT Condensed Extra Bold" pitchFamily="34" charset="0"/>
                <a:cs typeface="Hacen Promoter" pitchFamily="2" charset="-78"/>
              </a:rPr>
              <a:t>2</a:t>
            </a:r>
            <a:endParaRPr lang="fr-FR" sz="2000" baseline="-25000" dirty="0">
              <a:solidFill>
                <a:srgbClr val="C00000"/>
              </a:solidFill>
              <a:latin typeface="Hacen Promoter" pitchFamily="2" charset="-78"/>
              <a:cs typeface="Hacen Promoter" pitchFamily="2" charset="-78"/>
            </a:endParaRPr>
          </a:p>
        </p:txBody>
      </p:sp>
      <p:sp>
        <p:nvSpPr>
          <p:cNvPr id="28" name="Text Box 27"/>
          <p:cNvSpPr txBox="1">
            <a:spLocks noChangeArrowheads="1"/>
          </p:cNvSpPr>
          <p:nvPr/>
        </p:nvSpPr>
        <p:spPr bwMode="auto">
          <a:xfrm>
            <a:off x="4355350" y="4676645"/>
            <a:ext cx="3351564" cy="1015663"/>
          </a:xfrm>
          <a:prstGeom prst="rect">
            <a:avLst/>
          </a:prstGeom>
          <a:noFill/>
          <a:ln w="9525">
            <a:solidFill>
              <a:srgbClr val="C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ar-SA" sz="2400" b="1" dirty="0" smtClean="0">
                <a:solidFill>
                  <a:srgbClr val="3333FF"/>
                </a:solidFill>
                <a:latin typeface="Hacen Promoter" pitchFamily="2" charset="-78"/>
                <a:cs typeface="Arabic Transparent" pitchFamily="2" charset="-78"/>
              </a:rPr>
              <a:t>إسقاط </a:t>
            </a:r>
            <a:r>
              <a:rPr lang="ar-SA" sz="2400" b="1" dirty="0">
                <a:solidFill>
                  <a:srgbClr val="3333FF"/>
                </a:solidFill>
                <a:latin typeface="Hacen Promoter" pitchFamily="2" charset="-78"/>
                <a:cs typeface="Arabic Transparent" pitchFamily="2" charset="-78"/>
              </a:rPr>
              <a:t>نقطة على مستوى</a:t>
            </a:r>
          </a:p>
          <a:p>
            <a:pPr algn="ctr">
              <a:spcBef>
                <a:spcPct val="50000"/>
              </a:spcBef>
            </a:pPr>
            <a:r>
              <a:rPr lang="ar-SA" sz="2400" b="1" dirty="0">
                <a:solidFill>
                  <a:srgbClr val="3333FF"/>
                </a:solidFill>
                <a:latin typeface="Hacen Promoter" pitchFamily="2" charset="-78"/>
                <a:cs typeface="Arabic Transparent" pitchFamily="2" charset="-78"/>
              </a:rPr>
              <a:t>يعطينا </a:t>
            </a:r>
            <a:r>
              <a:rPr lang="ar-SA" sz="2400" b="1" dirty="0" smtClean="0">
                <a:solidFill>
                  <a:srgbClr val="C00000"/>
                </a:solidFill>
                <a:latin typeface="Hacen Promoter" pitchFamily="2" charset="-78"/>
                <a:cs typeface="Arabic Transparent" pitchFamily="2" charset="-78"/>
              </a:rPr>
              <a:t>نقطـــة</a:t>
            </a:r>
            <a:endParaRPr lang="fr-FR" sz="2400" b="1" dirty="0">
              <a:solidFill>
                <a:srgbClr val="C00000"/>
              </a:solidFill>
              <a:latin typeface="Hacen Promoter" pitchFamily="2" charset="-78"/>
              <a:cs typeface="Arabic Transparent" pitchFamily="2" charset="-78"/>
            </a:endParaRPr>
          </a:p>
        </p:txBody>
      </p:sp>
      <p:sp>
        <p:nvSpPr>
          <p:cNvPr id="29" name="Text Box 29"/>
          <p:cNvSpPr txBox="1">
            <a:spLocks noChangeArrowheads="1"/>
          </p:cNvSpPr>
          <p:nvPr/>
        </p:nvSpPr>
        <p:spPr bwMode="auto">
          <a:xfrm>
            <a:off x="5408831" y="3636313"/>
            <a:ext cx="2403529" cy="584775"/>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3200" dirty="0" smtClean="0">
                <a:solidFill>
                  <a:srgbClr val="C00000"/>
                </a:solidFill>
                <a:latin typeface="Hacen Promoter" pitchFamily="2" charset="-78"/>
                <a:cs typeface="Arabic Transparent" pitchFamily="2" charset="-78"/>
              </a:rPr>
              <a:t>* </a:t>
            </a:r>
            <a:r>
              <a:rPr lang="ar-SA" sz="3200" u="sng" dirty="0" smtClean="0">
                <a:solidFill>
                  <a:srgbClr val="C00000"/>
                </a:solidFill>
                <a:latin typeface="Hacen Promoter" pitchFamily="2" charset="-78"/>
                <a:cs typeface="Arabic Transparent" pitchFamily="2" charset="-78"/>
              </a:rPr>
              <a:t>استنتــاج</a:t>
            </a:r>
            <a:endParaRPr lang="fr-FR" sz="3200" u="sng" dirty="0">
              <a:solidFill>
                <a:srgbClr val="C00000"/>
              </a:solidFill>
              <a:latin typeface="Hacen Promoter" pitchFamily="2" charset="-78"/>
              <a:cs typeface="Arabic Transparent" pitchFamily="2" charset="-78"/>
            </a:endParaRPr>
          </a:p>
        </p:txBody>
      </p:sp>
      <p:sp>
        <p:nvSpPr>
          <p:cNvPr id="30" name="Text Box 30"/>
          <p:cNvSpPr txBox="1">
            <a:spLocks noChangeArrowheads="1"/>
          </p:cNvSpPr>
          <p:nvPr/>
        </p:nvSpPr>
        <p:spPr bwMode="auto">
          <a:xfrm>
            <a:off x="3295541" y="4892994"/>
            <a:ext cx="7921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ar-SA" sz="2400" dirty="0">
                <a:latin typeface="Hacen Promoter" pitchFamily="2" charset="-78"/>
                <a:cs typeface="Hacen Promoter" pitchFamily="2" charset="-78"/>
              </a:rPr>
              <a:t> </a:t>
            </a:r>
            <a:r>
              <a:rPr lang="fr-FR" sz="2400" dirty="0" smtClean="0">
                <a:latin typeface="Tw Cen MT Condensed Extra Bold" pitchFamily="34" charset="0"/>
                <a:cs typeface="Hacen Promoter" pitchFamily="2" charset="-78"/>
              </a:rPr>
              <a:t>H</a:t>
            </a:r>
            <a:endParaRPr lang="fr-FR" sz="2400" dirty="0">
              <a:latin typeface="Hacen Promoter" pitchFamily="2" charset="-78"/>
              <a:cs typeface="Hacen Promoter" pitchFamily="2" charset="-78"/>
            </a:endParaRPr>
          </a:p>
        </p:txBody>
      </p:sp>
      <p:sp>
        <p:nvSpPr>
          <p:cNvPr id="31" name="Text Box 31"/>
          <p:cNvSpPr txBox="1">
            <a:spLocks noChangeArrowheads="1"/>
          </p:cNvSpPr>
          <p:nvPr/>
        </p:nvSpPr>
        <p:spPr bwMode="auto">
          <a:xfrm>
            <a:off x="638856" y="2559781"/>
            <a:ext cx="79216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ar-SA" sz="4000" dirty="0">
                <a:latin typeface="Hacen Promoter" pitchFamily="2" charset="-78"/>
                <a:cs typeface="Hacen Promoter" pitchFamily="2" charset="-78"/>
              </a:rPr>
              <a:t> </a:t>
            </a:r>
            <a:r>
              <a:rPr lang="fr-FR" sz="2800" dirty="0">
                <a:latin typeface="Tw Cen MT Condensed Extra Bold" pitchFamily="34" charset="0"/>
                <a:cs typeface="Hacen Promoter" pitchFamily="2" charset="-78"/>
              </a:rPr>
              <a:t>P</a:t>
            </a:r>
            <a:endParaRPr lang="fr-FR" sz="2800" dirty="0">
              <a:latin typeface="Hacen Promoter" pitchFamily="2" charset="-78"/>
              <a:cs typeface="Hacen Promoter" pitchFamily="2" charset="-78"/>
            </a:endParaRPr>
          </a:p>
        </p:txBody>
      </p:sp>
      <p:sp>
        <p:nvSpPr>
          <p:cNvPr id="32" name="Text Box 23"/>
          <p:cNvSpPr txBox="1">
            <a:spLocks noChangeArrowheads="1"/>
          </p:cNvSpPr>
          <p:nvPr/>
        </p:nvSpPr>
        <p:spPr bwMode="auto">
          <a:xfrm>
            <a:off x="2736825" y="2967335"/>
            <a:ext cx="500094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fr-FR" sz="2400" b="1" dirty="0" smtClean="0">
                <a:latin typeface="Hacen Promoter" pitchFamily="2" charset="-78"/>
                <a:cs typeface="Arabic Transparent" pitchFamily="2" charset="-78"/>
              </a:rPr>
              <a:t>P</a:t>
            </a:r>
            <a:r>
              <a:rPr lang="ar-SA" sz="2400" b="1" dirty="0" smtClean="0">
                <a:solidFill>
                  <a:srgbClr val="3333FF"/>
                </a:solidFill>
                <a:latin typeface="Hacen Promoter" pitchFamily="2" charset="-78"/>
                <a:cs typeface="Arabic Transparent" pitchFamily="2" charset="-78"/>
              </a:rPr>
              <a:t> على </a:t>
            </a:r>
            <a:r>
              <a:rPr lang="ar-SA" sz="2400" b="1" dirty="0">
                <a:solidFill>
                  <a:srgbClr val="3333FF"/>
                </a:solidFill>
                <a:latin typeface="Hacen Promoter" pitchFamily="2" charset="-78"/>
                <a:cs typeface="Arabic Transparent" pitchFamily="2" charset="-78"/>
              </a:rPr>
              <a:t>المستوى </a:t>
            </a:r>
            <a:r>
              <a:rPr lang="fr-FR" sz="2400" b="1" dirty="0" smtClean="0">
                <a:solidFill>
                  <a:srgbClr val="C00000"/>
                </a:solidFill>
                <a:latin typeface="Hacen Promoter" pitchFamily="2" charset="-78"/>
                <a:cs typeface="Arabic Transparent" pitchFamily="2" charset="-78"/>
              </a:rPr>
              <a:t>A</a:t>
            </a:r>
            <a:r>
              <a:rPr lang="ar-SA" sz="2400" b="1" dirty="0" smtClean="0">
                <a:solidFill>
                  <a:srgbClr val="3333FF"/>
                </a:solidFill>
                <a:latin typeface="Hacen Promoter" pitchFamily="2" charset="-78"/>
                <a:cs typeface="Arabic Transparent" pitchFamily="2" charset="-78"/>
              </a:rPr>
              <a:t>  تمثل مسقط النقطة  </a:t>
            </a:r>
            <a:r>
              <a:rPr lang="fr-FR" sz="2400" b="1" dirty="0" smtClean="0">
                <a:solidFill>
                  <a:srgbClr val="C00000"/>
                </a:solidFill>
                <a:latin typeface="Tw Cen MT Condensed Extra Bold" pitchFamily="34" charset="0"/>
                <a:cs typeface="Arabic Transparent" pitchFamily="2" charset="-78"/>
              </a:rPr>
              <a:t>a</a:t>
            </a:r>
            <a:r>
              <a:rPr lang="fr-FR" sz="2400" b="1" baseline="-25000" dirty="0" smtClean="0">
                <a:solidFill>
                  <a:srgbClr val="C00000"/>
                </a:solidFill>
                <a:latin typeface="Tw Cen MT Condensed Extra Bold" pitchFamily="34" charset="0"/>
                <a:cs typeface="Arabic Transparent" pitchFamily="2" charset="-78"/>
              </a:rPr>
              <a:t>2</a:t>
            </a:r>
            <a:endParaRPr lang="fr-FR" sz="2400" b="1" baseline="-25000" dirty="0">
              <a:solidFill>
                <a:srgbClr val="C00000"/>
              </a:solidFill>
              <a:latin typeface="Hacen Promoter" pitchFamily="2" charset="-78"/>
              <a:cs typeface="Arabic Transparent" pitchFamily="2" charset="-78"/>
            </a:endParaRPr>
          </a:p>
        </p:txBody>
      </p:sp>
      <p:sp>
        <p:nvSpPr>
          <p:cNvPr id="33" name="Text Box 19"/>
          <p:cNvSpPr txBox="1">
            <a:spLocks noChangeArrowheads="1"/>
          </p:cNvSpPr>
          <p:nvPr/>
        </p:nvSpPr>
        <p:spPr bwMode="auto">
          <a:xfrm>
            <a:off x="4427984" y="1321604"/>
            <a:ext cx="371299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00B050"/>
                </a:solidFill>
                <a:latin typeface="Hacen Promoter" pitchFamily="2" charset="-78"/>
                <a:cs typeface="Arabic Transparent" pitchFamily="2" charset="-78"/>
              </a:rPr>
              <a:t>1.2- </a:t>
            </a:r>
            <a:r>
              <a:rPr lang="ar-SA" sz="2400" b="1" u="sng" dirty="0" smtClean="0">
                <a:solidFill>
                  <a:srgbClr val="00B050"/>
                </a:solidFill>
                <a:latin typeface="Hacen Promoter" pitchFamily="2" charset="-78"/>
                <a:cs typeface="Arabic Transparent" pitchFamily="2" charset="-78"/>
              </a:rPr>
              <a:t>إسقــاط نقطــة</a:t>
            </a:r>
            <a:r>
              <a:rPr lang="ar-SA" sz="2400" b="1" dirty="0" smtClean="0">
                <a:solidFill>
                  <a:srgbClr val="00B050"/>
                </a:solidFill>
                <a:latin typeface="Hacen Promoter" pitchFamily="2" charset="-78"/>
                <a:cs typeface="Arabic Transparent" pitchFamily="2" charset="-78"/>
              </a:rPr>
              <a:t>:</a:t>
            </a:r>
            <a:endParaRPr lang="fr-FR" sz="2400" b="1" dirty="0">
              <a:solidFill>
                <a:srgbClr val="00B050"/>
              </a:solidFill>
              <a:latin typeface="Hacen Promoter" pitchFamily="2" charset="-78"/>
              <a:cs typeface="Arabic Transparent" pitchFamily="2" charset="-78"/>
            </a:endParaRPr>
          </a:p>
        </p:txBody>
      </p:sp>
    </p:spTree>
    <p:extLst>
      <p:ext uri="{BB962C8B-B14F-4D97-AF65-F5344CB8AC3E}">
        <p14:creationId xmlns:p14="http://schemas.microsoft.com/office/powerpoint/2010/main" val="2925255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61111E-6 -3.72803E-6 L 3.61111E-6 0.20583 " pathEditMode="relative" rAng="0" ptsTypes="AA">
                                      <p:cBhvr>
                                        <p:cTn id="6" dur="2000" fill="hold"/>
                                        <p:tgtEl>
                                          <p:spTgt spid="9"/>
                                        </p:tgtEl>
                                        <p:attrNameLst>
                                          <p:attrName>ppt_x</p:attrName>
                                          <p:attrName>ppt_y</p:attrName>
                                        </p:attrNameLst>
                                      </p:cBhvr>
                                      <p:rCtr x="0" y="10291"/>
                                    </p:animMotion>
                                  </p:childTnLst>
                                </p:cTn>
                              </p:par>
                            </p:childTnLst>
                          </p:cTn>
                        </p:par>
                        <p:par>
                          <p:cTn id="7" fill="hold">
                            <p:stCondLst>
                              <p:cond delay="2000"/>
                            </p:stCondLst>
                            <p:childTnLst>
                              <p:par>
                                <p:cTn id="8" presetID="12" presetClass="entr" presetSubtype="1" fill="hold" grpId="0" nodeType="after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slide(fromTop)">
                                      <p:cBhvr>
                                        <p:cTn id="10" dur="20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0" presetClass="path" presetSubtype="0" accel="50000" decel="50000" fill="hold" grpId="0" nodeType="clickEffect">
                                  <p:stCondLst>
                                    <p:cond delay="0"/>
                                  </p:stCondLst>
                                  <p:childTnLst>
                                    <p:animMotion origin="layout" path="M 0 0.00023 L -0.16528 0.00023 " pathEditMode="relative" rAng="0" ptsTypes="AA">
                                      <p:cBhvr>
                                        <p:cTn id="28" dur="2000" fill="hold"/>
                                        <p:tgtEl>
                                          <p:spTgt spid="18"/>
                                        </p:tgtEl>
                                        <p:attrNameLst>
                                          <p:attrName>ppt_x</p:attrName>
                                          <p:attrName>ppt_y</p:attrName>
                                        </p:attrNameLst>
                                      </p:cBhvr>
                                      <p:rCtr x="-8264" y="0"/>
                                    </p:animMotion>
                                  </p:childTnLst>
                                </p:cTn>
                              </p:par>
                            </p:childTnLst>
                          </p:cTn>
                        </p:par>
                        <p:par>
                          <p:cTn id="29" fill="hold">
                            <p:stCondLst>
                              <p:cond delay="2000"/>
                            </p:stCondLst>
                            <p:childTnLst>
                              <p:par>
                                <p:cTn id="30" presetID="12" presetClass="entr" presetSubtype="4"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slide(fromBottom)">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grpId="0" nodeType="click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1000"/>
                                        <p:tgtEl>
                                          <p:spTgt spid="32"/>
                                        </p:tgtEl>
                                      </p:cBhvr>
                                    </p:animEffect>
                                    <p:anim calcmode="lin" valueType="num">
                                      <p:cBhvr>
                                        <p:cTn id="45" dur="1000" fill="hold"/>
                                        <p:tgtEl>
                                          <p:spTgt spid="32"/>
                                        </p:tgtEl>
                                        <p:attrNameLst>
                                          <p:attrName>ppt_x</p:attrName>
                                        </p:attrNameLst>
                                      </p:cBhvr>
                                      <p:tavLst>
                                        <p:tav tm="0">
                                          <p:val>
                                            <p:strVal val="#ppt_x"/>
                                          </p:val>
                                        </p:tav>
                                        <p:tav tm="100000">
                                          <p:val>
                                            <p:strVal val="#ppt_x"/>
                                          </p:val>
                                        </p:tav>
                                      </p:tavLst>
                                    </p:anim>
                                    <p:anim calcmode="lin" valueType="num">
                                      <p:cBhvr>
                                        <p:cTn id="4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1+#ppt_w/2"/>
                                          </p:val>
                                        </p:tav>
                                        <p:tav tm="100000">
                                          <p:val>
                                            <p:strVal val="#ppt_x"/>
                                          </p:val>
                                        </p:tav>
                                      </p:tavLst>
                                    </p:anim>
                                    <p:anim calcmode="lin" valueType="num">
                                      <p:cBhvr additive="base">
                                        <p:cTn id="52"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6" presetClass="entr" presetSubtype="0" fill="hold" grpId="0" nodeType="clickEffect">
                                  <p:stCondLst>
                                    <p:cond delay="0"/>
                                  </p:stCondLst>
                                  <p:iterate type="lt">
                                    <p:tmPct val="10000"/>
                                  </p:iterate>
                                  <p:childTnLst>
                                    <p:set>
                                      <p:cBhvr>
                                        <p:cTn id="56" dur="1" fill="hold">
                                          <p:stCondLst>
                                            <p:cond delay="0"/>
                                          </p:stCondLst>
                                        </p:cTn>
                                        <p:tgtEl>
                                          <p:spTgt spid="28"/>
                                        </p:tgtEl>
                                        <p:attrNameLst>
                                          <p:attrName>style.visibility</p:attrName>
                                        </p:attrNameLst>
                                      </p:cBhvr>
                                      <p:to>
                                        <p:strVal val="visible"/>
                                      </p:to>
                                    </p:set>
                                    <p:anim by="(-#ppt_w*2)" calcmode="lin" valueType="num">
                                      <p:cBhvr rctx="PPT">
                                        <p:cTn id="57" dur="500" autoRev="1" fill="hold">
                                          <p:stCondLst>
                                            <p:cond delay="0"/>
                                          </p:stCondLst>
                                        </p:cTn>
                                        <p:tgtEl>
                                          <p:spTgt spid="28"/>
                                        </p:tgtEl>
                                        <p:attrNameLst>
                                          <p:attrName>ppt_w</p:attrName>
                                        </p:attrNameLst>
                                      </p:cBhvr>
                                    </p:anim>
                                    <p:anim by="(#ppt_w*0.50)" calcmode="lin" valueType="num">
                                      <p:cBhvr>
                                        <p:cTn id="58" dur="500" decel="50000" autoRev="1" fill="hold">
                                          <p:stCondLst>
                                            <p:cond delay="0"/>
                                          </p:stCondLst>
                                        </p:cTn>
                                        <p:tgtEl>
                                          <p:spTgt spid="28"/>
                                        </p:tgtEl>
                                        <p:attrNameLst>
                                          <p:attrName>ppt_x</p:attrName>
                                        </p:attrNameLst>
                                      </p:cBhvr>
                                    </p:anim>
                                    <p:anim from="(-#ppt_h/2)" to="(#ppt_y)" calcmode="lin" valueType="num">
                                      <p:cBhvr>
                                        <p:cTn id="59" dur="1000" fill="hold">
                                          <p:stCondLst>
                                            <p:cond delay="0"/>
                                          </p:stCondLst>
                                        </p:cTn>
                                        <p:tgtEl>
                                          <p:spTgt spid="28"/>
                                        </p:tgtEl>
                                        <p:attrNameLst>
                                          <p:attrName>ppt_y</p:attrName>
                                        </p:attrNameLst>
                                      </p:cBhvr>
                                    </p:anim>
                                    <p:animRot by="21600000">
                                      <p:cBhvr>
                                        <p:cTn id="60" dur="1000" fill="hold">
                                          <p:stCondLst>
                                            <p:cond delay="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animBg="1"/>
      <p:bldP spid="22" grpId="0" animBg="1"/>
      <p:bldP spid="23" grpId="0" animBg="1"/>
      <p:bldP spid="24" grpId="0"/>
      <p:bldP spid="26" grpId="0"/>
      <p:bldP spid="27" grpId="0"/>
      <p:bldP spid="28" grpId="0" animBg="1"/>
      <p:bldP spid="29" grpId="0"/>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 Box 19"/>
          <p:cNvSpPr txBox="1">
            <a:spLocks noChangeArrowheads="1"/>
          </p:cNvSpPr>
          <p:nvPr/>
        </p:nvSpPr>
        <p:spPr bwMode="auto">
          <a:xfrm>
            <a:off x="4427984" y="836712"/>
            <a:ext cx="371299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800" b="1" dirty="0" smtClean="0">
                <a:solidFill>
                  <a:srgbClr val="00B050"/>
                </a:solidFill>
                <a:latin typeface="Hacen Promoter" pitchFamily="2" charset="-78"/>
                <a:cs typeface="Arabic Transparent" pitchFamily="2" charset="-78"/>
              </a:rPr>
              <a:t>2.2- </a:t>
            </a:r>
            <a:r>
              <a:rPr lang="ar-SA" sz="2800" b="1" u="sng" dirty="0" smtClean="0">
                <a:solidFill>
                  <a:srgbClr val="00B050"/>
                </a:solidFill>
                <a:latin typeface="Hacen Promoter" pitchFamily="2" charset="-78"/>
                <a:cs typeface="Arabic Transparent" pitchFamily="2" charset="-78"/>
              </a:rPr>
              <a:t>إسقــاط قطعــة</a:t>
            </a:r>
            <a:r>
              <a:rPr lang="ar-SA" sz="2800" b="1" dirty="0" smtClean="0">
                <a:solidFill>
                  <a:srgbClr val="00B050"/>
                </a:solidFill>
                <a:latin typeface="Hacen Promoter" pitchFamily="2" charset="-78"/>
                <a:cs typeface="Arabic Transparent" pitchFamily="2" charset="-78"/>
              </a:rPr>
              <a:t>:</a:t>
            </a:r>
            <a:endParaRPr lang="fr-FR" sz="2800" b="1" dirty="0">
              <a:solidFill>
                <a:srgbClr val="00B050"/>
              </a:solidFill>
              <a:latin typeface="Hacen Promoter" pitchFamily="2" charset="-78"/>
              <a:cs typeface="Arabic Transparent" pitchFamily="2" charset="-78"/>
            </a:endParaRPr>
          </a:p>
        </p:txBody>
      </p:sp>
      <p:sp>
        <p:nvSpPr>
          <p:cNvPr id="9" name="Line 4"/>
          <p:cNvSpPr>
            <a:spLocks noChangeShapeType="1"/>
          </p:cNvSpPr>
          <p:nvPr/>
        </p:nvSpPr>
        <p:spPr bwMode="auto">
          <a:xfrm flipH="1">
            <a:off x="2846388" y="5155605"/>
            <a:ext cx="1150938" cy="11509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dirty="0"/>
          </a:p>
        </p:txBody>
      </p:sp>
      <p:sp>
        <p:nvSpPr>
          <p:cNvPr id="10" name="Line 5"/>
          <p:cNvSpPr>
            <a:spLocks noChangeShapeType="1"/>
          </p:cNvSpPr>
          <p:nvPr/>
        </p:nvSpPr>
        <p:spPr bwMode="auto">
          <a:xfrm>
            <a:off x="1333501" y="5155605"/>
            <a:ext cx="26654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dirty="0"/>
          </a:p>
        </p:txBody>
      </p:sp>
      <p:sp>
        <p:nvSpPr>
          <p:cNvPr id="11" name="Line 7"/>
          <p:cNvSpPr>
            <a:spLocks noChangeShapeType="1"/>
          </p:cNvSpPr>
          <p:nvPr/>
        </p:nvSpPr>
        <p:spPr bwMode="auto">
          <a:xfrm>
            <a:off x="180976" y="6308130"/>
            <a:ext cx="26654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dirty="0"/>
          </a:p>
        </p:txBody>
      </p:sp>
      <p:sp>
        <p:nvSpPr>
          <p:cNvPr id="12" name="Line 8"/>
          <p:cNvSpPr>
            <a:spLocks noChangeShapeType="1"/>
          </p:cNvSpPr>
          <p:nvPr/>
        </p:nvSpPr>
        <p:spPr bwMode="auto">
          <a:xfrm flipH="1">
            <a:off x="182563" y="5155605"/>
            <a:ext cx="1150938" cy="11509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dirty="0"/>
          </a:p>
        </p:txBody>
      </p:sp>
      <p:sp>
        <p:nvSpPr>
          <p:cNvPr id="13" name="Line 9"/>
          <p:cNvSpPr>
            <a:spLocks noChangeShapeType="1"/>
          </p:cNvSpPr>
          <p:nvPr/>
        </p:nvSpPr>
        <p:spPr bwMode="auto">
          <a:xfrm rot="5400000">
            <a:off x="108744" y="3932437"/>
            <a:ext cx="24495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dirty="0"/>
          </a:p>
        </p:txBody>
      </p:sp>
      <p:sp>
        <p:nvSpPr>
          <p:cNvPr id="14" name="Line 10"/>
          <p:cNvSpPr>
            <a:spLocks noChangeShapeType="1"/>
          </p:cNvSpPr>
          <p:nvPr/>
        </p:nvSpPr>
        <p:spPr bwMode="auto">
          <a:xfrm flipH="1">
            <a:off x="182563" y="2709268"/>
            <a:ext cx="1150938" cy="115093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dirty="0"/>
          </a:p>
        </p:txBody>
      </p:sp>
      <p:sp>
        <p:nvSpPr>
          <p:cNvPr id="15" name="Line 11"/>
          <p:cNvSpPr>
            <a:spLocks noChangeShapeType="1"/>
          </p:cNvSpPr>
          <p:nvPr/>
        </p:nvSpPr>
        <p:spPr bwMode="auto">
          <a:xfrm rot="5400000">
            <a:off x="-1042193" y="5083374"/>
            <a:ext cx="24495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dirty="0"/>
          </a:p>
        </p:txBody>
      </p:sp>
      <p:sp>
        <p:nvSpPr>
          <p:cNvPr id="16" name="Text Box 13"/>
          <p:cNvSpPr txBox="1">
            <a:spLocks noChangeArrowheads="1"/>
          </p:cNvSpPr>
          <p:nvPr/>
        </p:nvSpPr>
        <p:spPr bwMode="auto">
          <a:xfrm>
            <a:off x="2166938" y="3152180"/>
            <a:ext cx="5762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rtl="0">
              <a:spcBef>
                <a:spcPct val="50000"/>
              </a:spcBef>
            </a:pPr>
            <a:r>
              <a:rPr lang="fr-FR" sz="3600" dirty="0">
                <a:solidFill>
                  <a:schemeClr val="accent1"/>
                </a:solidFill>
                <a:latin typeface="Tw Cen MT Condensed Extra Bold" pitchFamily="34" charset="0"/>
                <a:cs typeface="Hacen Promoter" pitchFamily="2" charset="-78"/>
              </a:rPr>
              <a:t>A</a:t>
            </a:r>
            <a:endParaRPr lang="en-US" sz="3600" dirty="0">
              <a:solidFill>
                <a:schemeClr val="accent1"/>
              </a:solidFill>
              <a:latin typeface="Tw Cen MT Condensed Extra Bold" pitchFamily="34" charset="0"/>
              <a:cs typeface="Hacen Promoter" pitchFamily="2" charset="-78"/>
            </a:endParaRPr>
          </a:p>
        </p:txBody>
      </p:sp>
      <p:sp>
        <p:nvSpPr>
          <p:cNvPr id="18" name="Text Box 15"/>
          <p:cNvSpPr txBox="1">
            <a:spLocks noChangeArrowheads="1"/>
          </p:cNvSpPr>
          <p:nvPr/>
        </p:nvSpPr>
        <p:spPr bwMode="auto">
          <a:xfrm>
            <a:off x="4461719" y="1311151"/>
            <a:ext cx="342264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3333FF"/>
                </a:solidFill>
                <a:latin typeface="Hacen Promoter" pitchFamily="2" charset="-78"/>
                <a:cs typeface="Arabic Transparent" pitchFamily="2" charset="-78"/>
              </a:rPr>
              <a:t>  قطعة </a:t>
            </a:r>
            <a:r>
              <a:rPr lang="ar-SA" sz="2400" b="1" dirty="0">
                <a:solidFill>
                  <a:srgbClr val="3333FF"/>
                </a:solidFill>
                <a:latin typeface="Hacen Promoter" pitchFamily="2" charset="-78"/>
                <a:cs typeface="Arabic Transparent" pitchFamily="2" charset="-78"/>
              </a:rPr>
              <a:t>في </a:t>
            </a:r>
            <a:r>
              <a:rPr lang="ar-SA" sz="2400" b="1" dirty="0" smtClean="0">
                <a:solidFill>
                  <a:srgbClr val="3333FF"/>
                </a:solidFill>
                <a:latin typeface="Hacen Promoter" pitchFamily="2" charset="-78"/>
                <a:cs typeface="Arabic Transparent" pitchFamily="2" charset="-78"/>
              </a:rPr>
              <a:t>الفضاء </a:t>
            </a:r>
            <a:r>
              <a:rPr lang="ar-SA" sz="2400" b="1" dirty="0">
                <a:solidFill>
                  <a:srgbClr val="3333FF"/>
                </a:solidFill>
                <a:latin typeface="Hacen Promoter" pitchFamily="2" charset="-78"/>
                <a:cs typeface="Arabic Transparent" pitchFamily="2" charset="-78"/>
              </a:rPr>
              <a:t> </a:t>
            </a:r>
            <a:r>
              <a:rPr lang="fr-FR" sz="2400" b="1" dirty="0">
                <a:solidFill>
                  <a:srgbClr val="C00000"/>
                </a:solidFill>
                <a:latin typeface="Tw Cen MT Condensed Extra Bold" pitchFamily="34" charset="0"/>
                <a:cs typeface="Arabic Transparent" pitchFamily="2" charset="-78"/>
              </a:rPr>
              <a:t>[AB]</a:t>
            </a:r>
            <a:r>
              <a:rPr lang="ar-SA" sz="2400" b="1" dirty="0">
                <a:solidFill>
                  <a:srgbClr val="C00000"/>
                </a:solidFill>
                <a:latin typeface="Hacen Promoter" pitchFamily="2" charset="-78"/>
                <a:cs typeface="Arabic Transparent" pitchFamily="2" charset="-78"/>
              </a:rPr>
              <a:t> </a:t>
            </a:r>
            <a:endParaRPr lang="fr-FR" sz="2400" b="1" dirty="0">
              <a:solidFill>
                <a:srgbClr val="C00000"/>
              </a:solidFill>
              <a:latin typeface="Hacen Promoter" pitchFamily="2" charset="-78"/>
              <a:cs typeface="Arabic Transparent" pitchFamily="2" charset="-78"/>
            </a:endParaRPr>
          </a:p>
        </p:txBody>
      </p:sp>
      <p:sp>
        <p:nvSpPr>
          <p:cNvPr id="19" name="Line 16"/>
          <p:cNvSpPr>
            <a:spLocks noChangeShapeType="1"/>
          </p:cNvSpPr>
          <p:nvPr/>
        </p:nvSpPr>
        <p:spPr bwMode="auto">
          <a:xfrm flipH="1">
            <a:off x="2339976" y="3931643"/>
            <a:ext cx="1587" cy="15843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dirty="0"/>
          </a:p>
        </p:txBody>
      </p:sp>
      <p:sp>
        <p:nvSpPr>
          <p:cNvPr id="20" name="Line 17"/>
          <p:cNvSpPr>
            <a:spLocks noChangeShapeType="1"/>
          </p:cNvSpPr>
          <p:nvPr/>
        </p:nvSpPr>
        <p:spPr bwMode="auto">
          <a:xfrm flipH="1">
            <a:off x="900113" y="3931643"/>
            <a:ext cx="1439863"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dirty="0"/>
          </a:p>
        </p:txBody>
      </p:sp>
      <p:sp>
        <p:nvSpPr>
          <p:cNvPr id="21" name="Text Box 18"/>
          <p:cNvSpPr txBox="1">
            <a:spLocks noChangeArrowheads="1"/>
          </p:cNvSpPr>
          <p:nvPr/>
        </p:nvSpPr>
        <p:spPr bwMode="auto">
          <a:xfrm>
            <a:off x="3089275" y="1887215"/>
            <a:ext cx="476265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fr-FR" sz="2400" b="1" dirty="0" smtClean="0">
                <a:solidFill>
                  <a:srgbClr val="C00000"/>
                </a:solidFill>
                <a:latin typeface="Hacen Promoter" pitchFamily="2" charset="-78"/>
                <a:cs typeface="Arabic Transparent" pitchFamily="2" charset="-78"/>
              </a:rPr>
              <a:t>H </a:t>
            </a:r>
            <a:r>
              <a:rPr lang="ar-SA" sz="2400" b="1" dirty="0" smtClean="0">
                <a:solidFill>
                  <a:srgbClr val="C00000"/>
                </a:solidFill>
                <a:latin typeface="Hacen Promoter" pitchFamily="2" charset="-78"/>
                <a:cs typeface="Arabic Transparent" pitchFamily="2" charset="-78"/>
              </a:rPr>
              <a:t>  </a:t>
            </a:r>
            <a:r>
              <a:rPr lang="ar-SA" sz="2400" b="1" dirty="0" smtClean="0">
                <a:solidFill>
                  <a:srgbClr val="3333FF"/>
                </a:solidFill>
                <a:latin typeface="Hacen Promoter" pitchFamily="2" charset="-78"/>
                <a:cs typeface="Arabic Transparent" pitchFamily="2" charset="-78"/>
              </a:rPr>
              <a:t>متوازية مع المستوى </a:t>
            </a:r>
            <a:r>
              <a:rPr lang="fr-FR" sz="2400" b="1" dirty="0" smtClean="0">
                <a:solidFill>
                  <a:srgbClr val="C00000"/>
                </a:solidFill>
                <a:latin typeface="Tw Cen MT Condensed Extra Bold" pitchFamily="34" charset="0"/>
                <a:cs typeface="Arabic Transparent" pitchFamily="2" charset="-78"/>
              </a:rPr>
              <a:t>[AB]</a:t>
            </a:r>
            <a:endParaRPr lang="fr-FR" sz="2400" b="1" dirty="0">
              <a:solidFill>
                <a:srgbClr val="C00000"/>
              </a:solidFill>
              <a:latin typeface="Hacen Promoter" pitchFamily="2" charset="-78"/>
              <a:cs typeface="Arabic Transparent" pitchFamily="2" charset="-78"/>
            </a:endParaRPr>
          </a:p>
        </p:txBody>
      </p:sp>
      <p:sp>
        <p:nvSpPr>
          <p:cNvPr id="22" name="Text Box 19"/>
          <p:cNvSpPr txBox="1">
            <a:spLocks noChangeArrowheads="1"/>
          </p:cNvSpPr>
          <p:nvPr/>
        </p:nvSpPr>
        <p:spPr bwMode="auto">
          <a:xfrm>
            <a:off x="2627784" y="2356842"/>
            <a:ext cx="519709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fr-FR" sz="2400" b="1" dirty="0" smtClean="0">
                <a:solidFill>
                  <a:srgbClr val="C00000"/>
                </a:solidFill>
                <a:latin typeface="Hacen Promoter" pitchFamily="2" charset="-78"/>
                <a:cs typeface="Arabic Transparent" pitchFamily="2" charset="-78"/>
              </a:rPr>
              <a:t>P</a:t>
            </a:r>
            <a:r>
              <a:rPr lang="ar-SA" sz="2400" b="1" dirty="0" smtClean="0">
                <a:solidFill>
                  <a:srgbClr val="C00000"/>
                </a:solidFill>
                <a:latin typeface="Hacen Promoter" pitchFamily="2" charset="-78"/>
                <a:cs typeface="Arabic Transparent" pitchFamily="2" charset="-78"/>
              </a:rPr>
              <a:t>  </a:t>
            </a:r>
            <a:r>
              <a:rPr lang="ar-SA" sz="4000" dirty="0" smtClean="0">
                <a:solidFill>
                  <a:srgbClr val="3333FF"/>
                </a:solidFill>
                <a:latin typeface="Hacen Promoter" pitchFamily="2" charset="-78"/>
                <a:cs typeface="Arabic Transparent" pitchFamily="2" charset="-78"/>
              </a:rPr>
              <a:t>متعامدة </a:t>
            </a:r>
            <a:r>
              <a:rPr lang="ar-SA" sz="4000" dirty="0">
                <a:solidFill>
                  <a:srgbClr val="3333FF"/>
                </a:solidFill>
                <a:latin typeface="Hacen Promoter" pitchFamily="2" charset="-78"/>
                <a:cs typeface="Arabic Transparent" pitchFamily="2" charset="-78"/>
              </a:rPr>
              <a:t>مع المستوى </a:t>
            </a:r>
            <a:r>
              <a:rPr lang="fr-FR" sz="2400" b="1" dirty="0" smtClean="0">
                <a:solidFill>
                  <a:srgbClr val="C00000"/>
                </a:solidFill>
                <a:latin typeface="Tw Cen MT Condensed Extra Bold" pitchFamily="34" charset="0"/>
                <a:cs typeface="Arabic Transparent" pitchFamily="2" charset="-78"/>
              </a:rPr>
              <a:t>[AB]</a:t>
            </a:r>
            <a:endParaRPr lang="fr-FR" sz="2400" b="1" dirty="0">
              <a:solidFill>
                <a:srgbClr val="C00000"/>
              </a:solidFill>
              <a:latin typeface="Hacen Promoter" pitchFamily="2" charset="-78"/>
              <a:cs typeface="Arabic Transparent" pitchFamily="2" charset="-78"/>
            </a:endParaRPr>
          </a:p>
        </p:txBody>
      </p:sp>
      <p:sp>
        <p:nvSpPr>
          <p:cNvPr id="23" name="Text Box 20"/>
          <p:cNvSpPr txBox="1">
            <a:spLocks noChangeArrowheads="1"/>
          </p:cNvSpPr>
          <p:nvPr/>
        </p:nvSpPr>
        <p:spPr bwMode="auto">
          <a:xfrm>
            <a:off x="1908176" y="5371505"/>
            <a:ext cx="7921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ar-SA" sz="4000" dirty="0">
                <a:solidFill>
                  <a:srgbClr val="006666"/>
                </a:solidFill>
                <a:latin typeface="Hacen Promoter" pitchFamily="2" charset="-78"/>
                <a:cs typeface="Hacen Promoter" pitchFamily="2" charset="-78"/>
              </a:rPr>
              <a:t> </a:t>
            </a:r>
            <a:r>
              <a:rPr lang="fr-FR" sz="2800" dirty="0">
                <a:solidFill>
                  <a:schemeClr val="accent1"/>
                </a:solidFill>
                <a:latin typeface="Tw Cen MT Condensed Extra Bold" pitchFamily="34" charset="0"/>
                <a:cs typeface="Hacen Promoter" pitchFamily="2" charset="-78"/>
              </a:rPr>
              <a:t>a1</a:t>
            </a:r>
            <a:endParaRPr lang="fr-FR" sz="2800" dirty="0">
              <a:latin typeface="Hacen Promoter" pitchFamily="2" charset="-78"/>
              <a:cs typeface="Hacen Promoter" pitchFamily="2" charset="-78"/>
            </a:endParaRPr>
          </a:p>
        </p:txBody>
      </p:sp>
      <p:sp>
        <p:nvSpPr>
          <p:cNvPr id="24" name="Text Box 21"/>
          <p:cNvSpPr txBox="1">
            <a:spLocks noChangeArrowheads="1"/>
          </p:cNvSpPr>
          <p:nvPr/>
        </p:nvSpPr>
        <p:spPr bwMode="auto">
          <a:xfrm>
            <a:off x="427520" y="3445251"/>
            <a:ext cx="792163"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2800" dirty="0">
                <a:solidFill>
                  <a:schemeClr val="accent1"/>
                </a:solidFill>
                <a:latin typeface="Tw Cen MT Condensed Extra Bold" pitchFamily="34" charset="0"/>
                <a:cs typeface="Hacen Promoter" pitchFamily="2" charset="-78"/>
              </a:rPr>
              <a:t>a2</a:t>
            </a:r>
            <a:r>
              <a:rPr lang="ar-SA" sz="2000" dirty="0"/>
              <a:t> </a:t>
            </a:r>
            <a:r>
              <a:rPr lang="fr-FR" sz="2000" dirty="0"/>
              <a:t> </a:t>
            </a:r>
            <a:r>
              <a:rPr lang="fr-FR" sz="2000" b="1" dirty="0">
                <a:solidFill>
                  <a:schemeClr val="accent1"/>
                </a:solidFill>
              </a:rPr>
              <a:t>b2</a:t>
            </a:r>
            <a:r>
              <a:rPr lang="ar-SA" dirty="0"/>
              <a:t> </a:t>
            </a:r>
            <a:endParaRPr lang="fr-FR" dirty="0"/>
          </a:p>
        </p:txBody>
      </p:sp>
      <p:sp>
        <p:nvSpPr>
          <p:cNvPr id="25" name="Text Box 22"/>
          <p:cNvSpPr txBox="1">
            <a:spLocks noChangeArrowheads="1"/>
          </p:cNvSpPr>
          <p:nvPr/>
        </p:nvSpPr>
        <p:spPr bwMode="auto">
          <a:xfrm>
            <a:off x="3131840" y="4250730"/>
            <a:ext cx="4795255" cy="830997"/>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3333FF"/>
                </a:solidFill>
                <a:latin typeface="Hacen Promoter" pitchFamily="2" charset="-78"/>
                <a:cs typeface="Arabic Transparent" pitchFamily="2" charset="-78"/>
              </a:rPr>
              <a:t>* إسقاط </a:t>
            </a:r>
            <a:r>
              <a:rPr lang="ar-SA" sz="2400" b="1" dirty="0">
                <a:solidFill>
                  <a:srgbClr val="3333FF"/>
                </a:solidFill>
                <a:latin typeface="Hacen Promoter" pitchFamily="2" charset="-78"/>
                <a:cs typeface="Arabic Transparent" pitchFamily="2" charset="-78"/>
              </a:rPr>
              <a:t>قطعة متوازية مع  </a:t>
            </a:r>
            <a:r>
              <a:rPr lang="ar-SA" sz="2400" b="1" dirty="0" smtClean="0">
                <a:solidFill>
                  <a:srgbClr val="3333FF"/>
                </a:solidFill>
                <a:latin typeface="Hacen Promoter" pitchFamily="2" charset="-78"/>
                <a:cs typeface="Arabic Transparent" pitchFamily="2" charset="-78"/>
              </a:rPr>
              <a:t>مستوى الإسقاط     يعطينا نفس </a:t>
            </a:r>
            <a:r>
              <a:rPr lang="ar-SA" sz="2400" b="1" dirty="0" smtClean="0">
                <a:solidFill>
                  <a:srgbClr val="C00000"/>
                </a:solidFill>
                <a:latin typeface="Hacen Promoter" pitchFamily="2" charset="-78"/>
                <a:cs typeface="Arabic Transparent" pitchFamily="2" charset="-78"/>
              </a:rPr>
              <a:t>القطعـــة.</a:t>
            </a:r>
            <a:r>
              <a:rPr lang="ar-SA" sz="2400" b="1" dirty="0" smtClean="0">
                <a:solidFill>
                  <a:srgbClr val="3333FF"/>
                </a:solidFill>
                <a:latin typeface="Hacen Promoter" pitchFamily="2" charset="-78"/>
                <a:cs typeface="Arabic Transparent" pitchFamily="2" charset="-78"/>
              </a:rPr>
              <a:t> </a:t>
            </a:r>
            <a:endParaRPr lang="fr-FR" sz="2400" b="1" dirty="0">
              <a:solidFill>
                <a:srgbClr val="3333FF"/>
              </a:solidFill>
              <a:latin typeface="Hacen Promoter" pitchFamily="2" charset="-78"/>
              <a:cs typeface="Arabic Transparent" pitchFamily="2" charset="-78"/>
            </a:endParaRPr>
          </a:p>
        </p:txBody>
      </p:sp>
      <p:sp>
        <p:nvSpPr>
          <p:cNvPr id="26" name="Text Box 23"/>
          <p:cNvSpPr txBox="1">
            <a:spLocks noChangeArrowheads="1"/>
          </p:cNvSpPr>
          <p:nvPr/>
        </p:nvSpPr>
        <p:spPr bwMode="auto">
          <a:xfrm>
            <a:off x="5940746" y="3428405"/>
            <a:ext cx="2231654" cy="523220"/>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ar-SA" sz="2800" b="1" dirty="0" smtClean="0">
                <a:solidFill>
                  <a:srgbClr val="C00000"/>
                </a:solidFill>
                <a:latin typeface="Hacen Promoter" pitchFamily="2" charset="-78"/>
                <a:cs typeface="Arabic Transparent" pitchFamily="2" charset="-78"/>
              </a:rPr>
              <a:t>* استنتاجــات</a:t>
            </a:r>
            <a:endParaRPr lang="fr-FR" sz="2800" b="1" dirty="0">
              <a:solidFill>
                <a:srgbClr val="C00000"/>
              </a:solidFill>
              <a:latin typeface="Hacen Promoter" pitchFamily="2" charset="-78"/>
              <a:cs typeface="Arabic Transparent" pitchFamily="2" charset="-78"/>
            </a:endParaRPr>
          </a:p>
        </p:txBody>
      </p:sp>
      <p:sp>
        <p:nvSpPr>
          <p:cNvPr id="27" name="Line 24"/>
          <p:cNvSpPr>
            <a:spLocks noChangeShapeType="1"/>
          </p:cNvSpPr>
          <p:nvPr/>
        </p:nvSpPr>
        <p:spPr bwMode="auto">
          <a:xfrm>
            <a:off x="2339976" y="3931643"/>
            <a:ext cx="79216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dirty="0"/>
          </a:p>
        </p:txBody>
      </p:sp>
      <p:sp>
        <p:nvSpPr>
          <p:cNvPr id="28" name="Line 25"/>
          <p:cNvSpPr>
            <a:spLocks noChangeShapeType="1"/>
          </p:cNvSpPr>
          <p:nvPr/>
        </p:nvSpPr>
        <p:spPr bwMode="auto">
          <a:xfrm>
            <a:off x="2339976" y="3931643"/>
            <a:ext cx="79216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dirty="0"/>
          </a:p>
        </p:txBody>
      </p:sp>
      <p:sp>
        <p:nvSpPr>
          <p:cNvPr id="30" name="Line 27"/>
          <p:cNvSpPr>
            <a:spLocks noChangeShapeType="1"/>
          </p:cNvSpPr>
          <p:nvPr/>
        </p:nvSpPr>
        <p:spPr bwMode="auto">
          <a:xfrm flipH="1">
            <a:off x="3130551" y="3931643"/>
            <a:ext cx="1587" cy="15843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dirty="0"/>
          </a:p>
        </p:txBody>
      </p:sp>
      <p:sp>
        <p:nvSpPr>
          <p:cNvPr id="31" name="Oval 28"/>
          <p:cNvSpPr>
            <a:spLocks noChangeArrowheads="1"/>
          </p:cNvSpPr>
          <p:nvPr/>
        </p:nvSpPr>
        <p:spPr bwMode="auto">
          <a:xfrm>
            <a:off x="828676" y="3888780"/>
            <a:ext cx="71437" cy="7143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dirty="0"/>
          </a:p>
        </p:txBody>
      </p:sp>
      <p:sp>
        <p:nvSpPr>
          <p:cNvPr id="32" name="Oval 29"/>
          <p:cNvSpPr>
            <a:spLocks noChangeArrowheads="1"/>
          </p:cNvSpPr>
          <p:nvPr/>
        </p:nvSpPr>
        <p:spPr bwMode="auto">
          <a:xfrm>
            <a:off x="2312988" y="5458818"/>
            <a:ext cx="71438" cy="71437"/>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dirty="0"/>
          </a:p>
        </p:txBody>
      </p:sp>
      <p:sp>
        <p:nvSpPr>
          <p:cNvPr id="33" name="Oval 30"/>
          <p:cNvSpPr>
            <a:spLocks noChangeArrowheads="1"/>
          </p:cNvSpPr>
          <p:nvPr/>
        </p:nvSpPr>
        <p:spPr bwMode="auto">
          <a:xfrm>
            <a:off x="3089276" y="5471518"/>
            <a:ext cx="71437" cy="71437"/>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dirty="0"/>
          </a:p>
        </p:txBody>
      </p:sp>
      <p:sp>
        <p:nvSpPr>
          <p:cNvPr id="35" name="Text Box 32"/>
          <p:cNvSpPr txBox="1">
            <a:spLocks noChangeArrowheads="1"/>
          </p:cNvSpPr>
          <p:nvPr/>
        </p:nvSpPr>
        <p:spPr bwMode="auto">
          <a:xfrm>
            <a:off x="2843808" y="5390555"/>
            <a:ext cx="79216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ar-SA" sz="4000" dirty="0">
                <a:solidFill>
                  <a:srgbClr val="006666"/>
                </a:solidFill>
                <a:latin typeface="Hacen Promoter" pitchFamily="2" charset="-78"/>
                <a:cs typeface="Hacen Promoter" pitchFamily="2" charset="-78"/>
              </a:rPr>
              <a:t> </a:t>
            </a:r>
            <a:r>
              <a:rPr lang="fr-FR" sz="2800" dirty="0">
                <a:solidFill>
                  <a:schemeClr val="accent1"/>
                </a:solidFill>
                <a:latin typeface="Tw Cen MT Condensed Extra Bold" pitchFamily="34" charset="0"/>
                <a:cs typeface="Hacen Promoter" pitchFamily="2" charset="-78"/>
              </a:rPr>
              <a:t>b1</a:t>
            </a:r>
            <a:endParaRPr lang="fr-FR" sz="2800" dirty="0">
              <a:latin typeface="Hacen Promoter" pitchFamily="2" charset="-78"/>
              <a:cs typeface="Hacen Promoter" pitchFamily="2" charset="-78"/>
            </a:endParaRPr>
          </a:p>
        </p:txBody>
      </p:sp>
      <p:sp>
        <p:nvSpPr>
          <p:cNvPr id="36" name="Text Box 33"/>
          <p:cNvSpPr txBox="1">
            <a:spLocks noChangeArrowheads="1"/>
          </p:cNvSpPr>
          <p:nvPr/>
        </p:nvSpPr>
        <p:spPr bwMode="auto">
          <a:xfrm>
            <a:off x="2914651" y="3147418"/>
            <a:ext cx="5762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rtl="0">
              <a:spcBef>
                <a:spcPct val="50000"/>
              </a:spcBef>
            </a:pPr>
            <a:r>
              <a:rPr lang="fr-FR" sz="3600" dirty="0">
                <a:solidFill>
                  <a:schemeClr val="accent1"/>
                </a:solidFill>
                <a:latin typeface="Tw Cen MT Condensed Extra Bold" pitchFamily="34" charset="0"/>
                <a:cs typeface="Hacen Promoter" pitchFamily="2" charset="-78"/>
              </a:rPr>
              <a:t>B</a:t>
            </a:r>
            <a:endParaRPr lang="en-US" sz="3600" dirty="0">
              <a:solidFill>
                <a:schemeClr val="accent1"/>
              </a:solidFill>
              <a:latin typeface="Tw Cen MT Condensed Extra Bold" pitchFamily="34" charset="0"/>
              <a:cs typeface="Hacen Promoter" pitchFamily="2" charset="-78"/>
            </a:endParaRPr>
          </a:p>
        </p:txBody>
      </p:sp>
      <p:sp>
        <p:nvSpPr>
          <p:cNvPr id="37" name="Text Box 34"/>
          <p:cNvSpPr txBox="1">
            <a:spLocks noChangeArrowheads="1"/>
          </p:cNvSpPr>
          <p:nvPr/>
        </p:nvSpPr>
        <p:spPr bwMode="auto">
          <a:xfrm>
            <a:off x="3345222" y="5390555"/>
            <a:ext cx="4683162" cy="830997"/>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a:solidFill>
                  <a:srgbClr val="3333FF"/>
                </a:solidFill>
                <a:latin typeface="Hacen Promoter" pitchFamily="2" charset="-78"/>
                <a:cs typeface="Arabic Transparent" pitchFamily="2" charset="-78"/>
              </a:rPr>
              <a:t> *  إسقاط قطعة متعامدة مع </a:t>
            </a:r>
            <a:r>
              <a:rPr lang="ar-SA" sz="2400" b="1" dirty="0" smtClean="0">
                <a:solidFill>
                  <a:srgbClr val="3333FF"/>
                </a:solidFill>
                <a:latin typeface="Hacen Promoter" pitchFamily="2" charset="-78"/>
                <a:cs typeface="Arabic Transparent" pitchFamily="2" charset="-78"/>
              </a:rPr>
              <a:t> مستوى           الإسقاط يعطينا </a:t>
            </a:r>
            <a:r>
              <a:rPr lang="ar-SA" sz="2400" b="1" dirty="0" smtClean="0">
                <a:solidFill>
                  <a:srgbClr val="C00000"/>
                </a:solidFill>
                <a:latin typeface="Hacen Promoter" pitchFamily="2" charset="-78"/>
                <a:cs typeface="Arabic Transparent" pitchFamily="2" charset="-78"/>
              </a:rPr>
              <a:t>نقطـــة.</a:t>
            </a:r>
            <a:endParaRPr lang="fr-FR" sz="2400" b="1" dirty="0">
              <a:solidFill>
                <a:srgbClr val="C00000"/>
              </a:solidFill>
              <a:latin typeface="Hacen Promoter" pitchFamily="2" charset="-78"/>
              <a:cs typeface="Arabic Transparent" pitchFamily="2" charset="-78"/>
            </a:endParaRPr>
          </a:p>
        </p:txBody>
      </p:sp>
      <p:sp>
        <p:nvSpPr>
          <p:cNvPr id="38" name="Text Box 39"/>
          <p:cNvSpPr txBox="1">
            <a:spLocks noChangeArrowheads="1"/>
          </p:cNvSpPr>
          <p:nvPr/>
        </p:nvSpPr>
        <p:spPr bwMode="auto">
          <a:xfrm>
            <a:off x="3298141" y="4982568"/>
            <a:ext cx="79216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ar-SA" sz="4000" b="1" dirty="0">
                <a:latin typeface="Hacen Promoter" pitchFamily="2" charset="-78"/>
                <a:cs typeface="Hacen Promoter" pitchFamily="2" charset="-78"/>
              </a:rPr>
              <a:t> </a:t>
            </a:r>
            <a:r>
              <a:rPr lang="fr-FR" sz="2800" b="1" dirty="0" smtClean="0">
                <a:latin typeface="Tw Cen MT Condensed Extra Bold" pitchFamily="34" charset="0"/>
                <a:cs typeface="Hacen Promoter" pitchFamily="2" charset="-78"/>
              </a:rPr>
              <a:t>H</a:t>
            </a:r>
            <a:endParaRPr lang="fr-FR" sz="2800" b="1" dirty="0">
              <a:latin typeface="Hacen Promoter" pitchFamily="2" charset="-78"/>
              <a:cs typeface="Hacen Promoter" pitchFamily="2" charset="-78"/>
            </a:endParaRPr>
          </a:p>
        </p:txBody>
      </p:sp>
      <p:sp>
        <p:nvSpPr>
          <p:cNvPr id="39" name="Text Box 40"/>
          <p:cNvSpPr txBox="1">
            <a:spLocks noChangeArrowheads="1"/>
          </p:cNvSpPr>
          <p:nvPr/>
        </p:nvSpPr>
        <p:spPr bwMode="auto">
          <a:xfrm>
            <a:off x="914642" y="2742628"/>
            <a:ext cx="7921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ar-SA" sz="4000" dirty="0">
                <a:latin typeface="Hacen Promoter" pitchFamily="2" charset="-78"/>
                <a:cs typeface="Hacen Promoter" pitchFamily="2" charset="-78"/>
              </a:rPr>
              <a:t> </a:t>
            </a:r>
            <a:r>
              <a:rPr lang="fr-FR" sz="2800" dirty="0">
                <a:latin typeface="Tw Cen MT Condensed Extra Bold" pitchFamily="34" charset="0"/>
                <a:cs typeface="Hacen Promoter" pitchFamily="2" charset="-78"/>
              </a:rPr>
              <a:t>P</a:t>
            </a:r>
            <a:endParaRPr lang="fr-FR" sz="2800" dirty="0">
              <a:latin typeface="Hacen Promoter" pitchFamily="2" charset="-78"/>
              <a:cs typeface="Hacen Promoter" pitchFamily="2" charset="-78"/>
            </a:endParaRPr>
          </a:p>
        </p:txBody>
      </p:sp>
    </p:spTree>
    <p:extLst>
      <p:ext uri="{BB962C8B-B14F-4D97-AF65-F5344CB8AC3E}">
        <p14:creationId xmlns:p14="http://schemas.microsoft.com/office/powerpoint/2010/main" val="3843633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Top)">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7" presetClass="entr" presetSubtype="0"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2" presetClass="entr" presetSubtype="1"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slide(fromTop)">
                                      <p:cBhvr>
                                        <p:cTn id="23" dur="2000"/>
                                        <p:tgtEl>
                                          <p:spTgt spid="30"/>
                                        </p:tgtEl>
                                      </p:cBhvr>
                                    </p:animEffect>
                                  </p:childTnLst>
                                </p:cTn>
                              </p:par>
                            </p:childTnLst>
                          </p:cTn>
                        </p:par>
                        <p:par>
                          <p:cTn id="24" fill="hold">
                            <p:stCondLst>
                              <p:cond delay="2000"/>
                            </p:stCondLst>
                            <p:childTnLst>
                              <p:par>
                                <p:cTn id="25" presetID="1"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path" presetSubtype="0" accel="50000" decel="50000" fill="hold" grpId="0" nodeType="clickEffect">
                                  <p:stCondLst>
                                    <p:cond delay="0"/>
                                  </p:stCondLst>
                                  <p:childTnLst>
                                    <p:animMotion origin="layout" path="M 0.00087 7.86309E-7 L 0.00087 0.2308 " pathEditMode="relative" rAng="0" ptsTypes="AA">
                                      <p:cBhvr>
                                        <p:cTn id="37" dur="2000" fill="hold"/>
                                        <p:tgtEl>
                                          <p:spTgt spid="27"/>
                                        </p:tgtEl>
                                        <p:attrNameLst>
                                          <p:attrName>ppt_x</p:attrName>
                                          <p:attrName>ppt_y</p:attrName>
                                        </p:attrNameLst>
                                      </p:cBhvr>
                                      <p:rCtr x="0" y="11540"/>
                                    </p:animMotion>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slide(fromBottom)">
                                      <p:cBhvr>
                                        <p:cTn id="42" dur="500"/>
                                        <p:tgtEl>
                                          <p:spTgt spid="20"/>
                                        </p:tgtEl>
                                      </p:cBhvr>
                                    </p:animEffect>
                                  </p:childTnLst>
                                </p:cTn>
                              </p:par>
                            </p:childTnLst>
                          </p:cTn>
                        </p:par>
                        <p:par>
                          <p:cTn id="43" fill="hold">
                            <p:stCondLst>
                              <p:cond delay="500"/>
                            </p:stCondLst>
                            <p:childTnLst>
                              <p:par>
                                <p:cTn id="44" presetID="1" presetClass="entr" presetSubtype="0"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47" presetClass="entr" presetSubtype="0" fill="hold" grpId="0"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1+#ppt_w/2"/>
                                          </p:val>
                                        </p:tav>
                                        <p:tav tm="100000">
                                          <p:val>
                                            <p:strVal val="#ppt_x"/>
                                          </p:val>
                                        </p:tav>
                                      </p:tavLst>
                                    </p:anim>
                                    <p:anim calcmode="lin" valueType="num">
                                      <p:cBhvr additive="base">
                                        <p:cTn id="5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56" presetClass="entr" presetSubtype="0" fill="hold" grpId="0" nodeType="clickEffect">
                                  <p:stCondLst>
                                    <p:cond delay="0"/>
                                  </p:stCondLst>
                                  <p:iterate type="lt">
                                    <p:tmPct val="10000"/>
                                  </p:iterate>
                                  <p:childTnLst>
                                    <p:set>
                                      <p:cBhvr>
                                        <p:cTn id="62" dur="1" fill="hold">
                                          <p:stCondLst>
                                            <p:cond delay="0"/>
                                          </p:stCondLst>
                                        </p:cTn>
                                        <p:tgtEl>
                                          <p:spTgt spid="25"/>
                                        </p:tgtEl>
                                        <p:attrNameLst>
                                          <p:attrName>style.visibility</p:attrName>
                                        </p:attrNameLst>
                                      </p:cBhvr>
                                      <p:to>
                                        <p:strVal val="visible"/>
                                      </p:to>
                                    </p:set>
                                    <p:anim by="(-#ppt_w*2)" calcmode="lin" valueType="num">
                                      <p:cBhvr rctx="PPT">
                                        <p:cTn id="63" dur="500" autoRev="1" fill="hold">
                                          <p:stCondLst>
                                            <p:cond delay="0"/>
                                          </p:stCondLst>
                                        </p:cTn>
                                        <p:tgtEl>
                                          <p:spTgt spid="25"/>
                                        </p:tgtEl>
                                        <p:attrNameLst>
                                          <p:attrName>ppt_w</p:attrName>
                                        </p:attrNameLst>
                                      </p:cBhvr>
                                    </p:anim>
                                    <p:anim by="(#ppt_w*0.50)" calcmode="lin" valueType="num">
                                      <p:cBhvr>
                                        <p:cTn id="64" dur="500" decel="50000" autoRev="1" fill="hold">
                                          <p:stCondLst>
                                            <p:cond delay="0"/>
                                          </p:stCondLst>
                                        </p:cTn>
                                        <p:tgtEl>
                                          <p:spTgt spid="25"/>
                                        </p:tgtEl>
                                        <p:attrNameLst>
                                          <p:attrName>ppt_x</p:attrName>
                                        </p:attrNameLst>
                                      </p:cBhvr>
                                    </p:anim>
                                    <p:anim from="(-#ppt_h/2)" to="(#ppt_y)" calcmode="lin" valueType="num">
                                      <p:cBhvr>
                                        <p:cTn id="65" dur="1000" fill="hold">
                                          <p:stCondLst>
                                            <p:cond delay="0"/>
                                          </p:stCondLst>
                                        </p:cTn>
                                        <p:tgtEl>
                                          <p:spTgt spid="25"/>
                                        </p:tgtEl>
                                        <p:attrNameLst>
                                          <p:attrName>ppt_y</p:attrName>
                                        </p:attrNameLst>
                                      </p:cBhvr>
                                    </p:anim>
                                    <p:animRot by="21600000">
                                      <p:cBhvr>
                                        <p:cTn id="66" dur="1000" fill="hold">
                                          <p:stCondLst>
                                            <p:cond delay="0"/>
                                          </p:stCondLst>
                                        </p:cTn>
                                        <p:tgtEl>
                                          <p:spTgt spid="25"/>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56" presetClass="entr" presetSubtype="0" fill="hold" grpId="0" nodeType="clickEffect">
                                  <p:stCondLst>
                                    <p:cond delay="0"/>
                                  </p:stCondLst>
                                  <p:iterate type="lt">
                                    <p:tmPct val="10000"/>
                                  </p:iterate>
                                  <p:childTnLst>
                                    <p:set>
                                      <p:cBhvr>
                                        <p:cTn id="70" dur="1" fill="hold">
                                          <p:stCondLst>
                                            <p:cond delay="0"/>
                                          </p:stCondLst>
                                        </p:cTn>
                                        <p:tgtEl>
                                          <p:spTgt spid="37"/>
                                        </p:tgtEl>
                                        <p:attrNameLst>
                                          <p:attrName>style.visibility</p:attrName>
                                        </p:attrNameLst>
                                      </p:cBhvr>
                                      <p:to>
                                        <p:strVal val="visible"/>
                                      </p:to>
                                    </p:set>
                                    <p:anim by="(-#ppt_w*2)" calcmode="lin" valueType="num">
                                      <p:cBhvr rctx="PPT">
                                        <p:cTn id="71" dur="500" autoRev="1" fill="hold">
                                          <p:stCondLst>
                                            <p:cond delay="0"/>
                                          </p:stCondLst>
                                        </p:cTn>
                                        <p:tgtEl>
                                          <p:spTgt spid="37"/>
                                        </p:tgtEl>
                                        <p:attrNameLst>
                                          <p:attrName>ppt_w</p:attrName>
                                        </p:attrNameLst>
                                      </p:cBhvr>
                                    </p:anim>
                                    <p:anim by="(#ppt_w*0.50)" calcmode="lin" valueType="num">
                                      <p:cBhvr>
                                        <p:cTn id="72" dur="500" decel="50000" autoRev="1" fill="hold">
                                          <p:stCondLst>
                                            <p:cond delay="0"/>
                                          </p:stCondLst>
                                        </p:cTn>
                                        <p:tgtEl>
                                          <p:spTgt spid="37"/>
                                        </p:tgtEl>
                                        <p:attrNameLst>
                                          <p:attrName>ppt_x</p:attrName>
                                        </p:attrNameLst>
                                      </p:cBhvr>
                                    </p:anim>
                                    <p:anim from="(-#ppt_h/2)" to="(#ppt_y)" calcmode="lin" valueType="num">
                                      <p:cBhvr>
                                        <p:cTn id="73" dur="1000" fill="hold">
                                          <p:stCondLst>
                                            <p:cond delay="0"/>
                                          </p:stCondLst>
                                        </p:cTn>
                                        <p:tgtEl>
                                          <p:spTgt spid="37"/>
                                        </p:tgtEl>
                                        <p:attrNameLst>
                                          <p:attrName>ppt_y</p:attrName>
                                        </p:attrNameLst>
                                      </p:cBhvr>
                                    </p:anim>
                                    <p:animRot by="21600000">
                                      <p:cBhvr>
                                        <p:cTn id="74" dur="1000" fill="hold">
                                          <p:stCondLst>
                                            <p:cond delay="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3" grpId="0"/>
      <p:bldP spid="24" grpId="0"/>
      <p:bldP spid="25" grpId="0"/>
      <p:bldP spid="26" grpId="0"/>
      <p:bldP spid="27" grpId="0" animBg="1"/>
      <p:bldP spid="30" grpId="0" animBg="1"/>
      <p:bldP spid="31" grpId="0" animBg="1"/>
      <p:bldP spid="32" grpId="0" animBg="1"/>
      <p:bldP spid="33" grpId="0" animBg="1"/>
      <p:bldP spid="35"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 Box 19"/>
          <p:cNvSpPr txBox="1">
            <a:spLocks noChangeArrowheads="1"/>
          </p:cNvSpPr>
          <p:nvPr/>
        </p:nvSpPr>
        <p:spPr bwMode="auto">
          <a:xfrm>
            <a:off x="4427984" y="836712"/>
            <a:ext cx="371299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00B050"/>
                </a:solidFill>
                <a:latin typeface="Hacen Promoter" pitchFamily="2" charset="-78"/>
                <a:cs typeface="Arabic Transparent" pitchFamily="2" charset="-78"/>
              </a:rPr>
              <a:t>3.2- </a:t>
            </a:r>
            <a:r>
              <a:rPr lang="ar-SA" sz="2400" b="1" u="sng" dirty="0" smtClean="0">
                <a:solidFill>
                  <a:srgbClr val="00B050"/>
                </a:solidFill>
                <a:latin typeface="Hacen Promoter" pitchFamily="2" charset="-78"/>
                <a:cs typeface="Arabic Transparent" pitchFamily="2" charset="-78"/>
              </a:rPr>
              <a:t>إسقــاط سطــح</a:t>
            </a:r>
            <a:r>
              <a:rPr lang="ar-SA" sz="2400" b="1" dirty="0" smtClean="0">
                <a:solidFill>
                  <a:srgbClr val="00B050"/>
                </a:solidFill>
                <a:latin typeface="Hacen Promoter" pitchFamily="2" charset="-78"/>
                <a:cs typeface="Arabic Transparent" pitchFamily="2" charset="-78"/>
              </a:rPr>
              <a:t>:</a:t>
            </a:r>
            <a:endParaRPr lang="fr-FR" sz="2400" b="1" dirty="0">
              <a:solidFill>
                <a:srgbClr val="00B050"/>
              </a:solidFill>
              <a:latin typeface="Hacen Promoter" pitchFamily="2" charset="-78"/>
              <a:cs typeface="Arabic Transparent" pitchFamily="2" charset="-78"/>
            </a:endParaRPr>
          </a:p>
        </p:txBody>
      </p:sp>
      <p:sp>
        <p:nvSpPr>
          <p:cNvPr id="9" name="Line 3"/>
          <p:cNvSpPr>
            <a:spLocks noChangeShapeType="1"/>
          </p:cNvSpPr>
          <p:nvPr/>
        </p:nvSpPr>
        <p:spPr bwMode="auto">
          <a:xfrm flipH="1">
            <a:off x="2846958" y="5156101"/>
            <a:ext cx="1150938" cy="11509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0" name="Line 4"/>
          <p:cNvSpPr>
            <a:spLocks noChangeShapeType="1"/>
          </p:cNvSpPr>
          <p:nvPr/>
        </p:nvSpPr>
        <p:spPr bwMode="auto">
          <a:xfrm>
            <a:off x="1334071" y="5156101"/>
            <a:ext cx="26654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1" name="Line 5"/>
          <p:cNvSpPr>
            <a:spLocks noChangeShapeType="1"/>
          </p:cNvSpPr>
          <p:nvPr/>
        </p:nvSpPr>
        <p:spPr bwMode="auto">
          <a:xfrm>
            <a:off x="181546" y="6308626"/>
            <a:ext cx="26654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2" name="Line 6"/>
          <p:cNvSpPr>
            <a:spLocks noChangeShapeType="1"/>
          </p:cNvSpPr>
          <p:nvPr/>
        </p:nvSpPr>
        <p:spPr bwMode="auto">
          <a:xfrm flipH="1">
            <a:off x="183133" y="5156101"/>
            <a:ext cx="1150938" cy="11509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3" name="Line 7"/>
          <p:cNvSpPr>
            <a:spLocks noChangeShapeType="1"/>
          </p:cNvSpPr>
          <p:nvPr/>
        </p:nvSpPr>
        <p:spPr bwMode="auto">
          <a:xfrm rot="5400000">
            <a:off x="109314" y="3932933"/>
            <a:ext cx="24495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4" name="Line 8"/>
          <p:cNvSpPr>
            <a:spLocks noChangeShapeType="1"/>
          </p:cNvSpPr>
          <p:nvPr/>
        </p:nvSpPr>
        <p:spPr bwMode="auto">
          <a:xfrm flipH="1">
            <a:off x="183133" y="2709764"/>
            <a:ext cx="1150938" cy="115093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5" name="Line 9"/>
          <p:cNvSpPr>
            <a:spLocks noChangeShapeType="1"/>
          </p:cNvSpPr>
          <p:nvPr/>
        </p:nvSpPr>
        <p:spPr bwMode="auto">
          <a:xfrm rot="5400000">
            <a:off x="-1041623" y="5083870"/>
            <a:ext cx="24495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6" name="Text Box 10"/>
          <p:cNvSpPr txBox="1">
            <a:spLocks noChangeArrowheads="1"/>
          </p:cNvSpPr>
          <p:nvPr/>
        </p:nvSpPr>
        <p:spPr bwMode="auto">
          <a:xfrm>
            <a:off x="1953617" y="3582227"/>
            <a:ext cx="5762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0">
              <a:spcBef>
                <a:spcPct val="50000"/>
              </a:spcBef>
            </a:pPr>
            <a:r>
              <a:rPr lang="fr-FR" sz="2000" dirty="0">
                <a:solidFill>
                  <a:schemeClr val="accent1"/>
                </a:solidFill>
                <a:latin typeface="Tw Cen MT Condensed Extra Bold" pitchFamily="34" charset="0"/>
                <a:cs typeface="Hacen Promoter" pitchFamily="2" charset="-78"/>
              </a:rPr>
              <a:t>A</a:t>
            </a:r>
            <a:endParaRPr lang="en-US" sz="2000" dirty="0">
              <a:solidFill>
                <a:schemeClr val="accent1"/>
              </a:solidFill>
              <a:latin typeface="Tw Cen MT Condensed Extra Bold" pitchFamily="34" charset="0"/>
              <a:cs typeface="Hacen Promoter" pitchFamily="2" charset="-78"/>
            </a:endParaRPr>
          </a:p>
        </p:txBody>
      </p:sp>
      <p:sp>
        <p:nvSpPr>
          <p:cNvPr id="17" name="Line 13"/>
          <p:cNvSpPr>
            <a:spLocks noChangeShapeType="1"/>
          </p:cNvSpPr>
          <p:nvPr/>
        </p:nvSpPr>
        <p:spPr bwMode="auto">
          <a:xfrm flipH="1">
            <a:off x="2340546" y="3933726"/>
            <a:ext cx="1587" cy="15843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8" name="Line 14"/>
          <p:cNvSpPr>
            <a:spLocks noChangeShapeType="1"/>
          </p:cNvSpPr>
          <p:nvPr/>
        </p:nvSpPr>
        <p:spPr bwMode="auto">
          <a:xfrm flipH="1">
            <a:off x="900683" y="3932139"/>
            <a:ext cx="1439863"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9" name="Text Box 15"/>
          <p:cNvSpPr txBox="1">
            <a:spLocks noChangeArrowheads="1"/>
          </p:cNvSpPr>
          <p:nvPr/>
        </p:nvSpPr>
        <p:spPr bwMode="auto">
          <a:xfrm>
            <a:off x="2556198" y="1383159"/>
            <a:ext cx="511214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fr-FR" sz="2400" b="1" dirty="0" smtClean="0">
                <a:solidFill>
                  <a:srgbClr val="C00000"/>
                </a:solidFill>
                <a:latin typeface="Hacen Promoter" pitchFamily="2" charset="-78"/>
                <a:cs typeface="Arabic Transparent" pitchFamily="2" charset="-78"/>
              </a:rPr>
              <a:t>H</a:t>
            </a:r>
            <a:r>
              <a:rPr lang="ar-SA" sz="2400" b="1" dirty="0" smtClean="0">
                <a:solidFill>
                  <a:srgbClr val="3333FF"/>
                </a:solidFill>
                <a:latin typeface="Hacen Promoter" pitchFamily="2" charset="-78"/>
                <a:cs typeface="Arabic Transparent" pitchFamily="2" charset="-78"/>
              </a:rPr>
              <a:t> </a:t>
            </a:r>
            <a:r>
              <a:rPr lang="ar-SA" sz="2400" b="1" dirty="0">
                <a:solidFill>
                  <a:srgbClr val="3333FF"/>
                </a:solidFill>
                <a:latin typeface="Hacen Promoter" pitchFamily="2" charset="-78"/>
                <a:cs typeface="Arabic Transparent" pitchFamily="2" charset="-78"/>
              </a:rPr>
              <a:t>سطح متوازي مع المستوى </a:t>
            </a:r>
            <a:r>
              <a:rPr lang="fr-FR" sz="2400" b="1" dirty="0" smtClean="0">
                <a:solidFill>
                  <a:srgbClr val="C00000"/>
                </a:solidFill>
                <a:latin typeface="Tw Cen MT Condensed Extra Bold" pitchFamily="34" charset="0"/>
                <a:cs typeface="Arabic Transparent" pitchFamily="2" charset="-78"/>
              </a:rPr>
              <a:t>(</a:t>
            </a:r>
            <a:r>
              <a:rPr lang="fr-FR" sz="2400" b="1" dirty="0">
                <a:solidFill>
                  <a:srgbClr val="C00000"/>
                </a:solidFill>
                <a:latin typeface="Tw Cen MT Condensed Extra Bold" pitchFamily="34" charset="0"/>
                <a:cs typeface="Arabic Transparent" pitchFamily="2" charset="-78"/>
              </a:rPr>
              <a:t>ABCD</a:t>
            </a:r>
            <a:r>
              <a:rPr lang="fr-FR" sz="2400" b="1" dirty="0" smtClean="0">
                <a:solidFill>
                  <a:srgbClr val="C00000"/>
                </a:solidFill>
                <a:latin typeface="Tw Cen MT Condensed Extra Bold" pitchFamily="34" charset="0"/>
                <a:cs typeface="Arabic Transparent" pitchFamily="2" charset="-78"/>
              </a:rPr>
              <a:t>)</a:t>
            </a:r>
            <a:endParaRPr lang="fr-FR" sz="2400" b="1" dirty="0">
              <a:solidFill>
                <a:srgbClr val="C00000"/>
              </a:solidFill>
              <a:latin typeface="Hacen Promoter" pitchFamily="2" charset="-78"/>
              <a:cs typeface="Arabic Transparent" pitchFamily="2" charset="-78"/>
            </a:endParaRPr>
          </a:p>
        </p:txBody>
      </p:sp>
      <p:sp>
        <p:nvSpPr>
          <p:cNvPr id="20" name="Text Box 16"/>
          <p:cNvSpPr txBox="1">
            <a:spLocks noChangeArrowheads="1"/>
          </p:cNvSpPr>
          <p:nvPr/>
        </p:nvSpPr>
        <p:spPr bwMode="auto">
          <a:xfrm>
            <a:off x="2555652" y="1988840"/>
            <a:ext cx="50406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fr-FR" sz="2400" b="1" dirty="0" smtClean="0">
                <a:solidFill>
                  <a:srgbClr val="C00000"/>
                </a:solidFill>
                <a:latin typeface="Hacen Promoter" pitchFamily="2" charset="-78"/>
                <a:cs typeface="Arabic Transparent" pitchFamily="2" charset="-78"/>
              </a:rPr>
              <a:t>P</a:t>
            </a:r>
            <a:r>
              <a:rPr lang="ar-SA" sz="2400" b="1" dirty="0" smtClean="0">
                <a:solidFill>
                  <a:srgbClr val="C00000"/>
                </a:solidFill>
                <a:latin typeface="Hacen Promoter" pitchFamily="2" charset="-78"/>
                <a:cs typeface="Arabic Transparent" pitchFamily="2" charset="-78"/>
              </a:rPr>
              <a:t> </a:t>
            </a:r>
            <a:r>
              <a:rPr lang="ar-SA" sz="2400" b="1" dirty="0" smtClean="0">
                <a:solidFill>
                  <a:srgbClr val="3333FF"/>
                </a:solidFill>
                <a:latin typeface="Hacen Promoter" pitchFamily="2" charset="-78"/>
                <a:cs typeface="Arabic Transparent" pitchFamily="2" charset="-78"/>
              </a:rPr>
              <a:t>سطح</a:t>
            </a:r>
            <a:r>
              <a:rPr lang="ar-SA" sz="2400" b="1" dirty="0" smtClean="0">
                <a:solidFill>
                  <a:srgbClr val="3333FF"/>
                </a:solidFill>
                <a:cs typeface="Arabic Transparent" pitchFamily="2" charset="-78"/>
              </a:rPr>
              <a:t> </a:t>
            </a:r>
            <a:r>
              <a:rPr lang="ar-SA" sz="2400" b="1" dirty="0">
                <a:solidFill>
                  <a:srgbClr val="3333FF"/>
                </a:solidFill>
                <a:latin typeface="Hacen Promoter" pitchFamily="2" charset="-78"/>
                <a:cs typeface="Arabic Transparent" pitchFamily="2" charset="-78"/>
              </a:rPr>
              <a:t>متعامد مع المستوى</a:t>
            </a:r>
            <a:r>
              <a:rPr lang="ar-SA" sz="2400" b="1" dirty="0" smtClean="0">
                <a:solidFill>
                  <a:srgbClr val="3333FF"/>
                </a:solidFill>
                <a:latin typeface="Hacen Promoter" pitchFamily="2" charset="-78"/>
                <a:cs typeface="Arabic Transparent" pitchFamily="2" charset="-78"/>
              </a:rPr>
              <a:t> </a:t>
            </a:r>
            <a:r>
              <a:rPr lang="fr-FR" sz="2400" b="1" dirty="0" smtClean="0">
                <a:solidFill>
                  <a:srgbClr val="C00000"/>
                </a:solidFill>
                <a:latin typeface="Tw Cen MT Condensed Extra Bold" pitchFamily="34" charset="0"/>
                <a:cs typeface="Arabic Transparent" pitchFamily="2" charset="-78"/>
              </a:rPr>
              <a:t>(</a:t>
            </a:r>
            <a:r>
              <a:rPr lang="fr-FR" sz="2400" b="1" dirty="0">
                <a:solidFill>
                  <a:srgbClr val="C00000"/>
                </a:solidFill>
                <a:latin typeface="Tw Cen MT Condensed Extra Bold" pitchFamily="34" charset="0"/>
                <a:cs typeface="Arabic Transparent" pitchFamily="2" charset="-78"/>
              </a:rPr>
              <a:t>ABCD</a:t>
            </a:r>
            <a:r>
              <a:rPr lang="fr-FR" sz="2400" b="1" dirty="0" smtClean="0">
                <a:solidFill>
                  <a:srgbClr val="C00000"/>
                </a:solidFill>
                <a:latin typeface="Tw Cen MT Condensed Extra Bold" pitchFamily="34" charset="0"/>
                <a:cs typeface="Arabic Transparent" pitchFamily="2" charset="-78"/>
              </a:rPr>
              <a:t>)</a:t>
            </a:r>
            <a:endParaRPr lang="fr-FR" sz="2400" b="1" dirty="0">
              <a:solidFill>
                <a:srgbClr val="C00000"/>
              </a:solidFill>
              <a:latin typeface="Hacen Promoter" pitchFamily="2" charset="-78"/>
              <a:cs typeface="Arabic Transparent" pitchFamily="2" charset="-78"/>
            </a:endParaRPr>
          </a:p>
        </p:txBody>
      </p:sp>
      <p:sp>
        <p:nvSpPr>
          <p:cNvPr id="21" name="Text Box 17"/>
          <p:cNvSpPr txBox="1">
            <a:spLocks noChangeArrowheads="1"/>
          </p:cNvSpPr>
          <p:nvPr/>
        </p:nvSpPr>
        <p:spPr bwMode="auto">
          <a:xfrm>
            <a:off x="1770964" y="5210054"/>
            <a:ext cx="6477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ar-SA" sz="2800" dirty="0">
                <a:solidFill>
                  <a:srgbClr val="006666"/>
                </a:solidFill>
                <a:latin typeface="Hacen Promoter" pitchFamily="2" charset="-78"/>
                <a:cs typeface="Hacen Promoter" pitchFamily="2" charset="-78"/>
              </a:rPr>
              <a:t> </a:t>
            </a:r>
            <a:r>
              <a:rPr lang="fr-FR" dirty="0">
                <a:solidFill>
                  <a:schemeClr val="accent1"/>
                </a:solidFill>
                <a:latin typeface="Tw Cen MT Condensed Extra Bold" pitchFamily="34" charset="0"/>
                <a:cs typeface="Hacen Promoter" pitchFamily="2" charset="-78"/>
              </a:rPr>
              <a:t>a1</a:t>
            </a:r>
            <a:endParaRPr lang="fr-FR" dirty="0">
              <a:latin typeface="Hacen Promoter" pitchFamily="2" charset="-78"/>
              <a:cs typeface="Hacen Promoter" pitchFamily="2" charset="-78"/>
            </a:endParaRPr>
          </a:p>
        </p:txBody>
      </p:sp>
      <p:sp>
        <p:nvSpPr>
          <p:cNvPr id="22" name="Text Box 19"/>
          <p:cNvSpPr txBox="1">
            <a:spLocks noChangeArrowheads="1"/>
          </p:cNvSpPr>
          <p:nvPr/>
        </p:nvSpPr>
        <p:spPr bwMode="auto">
          <a:xfrm>
            <a:off x="3802652" y="3545215"/>
            <a:ext cx="4142400" cy="830997"/>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a:solidFill>
                  <a:srgbClr val="3333FF"/>
                </a:solidFill>
                <a:latin typeface="Hacen Promoter" pitchFamily="2" charset="-78"/>
                <a:cs typeface="Arabic Transparent" pitchFamily="2" charset="-78"/>
              </a:rPr>
              <a:t> </a:t>
            </a:r>
            <a:r>
              <a:rPr lang="ar-SA" sz="2400" b="1" dirty="0">
                <a:solidFill>
                  <a:srgbClr val="C00000"/>
                </a:solidFill>
                <a:latin typeface="Hacen Promoter" pitchFamily="2" charset="-78"/>
                <a:cs typeface="Arabic Transparent" pitchFamily="2" charset="-78"/>
              </a:rPr>
              <a:t>*</a:t>
            </a:r>
            <a:r>
              <a:rPr lang="ar-SA" sz="2400" b="1" dirty="0">
                <a:solidFill>
                  <a:srgbClr val="3333FF"/>
                </a:solidFill>
                <a:latin typeface="Hacen Promoter" pitchFamily="2" charset="-78"/>
                <a:cs typeface="Arabic Transparent" pitchFamily="2" charset="-78"/>
              </a:rPr>
              <a:t> إسقاط سطح متوازي مع  </a:t>
            </a:r>
            <a:r>
              <a:rPr lang="ar-SA" sz="2400" b="1" dirty="0" smtClean="0">
                <a:solidFill>
                  <a:srgbClr val="3333FF"/>
                </a:solidFill>
                <a:latin typeface="Hacen Promoter" pitchFamily="2" charset="-78"/>
                <a:cs typeface="Arabic Transparent" pitchFamily="2" charset="-78"/>
              </a:rPr>
              <a:t>مستوى      الإسقاط  يعطينا نفس </a:t>
            </a:r>
            <a:r>
              <a:rPr lang="ar-SA" sz="2400" b="1" dirty="0" smtClean="0">
                <a:solidFill>
                  <a:srgbClr val="C00000"/>
                </a:solidFill>
                <a:latin typeface="Hacen Promoter" pitchFamily="2" charset="-78"/>
                <a:cs typeface="Arabic Transparent" pitchFamily="2" charset="-78"/>
              </a:rPr>
              <a:t>السطـح</a:t>
            </a:r>
            <a:r>
              <a:rPr lang="ar-SA" sz="2400" b="1" dirty="0" smtClean="0">
                <a:solidFill>
                  <a:srgbClr val="3333FF"/>
                </a:solidFill>
                <a:latin typeface="Hacen Promoter" pitchFamily="2" charset="-78"/>
                <a:cs typeface="Arabic Transparent" pitchFamily="2" charset="-78"/>
              </a:rPr>
              <a:t>.</a:t>
            </a:r>
            <a:endParaRPr lang="fr-FR" sz="2400" b="1" dirty="0">
              <a:solidFill>
                <a:srgbClr val="3333FF"/>
              </a:solidFill>
              <a:latin typeface="Hacen Promoter" pitchFamily="2" charset="-78"/>
              <a:cs typeface="Arabic Transparent" pitchFamily="2" charset="-78"/>
            </a:endParaRPr>
          </a:p>
        </p:txBody>
      </p:sp>
      <p:sp>
        <p:nvSpPr>
          <p:cNvPr id="23" name="Text Box 20"/>
          <p:cNvSpPr txBox="1">
            <a:spLocks noChangeArrowheads="1"/>
          </p:cNvSpPr>
          <p:nvPr/>
        </p:nvSpPr>
        <p:spPr bwMode="auto">
          <a:xfrm>
            <a:off x="5712696" y="2951334"/>
            <a:ext cx="2459704" cy="461665"/>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C00000"/>
                </a:solidFill>
                <a:latin typeface="Hacen Promoter" pitchFamily="2" charset="-78"/>
                <a:cs typeface="Arabic Transparent" pitchFamily="2" charset="-78"/>
              </a:rPr>
              <a:t>* </a:t>
            </a:r>
            <a:r>
              <a:rPr lang="ar-SA" sz="2400" b="1" u="sng" dirty="0" smtClean="0">
                <a:solidFill>
                  <a:srgbClr val="C00000"/>
                </a:solidFill>
                <a:latin typeface="Hacen Promoter" pitchFamily="2" charset="-78"/>
                <a:cs typeface="Arabic Transparent" pitchFamily="2" charset="-78"/>
              </a:rPr>
              <a:t>استنتاجـــات</a:t>
            </a:r>
            <a:r>
              <a:rPr lang="ar-SA" sz="2400" b="1" dirty="0" smtClean="0">
                <a:solidFill>
                  <a:srgbClr val="C00000"/>
                </a:solidFill>
                <a:latin typeface="Hacen Promoter" pitchFamily="2" charset="-78"/>
                <a:cs typeface="Arabic Transparent" pitchFamily="2" charset="-78"/>
              </a:rPr>
              <a:t>:</a:t>
            </a:r>
            <a:endParaRPr lang="fr-FR" sz="2400" b="1" dirty="0">
              <a:solidFill>
                <a:srgbClr val="C00000"/>
              </a:solidFill>
              <a:latin typeface="Hacen Promoter" pitchFamily="2" charset="-78"/>
              <a:cs typeface="Arabic Transparent" pitchFamily="2" charset="-78"/>
            </a:endParaRPr>
          </a:p>
        </p:txBody>
      </p:sp>
      <p:sp>
        <p:nvSpPr>
          <p:cNvPr id="24" name="Line 21"/>
          <p:cNvSpPr>
            <a:spLocks noChangeShapeType="1"/>
          </p:cNvSpPr>
          <p:nvPr/>
        </p:nvSpPr>
        <p:spPr bwMode="auto">
          <a:xfrm>
            <a:off x="2340546" y="3932139"/>
            <a:ext cx="79216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25" name="Line 22"/>
          <p:cNvSpPr>
            <a:spLocks noChangeShapeType="1"/>
          </p:cNvSpPr>
          <p:nvPr/>
        </p:nvSpPr>
        <p:spPr bwMode="auto">
          <a:xfrm>
            <a:off x="2340546" y="3932139"/>
            <a:ext cx="79216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26" name="Line 23"/>
          <p:cNvSpPr>
            <a:spLocks noChangeShapeType="1"/>
          </p:cNvSpPr>
          <p:nvPr/>
        </p:nvSpPr>
        <p:spPr bwMode="auto">
          <a:xfrm flipH="1">
            <a:off x="2772346" y="4279801"/>
            <a:ext cx="1587" cy="15843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27" name="Line 24"/>
          <p:cNvSpPr>
            <a:spLocks noChangeShapeType="1"/>
          </p:cNvSpPr>
          <p:nvPr/>
        </p:nvSpPr>
        <p:spPr bwMode="auto">
          <a:xfrm flipH="1">
            <a:off x="3132708" y="3933726"/>
            <a:ext cx="1588" cy="15843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28" name="Oval 25"/>
          <p:cNvSpPr>
            <a:spLocks noChangeArrowheads="1"/>
          </p:cNvSpPr>
          <p:nvPr/>
        </p:nvSpPr>
        <p:spPr bwMode="auto">
          <a:xfrm>
            <a:off x="827658" y="3889276"/>
            <a:ext cx="71438" cy="7143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fr-FR" dirty="0"/>
          </a:p>
        </p:txBody>
      </p:sp>
      <p:sp>
        <p:nvSpPr>
          <p:cNvPr id="29" name="Oval 26"/>
          <p:cNvSpPr>
            <a:spLocks noChangeArrowheads="1"/>
          </p:cNvSpPr>
          <p:nvPr/>
        </p:nvSpPr>
        <p:spPr bwMode="auto">
          <a:xfrm>
            <a:off x="2302446" y="5468839"/>
            <a:ext cx="71437" cy="71437"/>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fr-FR" dirty="0"/>
          </a:p>
        </p:txBody>
      </p:sp>
      <p:sp>
        <p:nvSpPr>
          <p:cNvPr id="30" name="Oval 27"/>
          <p:cNvSpPr>
            <a:spLocks noChangeArrowheads="1"/>
          </p:cNvSpPr>
          <p:nvPr/>
        </p:nvSpPr>
        <p:spPr bwMode="auto">
          <a:xfrm>
            <a:off x="3099371" y="5481539"/>
            <a:ext cx="71437" cy="71437"/>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fr-FR" dirty="0"/>
          </a:p>
        </p:txBody>
      </p:sp>
      <p:sp>
        <p:nvSpPr>
          <p:cNvPr id="31" name="Oval 28"/>
          <p:cNvSpPr>
            <a:spLocks noChangeArrowheads="1"/>
          </p:cNvSpPr>
          <p:nvPr/>
        </p:nvSpPr>
        <p:spPr bwMode="auto">
          <a:xfrm>
            <a:off x="2743771" y="5837139"/>
            <a:ext cx="71437" cy="71437"/>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fr-FR" dirty="0"/>
          </a:p>
        </p:txBody>
      </p:sp>
      <p:sp>
        <p:nvSpPr>
          <p:cNvPr id="32" name="Text Box 29"/>
          <p:cNvSpPr txBox="1">
            <a:spLocks noChangeArrowheads="1"/>
          </p:cNvSpPr>
          <p:nvPr/>
        </p:nvSpPr>
        <p:spPr bwMode="auto">
          <a:xfrm>
            <a:off x="2863760" y="5225929"/>
            <a:ext cx="64055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800" dirty="0">
                <a:solidFill>
                  <a:srgbClr val="006666"/>
                </a:solidFill>
                <a:latin typeface="Hacen Promoter" pitchFamily="2" charset="-78"/>
                <a:cs typeface="Hacen Promoter" pitchFamily="2" charset="-78"/>
              </a:rPr>
              <a:t> </a:t>
            </a:r>
            <a:r>
              <a:rPr lang="fr-FR" dirty="0">
                <a:solidFill>
                  <a:schemeClr val="accent1"/>
                </a:solidFill>
                <a:latin typeface="Tw Cen MT Condensed Extra Bold" pitchFamily="34" charset="0"/>
                <a:cs typeface="Hacen Promoter" pitchFamily="2" charset="-78"/>
              </a:rPr>
              <a:t>b1</a:t>
            </a:r>
            <a:endParaRPr lang="fr-FR" dirty="0">
              <a:latin typeface="Hacen Promoter" pitchFamily="2" charset="-78"/>
              <a:cs typeface="Hacen Promoter" pitchFamily="2" charset="-78"/>
            </a:endParaRPr>
          </a:p>
        </p:txBody>
      </p:sp>
      <p:sp>
        <p:nvSpPr>
          <p:cNvPr id="33" name="Text Box 30"/>
          <p:cNvSpPr txBox="1">
            <a:spLocks noChangeArrowheads="1"/>
          </p:cNvSpPr>
          <p:nvPr/>
        </p:nvSpPr>
        <p:spPr bwMode="auto">
          <a:xfrm>
            <a:off x="2756230" y="3595875"/>
            <a:ext cx="5762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0">
              <a:spcBef>
                <a:spcPct val="50000"/>
              </a:spcBef>
            </a:pPr>
            <a:r>
              <a:rPr lang="fr-FR" sz="2000" dirty="0">
                <a:solidFill>
                  <a:schemeClr val="accent1"/>
                </a:solidFill>
                <a:latin typeface="Tw Cen MT Condensed Extra Bold" pitchFamily="34" charset="0"/>
                <a:cs typeface="Hacen Promoter" pitchFamily="2" charset="-78"/>
              </a:rPr>
              <a:t>B</a:t>
            </a:r>
            <a:endParaRPr lang="en-US" sz="2000" dirty="0">
              <a:solidFill>
                <a:schemeClr val="accent1"/>
              </a:solidFill>
              <a:latin typeface="Tw Cen MT Condensed Extra Bold" pitchFamily="34" charset="0"/>
              <a:cs typeface="Hacen Promoter" pitchFamily="2" charset="-78"/>
            </a:endParaRPr>
          </a:p>
        </p:txBody>
      </p:sp>
      <p:sp>
        <p:nvSpPr>
          <p:cNvPr id="34" name="Text Box 31"/>
          <p:cNvSpPr txBox="1">
            <a:spLocks noChangeArrowheads="1"/>
          </p:cNvSpPr>
          <p:nvPr/>
        </p:nvSpPr>
        <p:spPr bwMode="auto">
          <a:xfrm>
            <a:off x="3851920" y="4653136"/>
            <a:ext cx="4072382" cy="830997"/>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a:solidFill>
                  <a:srgbClr val="3333FF"/>
                </a:solidFill>
                <a:latin typeface="Hacen Promoter" pitchFamily="2" charset="-78"/>
                <a:cs typeface="Arabic Transparent" pitchFamily="2" charset="-78"/>
              </a:rPr>
              <a:t> </a:t>
            </a:r>
            <a:r>
              <a:rPr lang="ar-SA" sz="2400" b="1" dirty="0" smtClean="0">
                <a:solidFill>
                  <a:srgbClr val="C00000"/>
                </a:solidFill>
                <a:latin typeface="Hacen Promoter" pitchFamily="2" charset="-78"/>
                <a:cs typeface="Arabic Transparent" pitchFamily="2" charset="-78"/>
              </a:rPr>
              <a:t>*</a:t>
            </a:r>
            <a:r>
              <a:rPr lang="ar-SA" sz="2400" b="1" dirty="0" smtClean="0">
                <a:solidFill>
                  <a:srgbClr val="3333FF"/>
                </a:solidFill>
                <a:latin typeface="Hacen Promoter" pitchFamily="2" charset="-78"/>
                <a:cs typeface="Arabic Transparent" pitchFamily="2" charset="-78"/>
              </a:rPr>
              <a:t> </a:t>
            </a:r>
            <a:r>
              <a:rPr lang="ar-SA" sz="2400" b="1" dirty="0">
                <a:solidFill>
                  <a:srgbClr val="3333FF"/>
                </a:solidFill>
                <a:latin typeface="Hacen Promoter" pitchFamily="2" charset="-78"/>
                <a:cs typeface="Arabic Transparent" pitchFamily="2" charset="-78"/>
              </a:rPr>
              <a:t>إسقاط سطح متعامد مع مستوى </a:t>
            </a:r>
            <a:r>
              <a:rPr lang="ar-SA" sz="2400" b="1" dirty="0" smtClean="0">
                <a:solidFill>
                  <a:srgbClr val="3333FF"/>
                </a:solidFill>
                <a:latin typeface="Hacen Promoter" pitchFamily="2" charset="-78"/>
                <a:cs typeface="Arabic Transparent" pitchFamily="2" charset="-78"/>
              </a:rPr>
              <a:t>      الإسقاط  يعطينا </a:t>
            </a:r>
            <a:r>
              <a:rPr lang="ar-SA" sz="2400" b="1" dirty="0" smtClean="0">
                <a:solidFill>
                  <a:srgbClr val="C00000"/>
                </a:solidFill>
                <a:latin typeface="Hacen Promoter" pitchFamily="2" charset="-78"/>
                <a:cs typeface="Arabic Transparent" pitchFamily="2" charset="-78"/>
              </a:rPr>
              <a:t>قطعــة</a:t>
            </a:r>
            <a:r>
              <a:rPr lang="ar-SA" sz="2400" b="1" dirty="0" smtClean="0">
                <a:solidFill>
                  <a:srgbClr val="3333FF"/>
                </a:solidFill>
                <a:latin typeface="Hacen Promoter" pitchFamily="2" charset="-78"/>
                <a:cs typeface="Arabic Transparent" pitchFamily="2" charset="-78"/>
              </a:rPr>
              <a:t>.</a:t>
            </a:r>
            <a:endParaRPr lang="fr-FR" sz="2400" b="1" dirty="0">
              <a:solidFill>
                <a:srgbClr val="3333FF"/>
              </a:solidFill>
              <a:latin typeface="Hacen Promoter" pitchFamily="2" charset="-78"/>
              <a:cs typeface="Arabic Transparent" pitchFamily="2" charset="-78"/>
            </a:endParaRPr>
          </a:p>
        </p:txBody>
      </p:sp>
      <p:sp>
        <p:nvSpPr>
          <p:cNvPr id="35" name="Text Box 33"/>
          <p:cNvSpPr txBox="1">
            <a:spLocks noChangeArrowheads="1"/>
          </p:cNvSpPr>
          <p:nvPr/>
        </p:nvSpPr>
        <p:spPr bwMode="auto">
          <a:xfrm>
            <a:off x="3168716" y="5078600"/>
            <a:ext cx="66540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dirty="0">
                <a:latin typeface="Hacen Promoter" pitchFamily="2" charset="-78"/>
                <a:cs typeface="Hacen Promoter" pitchFamily="2" charset="-78"/>
              </a:rPr>
              <a:t> </a:t>
            </a:r>
            <a:r>
              <a:rPr lang="fr-FR" sz="2400" dirty="0">
                <a:latin typeface="Tw Cen MT Condensed Extra Bold" pitchFamily="34" charset="0"/>
                <a:cs typeface="Hacen Promoter" pitchFamily="2" charset="-78"/>
              </a:rPr>
              <a:t>H</a:t>
            </a:r>
            <a:endParaRPr lang="fr-FR" sz="2400" dirty="0">
              <a:latin typeface="Hacen Promoter" pitchFamily="2" charset="-78"/>
              <a:cs typeface="Hacen Promoter" pitchFamily="2" charset="-78"/>
            </a:endParaRPr>
          </a:p>
        </p:txBody>
      </p:sp>
      <p:sp>
        <p:nvSpPr>
          <p:cNvPr id="36" name="Text Box 34"/>
          <p:cNvSpPr txBox="1">
            <a:spLocks noChangeArrowheads="1"/>
          </p:cNvSpPr>
          <p:nvPr/>
        </p:nvSpPr>
        <p:spPr bwMode="auto">
          <a:xfrm>
            <a:off x="766671" y="2727249"/>
            <a:ext cx="79216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ar-SA" sz="4000" dirty="0">
                <a:latin typeface="Hacen Promoter" pitchFamily="2" charset="-78"/>
                <a:cs typeface="Hacen Promoter" pitchFamily="2" charset="-78"/>
              </a:rPr>
              <a:t> </a:t>
            </a:r>
            <a:r>
              <a:rPr lang="fr-FR" sz="2800" dirty="0">
                <a:latin typeface="Tw Cen MT Condensed Extra Bold" pitchFamily="34" charset="0"/>
                <a:cs typeface="Hacen Promoter" pitchFamily="2" charset="-78"/>
              </a:rPr>
              <a:t>P</a:t>
            </a:r>
            <a:endParaRPr lang="fr-FR" sz="2800" dirty="0">
              <a:latin typeface="Hacen Promoter" pitchFamily="2" charset="-78"/>
              <a:cs typeface="Hacen Promoter" pitchFamily="2" charset="-78"/>
            </a:endParaRPr>
          </a:p>
        </p:txBody>
      </p:sp>
      <p:sp>
        <p:nvSpPr>
          <p:cNvPr id="37" name="Line 35"/>
          <p:cNvSpPr>
            <a:spLocks noChangeShapeType="1"/>
          </p:cNvSpPr>
          <p:nvPr/>
        </p:nvSpPr>
        <p:spPr bwMode="auto">
          <a:xfrm>
            <a:off x="1980183" y="4292501"/>
            <a:ext cx="79216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38" name="Line 36"/>
          <p:cNvSpPr>
            <a:spLocks noChangeShapeType="1"/>
          </p:cNvSpPr>
          <p:nvPr/>
        </p:nvSpPr>
        <p:spPr bwMode="auto">
          <a:xfrm flipH="1">
            <a:off x="2772346" y="3933726"/>
            <a:ext cx="360362" cy="3587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39" name="Line 37"/>
          <p:cNvSpPr>
            <a:spLocks noChangeShapeType="1"/>
          </p:cNvSpPr>
          <p:nvPr/>
        </p:nvSpPr>
        <p:spPr bwMode="auto">
          <a:xfrm flipH="1">
            <a:off x="1980183" y="3933726"/>
            <a:ext cx="360363" cy="3587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40" name="Line 38"/>
          <p:cNvSpPr>
            <a:spLocks noChangeShapeType="1"/>
          </p:cNvSpPr>
          <p:nvPr/>
        </p:nvSpPr>
        <p:spPr bwMode="auto">
          <a:xfrm flipH="1">
            <a:off x="1980183" y="4279801"/>
            <a:ext cx="1588" cy="15843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41" name="Oval 39"/>
          <p:cNvSpPr>
            <a:spLocks noChangeArrowheads="1"/>
          </p:cNvSpPr>
          <p:nvPr/>
        </p:nvSpPr>
        <p:spPr bwMode="auto">
          <a:xfrm>
            <a:off x="1951608" y="5829201"/>
            <a:ext cx="71438" cy="7143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fr-FR" dirty="0"/>
          </a:p>
        </p:txBody>
      </p:sp>
      <p:sp>
        <p:nvSpPr>
          <p:cNvPr id="42" name="Line 40"/>
          <p:cNvSpPr>
            <a:spLocks noChangeShapeType="1"/>
          </p:cNvSpPr>
          <p:nvPr/>
        </p:nvSpPr>
        <p:spPr bwMode="auto">
          <a:xfrm flipH="1">
            <a:off x="540321" y="4292501"/>
            <a:ext cx="1439862"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43" name="Oval 41"/>
          <p:cNvSpPr>
            <a:spLocks noChangeArrowheads="1"/>
          </p:cNvSpPr>
          <p:nvPr/>
        </p:nvSpPr>
        <p:spPr bwMode="auto">
          <a:xfrm>
            <a:off x="468883" y="4249639"/>
            <a:ext cx="71438" cy="71437"/>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fr-FR" dirty="0"/>
          </a:p>
        </p:txBody>
      </p:sp>
      <p:sp>
        <p:nvSpPr>
          <p:cNvPr id="44" name="Line 42"/>
          <p:cNvSpPr>
            <a:spLocks noChangeShapeType="1"/>
          </p:cNvSpPr>
          <p:nvPr/>
        </p:nvSpPr>
        <p:spPr bwMode="auto">
          <a:xfrm flipH="1">
            <a:off x="1980183" y="3933726"/>
            <a:ext cx="360363" cy="3587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45" name="Line 43"/>
          <p:cNvSpPr>
            <a:spLocks noChangeShapeType="1"/>
          </p:cNvSpPr>
          <p:nvPr/>
        </p:nvSpPr>
        <p:spPr bwMode="auto">
          <a:xfrm>
            <a:off x="1989708" y="4292501"/>
            <a:ext cx="79216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46" name="Line 44"/>
          <p:cNvSpPr>
            <a:spLocks noChangeShapeType="1"/>
          </p:cNvSpPr>
          <p:nvPr/>
        </p:nvSpPr>
        <p:spPr bwMode="auto">
          <a:xfrm flipH="1">
            <a:off x="2772346" y="3933726"/>
            <a:ext cx="360362" cy="3587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47" name="Line 45"/>
          <p:cNvSpPr>
            <a:spLocks noChangeShapeType="1"/>
          </p:cNvSpPr>
          <p:nvPr/>
        </p:nvSpPr>
        <p:spPr bwMode="auto">
          <a:xfrm flipH="1">
            <a:off x="1980183" y="3933726"/>
            <a:ext cx="360363" cy="3587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48" name="Text Box 46"/>
          <p:cNvSpPr txBox="1">
            <a:spLocks noChangeArrowheads="1"/>
          </p:cNvSpPr>
          <p:nvPr/>
        </p:nvSpPr>
        <p:spPr bwMode="auto">
          <a:xfrm>
            <a:off x="1519236" y="3985564"/>
            <a:ext cx="5762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0">
              <a:spcBef>
                <a:spcPct val="50000"/>
              </a:spcBef>
            </a:pPr>
            <a:r>
              <a:rPr lang="fr-FR" sz="2000" dirty="0">
                <a:solidFill>
                  <a:schemeClr val="accent1"/>
                </a:solidFill>
                <a:latin typeface="Tw Cen MT Condensed Extra Bold" pitchFamily="34" charset="0"/>
                <a:cs typeface="Hacen Promoter" pitchFamily="2" charset="-78"/>
              </a:rPr>
              <a:t>d</a:t>
            </a:r>
            <a:endParaRPr lang="en-US" sz="2000" dirty="0">
              <a:solidFill>
                <a:schemeClr val="accent1"/>
              </a:solidFill>
              <a:latin typeface="Tw Cen MT Condensed Extra Bold" pitchFamily="34" charset="0"/>
              <a:cs typeface="Hacen Promoter" pitchFamily="2" charset="-78"/>
            </a:endParaRPr>
          </a:p>
        </p:txBody>
      </p:sp>
      <p:sp>
        <p:nvSpPr>
          <p:cNvPr id="49" name="Text Box 47"/>
          <p:cNvSpPr txBox="1">
            <a:spLocks noChangeArrowheads="1"/>
          </p:cNvSpPr>
          <p:nvPr/>
        </p:nvSpPr>
        <p:spPr bwMode="auto">
          <a:xfrm>
            <a:off x="2484369" y="4080152"/>
            <a:ext cx="5762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0">
              <a:spcBef>
                <a:spcPct val="50000"/>
              </a:spcBef>
            </a:pPr>
            <a:r>
              <a:rPr lang="fr-FR" sz="2000" dirty="0">
                <a:solidFill>
                  <a:schemeClr val="accent1"/>
                </a:solidFill>
                <a:latin typeface="Tw Cen MT Condensed Extra Bold" pitchFamily="34" charset="0"/>
                <a:cs typeface="Hacen Promoter" pitchFamily="2" charset="-78"/>
              </a:rPr>
              <a:t>C</a:t>
            </a:r>
            <a:endParaRPr lang="en-US" sz="2000" dirty="0">
              <a:solidFill>
                <a:schemeClr val="accent1"/>
              </a:solidFill>
              <a:latin typeface="Tw Cen MT Condensed Extra Bold" pitchFamily="34" charset="0"/>
              <a:cs typeface="Hacen Promoter" pitchFamily="2" charset="-78"/>
            </a:endParaRPr>
          </a:p>
        </p:txBody>
      </p:sp>
      <p:sp>
        <p:nvSpPr>
          <p:cNvPr id="50" name="Text Box 48"/>
          <p:cNvSpPr txBox="1">
            <a:spLocks noChangeArrowheads="1"/>
          </p:cNvSpPr>
          <p:nvPr/>
        </p:nvSpPr>
        <p:spPr bwMode="auto">
          <a:xfrm>
            <a:off x="1742653" y="5600669"/>
            <a:ext cx="6477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ar-SA" sz="2800" dirty="0">
                <a:solidFill>
                  <a:srgbClr val="006666"/>
                </a:solidFill>
                <a:latin typeface="Hacen Promoter" pitchFamily="2" charset="-78"/>
                <a:cs typeface="Hacen Promoter" pitchFamily="2" charset="-78"/>
              </a:rPr>
              <a:t> </a:t>
            </a:r>
            <a:r>
              <a:rPr lang="fr-FR" dirty="0" smtClean="0">
                <a:solidFill>
                  <a:schemeClr val="accent1"/>
                </a:solidFill>
                <a:latin typeface="Tw Cen MT Condensed Extra Bold" pitchFamily="34" charset="0"/>
                <a:cs typeface="Hacen Promoter" pitchFamily="2" charset="-78"/>
              </a:rPr>
              <a:t>d1</a:t>
            </a:r>
            <a:endParaRPr lang="fr-FR" dirty="0">
              <a:latin typeface="Hacen Promoter" pitchFamily="2" charset="-78"/>
              <a:cs typeface="Hacen Promoter" pitchFamily="2" charset="-78"/>
            </a:endParaRPr>
          </a:p>
        </p:txBody>
      </p:sp>
      <p:sp>
        <p:nvSpPr>
          <p:cNvPr id="51" name="Text Box 49"/>
          <p:cNvSpPr txBox="1">
            <a:spLocks noChangeArrowheads="1"/>
          </p:cNvSpPr>
          <p:nvPr/>
        </p:nvSpPr>
        <p:spPr bwMode="auto">
          <a:xfrm>
            <a:off x="2480223" y="5641613"/>
            <a:ext cx="6477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ar-SA" sz="2800" dirty="0">
                <a:solidFill>
                  <a:srgbClr val="006666"/>
                </a:solidFill>
                <a:latin typeface="Hacen Promoter" pitchFamily="2" charset="-78"/>
                <a:cs typeface="Hacen Promoter" pitchFamily="2" charset="-78"/>
              </a:rPr>
              <a:t> </a:t>
            </a:r>
            <a:r>
              <a:rPr lang="fr-FR" dirty="0" smtClean="0">
                <a:solidFill>
                  <a:schemeClr val="accent1"/>
                </a:solidFill>
                <a:latin typeface="Tw Cen MT Condensed Extra Bold" pitchFamily="34" charset="0"/>
                <a:cs typeface="Hacen Promoter" pitchFamily="2" charset="-78"/>
              </a:rPr>
              <a:t>c1</a:t>
            </a:r>
            <a:endParaRPr lang="fr-FR" dirty="0">
              <a:latin typeface="Hacen Promoter" pitchFamily="2" charset="-78"/>
              <a:cs typeface="Hacen Promoter" pitchFamily="2" charset="-78"/>
            </a:endParaRPr>
          </a:p>
        </p:txBody>
      </p:sp>
      <p:sp>
        <p:nvSpPr>
          <p:cNvPr id="52" name="Text Box 50"/>
          <p:cNvSpPr txBox="1">
            <a:spLocks noChangeArrowheads="1"/>
          </p:cNvSpPr>
          <p:nvPr/>
        </p:nvSpPr>
        <p:spPr bwMode="auto">
          <a:xfrm>
            <a:off x="540321" y="3414614"/>
            <a:ext cx="8651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0">
              <a:spcBef>
                <a:spcPct val="50000"/>
              </a:spcBef>
            </a:pPr>
            <a:r>
              <a:rPr lang="ar-SA" sz="2800" dirty="0">
                <a:solidFill>
                  <a:srgbClr val="006666"/>
                </a:solidFill>
                <a:latin typeface="Hacen Promoter" pitchFamily="2" charset="-78"/>
                <a:cs typeface="Hacen Promoter" pitchFamily="2" charset="-78"/>
              </a:rPr>
              <a:t> </a:t>
            </a:r>
            <a:r>
              <a:rPr lang="fr-FR" dirty="0">
                <a:solidFill>
                  <a:schemeClr val="accent1"/>
                </a:solidFill>
                <a:latin typeface="Tw Cen MT Condensed Extra Bold" pitchFamily="34" charset="0"/>
                <a:cs typeface="Hacen Promoter" pitchFamily="2" charset="-78"/>
              </a:rPr>
              <a:t>a2 b2</a:t>
            </a:r>
            <a:endParaRPr lang="fr-FR" dirty="0">
              <a:latin typeface="Hacen Promoter" pitchFamily="2" charset="-78"/>
              <a:cs typeface="Hacen Promoter" pitchFamily="2" charset="-78"/>
            </a:endParaRPr>
          </a:p>
        </p:txBody>
      </p:sp>
      <p:sp>
        <p:nvSpPr>
          <p:cNvPr id="53" name="Text Box 51"/>
          <p:cNvSpPr txBox="1">
            <a:spLocks noChangeArrowheads="1"/>
          </p:cNvSpPr>
          <p:nvPr/>
        </p:nvSpPr>
        <p:spPr bwMode="auto">
          <a:xfrm>
            <a:off x="35496" y="4221064"/>
            <a:ext cx="8651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0">
              <a:spcBef>
                <a:spcPct val="50000"/>
              </a:spcBef>
            </a:pPr>
            <a:r>
              <a:rPr lang="ar-SA" sz="2800" dirty="0">
                <a:solidFill>
                  <a:srgbClr val="006666"/>
                </a:solidFill>
                <a:latin typeface="Hacen Promoter" pitchFamily="2" charset="-78"/>
                <a:cs typeface="Hacen Promoter" pitchFamily="2" charset="-78"/>
              </a:rPr>
              <a:t> </a:t>
            </a:r>
            <a:r>
              <a:rPr lang="fr-FR" dirty="0">
                <a:solidFill>
                  <a:schemeClr val="accent1"/>
                </a:solidFill>
                <a:latin typeface="Tw Cen MT Condensed Extra Bold" pitchFamily="34" charset="0"/>
                <a:cs typeface="Hacen Promoter" pitchFamily="2" charset="-78"/>
              </a:rPr>
              <a:t>c2 d2</a:t>
            </a:r>
            <a:endParaRPr lang="fr-FR" dirty="0">
              <a:latin typeface="Hacen Promoter" pitchFamily="2" charset="-78"/>
              <a:cs typeface="Hacen Promoter" pitchFamily="2" charset="-78"/>
            </a:endParaRPr>
          </a:p>
        </p:txBody>
      </p:sp>
    </p:spTree>
    <p:extLst>
      <p:ext uri="{BB962C8B-B14F-4D97-AF65-F5344CB8AC3E}">
        <p14:creationId xmlns:p14="http://schemas.microsoft.com/office/powerpoint/2010/main" val="1650429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Top)">
                                      <p:cBhvr>
                                        <p:cTn id="7" dur="2000"/>
                                        <p:tgtEl>
                                          <p:spTgt spid="17"/>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par>
                          <p:cTn id="11" fill="hold">
                            <p:stCondLst>
                              <p:cond delay="2000"/>
                            </p:stCondLst>
                            <p:childTnLst>
                              <p:par>
                                <p:cTn id="12" presetID="47" presetClass="entr" presetSubtype="0"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slide(fromTop)">
                                      <p:cBhvr>
                                        <p:cTn id="21" dur="2000"/>
                                        <p:tgtEl>
                                          <p:spTgt spid="27"/>
                                        </p:tgtEl>
                                      </p:cBhvr>
                                    </p:animEffect>
                                  </p:childTnLst>
                                </p:cTn>
                              </p:par>
                            </p:childTnLst>
                          </p:cTn>
                        </p:par>
                        <p:par>
                          <p:cTn id="22" fill="hold">
                            <p:stCondLst>
                              <p:cond delay="2000"/>
                            </p:stCondLst>
                            <p:childTnLst>
                              <p:par>
                                <p:cTn id="23" presetID="1" presetClass="entr" presetSubtype="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0" nodeType="clickEffect">
                                  <p:stCondLst>
                                    <p:cond delay="0"/>
                                  </p:stCondLst>
                                  <p:childTnLst>
                                    <p:animMotion origin="layout" path="M 4.44444E-6 -2.60116E-6 L 4.44444E-6 0.23075 " pathEditMode="relative" rAng="0" ptsTypes="AA">
                                      <p:cBhvr>
                                        <p:cTn id="34" dur="2000" fill="hold"/>
                                        <p:tgtEl>
                                          <p:spTgt spid="24"/>
                                        </p:tgtEl>
                                        <p:attrNameLst>
                                          <p:attrName>ppt_x</p:attrName>
                                          <p:attrName>ppt_y</p:attrName>
                                        </p:attrNameLst>
                                      </p:cBhvr>
                                      <p:rCtr x="0" y="11538"/>
                                    </p:animMotion>
                                  </p:childTnLst>
                                </p:cTn>
                              </p:par>
                            </p:childTnLst>
                          </p:cTn>
                        </p:par>
                      </p:childTnLst>
                    </p:cTn>
                  </p:par>
                  <p:par>
                    <p:cTn id="35" fill="hold">
                      <p:stCondLst>
                        <p:cond delay="indefinite"/>
                      </p:stCondLst>
                      <p:childTnLst>
                        <p:par>
                          <p:cTn id="36" fill="hold">
                            <p:stCondLst>
                              <p:cond delay="0"/>
                            </p:stCondLst>
                            <p:childTnLst>
                              <p:par>
                                <p:cTn id="37" presetID="12" presetClass="entr" presetSubtype="1"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Top)">
                                      <p:cBhvr>
                                        <p:cTn id="39" dur="2000"/>
                                        <p:tgtEl>
                                          <p:spTgt spid="26"/>
                                        </p:tgtEl>
                                      </p:cBhvr>
                                    </p:animEffect>
                                  </p:childTnLst>
                                </p:cTn>
                              </p:par>
                            </p:childTnLst>
                          </p:cTn>
                        </p:par>
                        <p:par>
                          <p:cTn id="40" fill="hold">
                            <p:stCondLst>
                              <p:cond delay="2000"/>
                            </p:stCondLst>
                            <p:childTnLst>
                              <p:par>
                                <p:cTn id="41" presetID="1" presetClass="entr" presetSubtype="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childTnLst>
                          </p:cTn>
                        </p:par>
                        <p:par>
                          <p:cTn id="43" fill="hold">
                            <p:stCondLst>
                              <p:cond delay="2000"/>
                            </p:stCondLst>
                            <p:childTnLst>
                              <p:par>
                                <p:cTn id="44" presetID="47" presetClass="entr" presetSubtype="0"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1000"/>
                                        <p:tgtEl>
                                          <p:spTgt spid="51"/>
                                        </p:tgtEl>
                                      </p:cBhvr>
                                    </p:animEffect>
                                    <p:anim calcmode="lin" valueType="num">
                                      <p:cBhvr>
                                        <p:cTn id="47" dur="1000" fill="hold"/>
                                        <p:tgtEl>
                                          <p:spTgt spid="51"/>
                                        </p:tgtEl>
                                        <p:attrNameLst>
                                          <p:attrName>ppt_x</p:attrName>
                                        </p:attrNameLst>
                                      </p:cBhvr>
                                      <p:tavLst>
                                        <p:tav tm="0">
                                          <p:val>
                                            <p:strVal val="#ppt_x"/>
                                          </p:val>
                                        </p:tav>
                                        <p:tav tm="100000">
                                          <p:val>
                                            <p:strVal val="#ppt_x"/>
                                          </p:val>
                                        </p:tav>
                                      </p:tavLst>
                                    </p:anim>
                                    <p:anim calcmode="lin" valueType="num">
                                      <p:cBhvr>
                                        <p:cTn id="48"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2" presetClass="entr" presetSubtype="1" fill="hold" grpId="0" nodeType="click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slide(fromTop)">
                                      <p:cBhvr>
                                        <p:cTn id="53" dur="2000"/>
                                        <p:tgtEl>
                                          <p:spTgt spid="40"/>
                                        </p:tgtEl>
                                      </p:cBhvr>
                                    </p:animEffect>
                                  </p:childTnLst>
                                </p:cTn>
                              </p:par>
                            </p:childTnLst>
                          </p:cTn>
                        </p:par>
                        <p:par>
                          <p:cTn id="54" fill="hold">
                            <p:stCondLst>
                              <p:cond delay="2000"/>
                            </p:stCondLst>
                            <p:childTnLst>
                              <p:par>
                                <p:cTn id="55" presetID="1" presetClass="entr" presetSubtype="0"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childTnLst>
                                </p:cTn>
                              </p:par>
                            </p:childTnLst>
                          </p:cTn>
                        </p:par>
                        <p:par>
                          <p:cTn id="57" fill="hold">
                            <p:stCondLst>
                              <p:cond delay="2000"/>
                            </p:stCondLst>
                            <p:childTnLst>
                              <p:par>
                                <p:cTn id="58" presetID="47" presetClass="entr" presetSubtype="0" fill="hold" grpId="0" nodeType="after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fade">
                                      <p:cBhvr>
                                        <p:cTn id="60" dur="1000"/>
                                        <p:tgtEl>
                                          <p:spTgt spid="50"/>
                                        </p:tgtEl>
                                      </p:cBhvr>
                                    </p:animEffect>
                                    <p:anim calcmode="lin" valueType="num">
                                      <p:cBhvr>
                                        <p:cTn id="61" dur="1000" fill="hold"/>
                                        <p:tgtEl>
                                          <p:spTgt spid="50"/>
                                        </p:tgtEl>
                                        <p:attrNameLst>
                                          <p:attrName>ppt_x</p:attrName>
                                        </p:attrNameLst>
                                      </p:cBhvr>
                                      <p:tavLst>
                                        <p:tav tm="0">
                                          <p:val>
                                            <p:strVal val="#ppt_x"/>
                                          </p:val>
                                        </p:tav>
                                        <p:tav tm="100000">
                                          <p:val>
                                            <p:strVal val="#ppt_x"/>
                                          </p:val>
                                        </p:tav>
                                      </p:tavLst>
                                    </p:anim>
                                    <p:anim calcmode="lin" valueType="num">
                                      <p:cBhvr>
                                        <p:cTn id="62"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path" presetSubtype="0" accel="50000" decel="50000" fill="hold" grpId="0" nodeType="clickEffect">
                                  <p:stCondLst>
                                    <p:cond delay="0"/>
                                  </p:stCondLst>
                                  <p:childTnLst>
                                    <p:animMotion origin="layout" path="M -8.33333E-7 2.59259E-6 L -8.33333E-7 0.23102 " pathEditMode="relative" rAng="0" ptsTypes="AA">
                                      <p:cBhvr>
                                        <p:cTn id="66" dur="2000" fill="hold"/>
                                        <p:tgtEl>
                                          <p:spTgt spid="37"/>
                                        </p:tgtEl>
                                        <p:attrNameLst>
                                          <p:attrName>ppt_x</p:attrName>
                                          <p:attrName>ppt_y</p:attrName>
                                        </p:attrNameLst>
                                      </p:cBhvr>
                                      <p:rCtr x="0" y="11551"/>
                                    </p:animMotion>
                                  </p:childTnLst>
                                </p:cTn>
                              </p:par>
                            </p:childTnLst>
                          </p:cTn>
                        </p:par>
                      </p:childTnLst>
                    </p:cTn>
                  </p:par>
                  <p:par>
                    <p:cTn id="67" fill="hold">
                      <p:stCondLst>
                        <p:cond delay="indefinite"/>
                      </p:stCondLst>
                      <p:childTnLst>
                        <p:par>
                          <p:cTn id="68" fill="hold">
                            <p:stCondLst>
                              <p:cond delay="0"/>
                            </p:stCondLst>
                            <p:childTnLst>
                              <p:par>
                                <p:cTn id="69" presetID="42" presetClass="path" presetSubtype="0" accel="50000" decel="50000" fill="hold" grpId="0" nodeType="clickEffect">
                                  <p:stCondLst>
                                    <p:cond delay="0"/>
                                  </p:stCondLst>
                                  <p:childTnLst>
                                    <p:animMotion origin="layout" path="M -1.66667E-6 1.11022E-16 L -1.66667E-6 0.23634 " pathEditMode="relative" rAng="0" ptsTypes="AA">
                                      <p:cBhvr>
                                        <p:cTn id="70" dur="2000" fill="hold"/>
                                        <p:tgtEl>
                                          <p:spTgt spid="46"/>
                                        </p:tgtEl>
                                        <p:attrNameLst>
                                          <p:attrName>ppt_x</p:attrName>
                                          <p:attrName>ppt_y</p:attrName>
                                        </p:attrNameLst>
                                      </p:cBhvr>
                                      <p:rCtr x="0" y="11806"/>
                                    </p:animMotion>
                                  </p:childTnLst>
                                </p:cTn>
                              </p:par>
                            </p:childTnLst>
                          </p:cTn>
                        </p:par>
                      </p:childTnLst>
                    </p:cTn>
                  </p:par>
                  <p:par>
                    <p:cTn id="71" fill="hold">
                      <p:stCondLst>
                        <p:cond delay="indefinite"/>
                      </p:stCondLst>
                      <p:childTnLst>
                        <p:par>
                          <p:cTn id="72" fill="hold">
                            <p:stCondLst>
                              <p:cond delay="0"/>
                            </p:stCondLst>
                            <p:childTnLst>
                              <p:par>
                                <p:cTn id="73" presetID="42" presetClass="path" presetSubtype="0" accel="50000" decel="50000" fill="hold" grpId="0" nodeType="clickEffect">
                                  <p:stCondLst>
                                    <p:cond delay="0"/>
                                  </p:stCondLst>
                                  <p:childTnLst>
                                    <p:animMotion origin="layout" path="M 2.77778E-7 1.11022E-16 L 0.00382 0.22569 " pathEditMode="relative" rAng="0" ptsTypes="AA">
                                      <p:cBhvr>
                                        <p:cTn id="74" dur="2000" fill="hold"/>
                                        <p:tgtEl>
                                          <p:spTgt spid="47"/>
                                        </p:tgtEl>
                                        <p:attrNameLst>
                                          <p:attrName>ppt_x</p:attrName>
                                          <p:attrName>ppt_y</p:attrName>
                                        </p:attrNameLst>
                                      </p:cBhvr>
                                      <p:rCtr x="191" y="11273"/>
                                    </p:animMotion>
                                  </p:childTnLst>
                                </p:cTn>
                              </p:par>
                            </p:childTnLst>
                          </p:cTn>
                        </p:par>
                      </p:childTnLst>
                    </p:cTn>
                  </p:par>
                  <p:par>
                    <p:cTn id="75" fill="hold">
                      <p:stCondLst>
                        <p:cond delay="indefinite"/>
                      </p:stCondLst>
                      <p:childTnLst>
                        <p:par>
                          <p:cTn id="76" fill="hold">
                            <p:stCondLst>
                              <p:cond delay="0"/>
                            </p:stCondLst>
                            <p:childTnLst>
                              <p:par>
                                <p:cTn id="77" presetID="12" presetClass="entr" presetSubtype="4"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slide(fromBottom)">
                                      <p:cBhvr>
                                        <p:cTn id="79" dur="500"/>
                                        <p:tgtEl>
                                          <p:spTgt spid="18"/>
                                        </p:tgtEl>
                                      </p:cBhvr>
                                    </p:animEffect>
                                  </p:childTnLst>
                                </p:cTn>
                              </p:par>
                            </p:childTnLst>
                          </p:cTn>
                        </p:par>
                        <p:par>
                          <p:cTn id="80" fill="hold">
                            <p:stCondLst>
                              <p:cond delay="500"/>
                            </p:stCondLst>
                            <p:childTnLst>
                              <p:par>
                                <p:cTn id="81" presetID="1" presetClass="entr" presetSubtype="0"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childTnLst>
                                </p:cTn>
                              </p:par>
                            </p:childTnLst>
                          </p:cTn>
                        </p:par>
                        <p:par>
                          <p:cTn id="83" fill="hold">
                            <p:stCondLst>
                              <p:cond delay="500"/>
                            </p:stCondLst>
                            <p:childTnLst>
                              <p:par>
                                <p:cTn id="84" presetID="47" presetClass="entr" presetSubtype="0" fill="hold" grpId="0"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1000"/>
                                        <p:tgtEl>
                                          <p:spTgt spid="52"/>
                                        </p:tgtEl>
                                      </p:cBhvr>
                                    </p:animEffect>
                                    <p:anim calcmode="lin" valueType="num">
                                      <p:cBhvr>
                                        <p:cTn id="87" dur="1000" fill="hold"/>
                                        <p:tgtEl>
                                          <p:spTgt spid="52"/>
                                        </p:tgtEl>
                                        <p:attrNameLst>
                                          <p:attrName>ppt_x</p:attrName>
                                        </p:attrNameLst>
                                      </p:cBhvr>
                                      <p:tavLst>
                                        <p:tav tm="0">
                                          <p:val>
                                            <p:strVal val="#ppt_x"/>
                                          </p:val>
                                        </p:tav>
                                        <p:tav tm="100000">
                                          <p:val>
                                            <p:strVal val="#ppt_x"/>
                                          </p:val>
                                        </p:tav>
                                      </p:tavLst>
                                    </p:anim>
                                    <p:anim calcmode="lin" valueType="num">
                                      <p:cBhvr>
                                        <p:cTn id="8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12" presetClass="entr" presetSubtype="4" fill="hold" grpId="0" nodeType="click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slide(fromBottom)">
                                      <p:cBhvr>
                                        <p:cTn id="93" dur="500"/>
                                        <p:tgtEl>
                                          <p:spTgt spid="42"/>
                                        </p:tgtEl>
                                      </p:cBhvr>
                                    </p:animEffect>
                                  </p:childTnLst>
                                </p:cTn>
                              </p:par>
                            </p:childTnLst>
                          </p:cTn>
                        </p:par>
                        <p:par>
                          <p:cTn id="94" fill="hold">
                            <p:stCondLst>
                              <p:cond delay="500"/>
                            </p:stCondLst>
                            <p:childTnLst>
                              <p:par>
                                <p:cTn id="95" presetID="1" presetClass="entr" presetSubtype="0" fill="hold" grpId="0" nodeType="afterEffect">
                                  <p:stCondLst>
                                    <p:cond delay="0"/>
                                  </p:stCondLst>
                                  <p:childTnLst>
                                    <p:set>
                                      <p:cBhvr>
                                        <p:cTn id="96" dur="1" fill="hold">
                                          <p:stCondLst>
                                            <p:cond delay="0"/>
                                          </p:stCondLst>
                                        </p:cTn>
                                        <p:tgtEl>
                                          <p:spTgt spid="43"/>
                                        </p:tgtEl>
                                        <p:attrNameLst>
                                          <p:attrName>style.visibility</p:attrName>
                                        </p:attrNameLst>
                                      </p:cBhvr>
                                      <p:to>
                                        <p:strVal val="visible"/>
                                      </p:to>
                                    </p:set>
                                  </p:childTnLst>
                                </p:cTn>
                              </p:par>
                            </p:childTnLst>
                          </p:cTn>
                        </p:par>
                        <p:par>
                          <p:cTn id="97" fill="hold">
                            <p:stCondLst>
                              <p:cond delay="500"/>
                            </p:stCondLst>
                            <p:childTnLst>
                              <p:par>
                                <p:cTn id="98" presetID="47" presetClass="entr" presetSubtype="0" fill="hold" grpId="0" nodeType="after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1000"/>
                                        <p:tgtEl>
                                          <p:spTgt spid="53"/>
                                        </p:tgtEl>
                                      </p:cBhvr>
                                    </p:animEffect>
                                    <p:anim calcmode="lin" valueType="num">
                                      <p:cBhvr>
                                        <p:cTn id="101" dur="1000" fill="hold"/>
                                        <p:tgtEl>
                                          <p:spTgt spid="53"/>
                                        </p:tgtEl>
                                        <p:attrNameLst>
                                          <p:attrName>ppt_x</p:attrName>
                                        </p:attrNameLst>
                                      </p:cBhvr>
                                      <p:tavLst>
                                        <p:tav tm="0">
                                          <p:val>
                                            <p:strVal val="#ppt_x"/>
                                          </p:val>
                                        </p:tav>
                                        <p:tav tm="100000">
                                          <p:val>
                                            <p:strVal val="#ppt_x"/>
                                          </p:val>
                                        </p:tav>
                                      </p:tavLst>
                                    </p:anim>
                                    <p:anim calcmode="lin" valueType="num">
                                      <p:cBhvr>
                                        <p:cTn id="102"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35" presetClass="path" presetSubtype="0" accel="50000" decel="50000" fill="hold" grpId="0" nodeType="clickEffect">
                                  <p:stCondLst>
                                    <p:cond delay="0"/>
                                  </p:stCondLst>
                                  <p:childTnLst>
                                    <p:animMotion origin="layout" path="M 2.77778E-7 1.11022E-16 L -0.16146 1.11022E-16 " pathEditMode="relative" rAng="0" ptsTypes="AA">
                                      <p:cBhvr>
                                        <p:cTn id="106" dur="2000" fill="hold"/>
                                        <p:tgtEl>
                                          <p:spTgt spid="44"/>
                                        </p:tgtEl>
                                        <p:attrNameLst>
                                          <p:attrName>ppt_x</p:attrName>
                                          <p:attrName>ppt_y</p:attrName>
                                        </p:attrNameLst>
                                      </p:cBhvr>
                                      <p:rCtr x="-8073" y="0"/>
                                    </p:animMotion>
                                  </p:childTnLst>
                                </p:cTn>
                              </p:par>
                            </p:childTnLst>
                          </p:cTn>
                        </p:par>
                      </p:childTnLst>
                    </p:cTn>
                  </p:par>
                  <p:par>
                    <p:cTn id="107" fill="hold">
                      <p:stCondLst>
                        <p:cond delay="indefinite"/>
                      </p:stCondLst>
                      <p:childTnLst>
                        <p:par>
                          <p:cTn id="108" fill="hold">
                            <p:stCondLst>
                              <p:cond delay="0"/>
                            </p:stCondLst>
                            <p:childTnLst>
                              <p:par>
                                <p:cTn id="109" presetID="56" presetClass="entr" presetSubtype="0" fill="hold" grpId="0" nodeType="clickEffect">
                                  <p:stCondLst>
                                    <p:cond delay="0"/>
                                  </p:stCondLst>
                                  <p:iterate type="lt">
                                    <p:tmPct val="10000"/>
                                  </p:iterate>
                                  <p:childTnLst>
                                    <p:set>
                                      <p:cBhvr>
                                        <p:cTn id="110" dur="1" fill="hold">
                                          <p:stCondLst>
                                            <p:cond delay="0"/>
                                          </p:stCondLst>
                                        </p:cTn>
                                        <p:tgtEl>
                                          <p:spTgt spid="22"/>
                                        </p:tgtEl>
                                        <p:attrNameLst>
                                          <p:attrName>style.visibility</p:attrName>
                                        </p:attrNameLst>
                                      </p:cBhvr>
                                      <p:to>
                                        <p:strVal val="visible"/>
                                      </p:to>
                                    </p:set>
                                    <p:anim by="(-#ppt_w*2)" calcmode="lin" valueType="num">
                                      <p:cBhvr rctx="PPT">
                                        <p:cTn id="111" dur="500" autoRev="1" fill="hold">
                                          <p:stCondLst>
                                            <p:cond delay="0"/>
                                          </p:stCondLst>
                                        </p:cTn>
                                        <p:tgtEl>
                                          <p:spTgt spid="22"/>
                                        </p:tgtEl>
                                        <p:attrNameLst>
                                          <p:attrName>ppt_w</p:attrName>
                                        </p:attrNameLst>
                                      </p:cBhvr>
                                    </p:anim>
                                    <p:anim by="(#ppt_w*0.50)" calcmode="lin" valueType="num">
                                      <p:cBhvr>
                                        <p:cTn id="112" dur="500" decel="50000" autoRev="1" fill="hold">
                                          <p:stCondLst>
                                            <p:cond delay="0"/>
                                          </p:stCondLst>
                                        </p:cTn>
                                        <p:tgtEl>
                                          <p:spTgt spid="22"/>
                                        </p:tgtEl>
                                        <p:attrNameLst>
                                          <p:attrName>ppt_x</p:attrName>
                                        </p:attrNameLst>
                                      </p:cBhvr>
                                    </p:anim>
                                    <p:anim from="(-#ppt_h/2)" to="(#ppt_y)" calcmode="lin" valueType="num">
                                      <p:cBhvr>
                                        <p:cTn id="113" dur="1000" fill="hold">
                                          <p:stCondLst>
                                            <p:cond delay="0"/>
                                          </p:stCondLst>
                                        </p:cTn>
                                        <p:tgtEl>
                                          <p:spTgt spid="22"/>
                                        </p:tgtEl>
                                        <p:attrNameLst>
                                          <p:attrName>ppt_y</p:attrName>
                                        </p:attrNameLst>
                                      </p:cBhvr>
                                    </p:anim>
                                    <p:animRot by="21600000">
                                      <p:cBhvr>
                                        <p:cTn id="114" dur="1000" fill="hold">
                                          <p:stCondLst>
                                            <p:cond delay="0"/>
                                          </p:stCondLst>
                                        </p:cTn>
                                        <p:tgtEl>
                                          <p:spTgt spid="22"/>
                                        </p:tgtEl>
                                        <p:attrNameLst>
                                          <p:attrName>r</p:attrName>
                                        </p:attrNameLst>
                                      </p:cBhvr>
                                    </p:animRot>
                                  </p:childTnLst>
                                </p:cTn>
                              </p:par>
                            </p:childTnLst>
                          </p:cTn>
                        </p:par>
                      </p:childTnLst>
                    </p:cTn>
                  </p:par>
                  <p:par>
                    <p:cTn id="115" fill="hold">
                      <p:stCondLst>
                        <p:cond delay="indefinite"/>
                      </p:stCondLst>
                      <p:childTnLst>
                        <p:par>
                          <p:cTn id="116" fill="hold">
                            <p:stCondLst>
                              <p:cond delay="0"/>
                            </p:stCondLst>
                            <p:childTnLst>
                              <p:par>
                                <p:cTn id="117" presetID="56" presetClass="entr" presetSubtype="0" fill="hold" grpId="0" nodeType="clickEffect">
                                  <p:stCondLst>
                                    <p:cond delay="0"/>
                                  </p:stCondLst>
                                  <p:iterate type="lt">
                                    <p:tmPct val="10000"/>
                                  </p:iterate>
                                  <p:childTnLst>
                                    <p:set>
                                      <p:cBhvr>
                                        <p:cTn id="118" dur="1" fill="hold">
                                          <p:stCondLst>
                                            <p:cond delay="0"/>
                                          </p:stCondLst>
                                        </p:cTn>
                                        <p:tgtEl>
                                          <p:spTgt spid="34"/>
                                        </p:tgtEl>
                                        <p:attrNameLst>
                                          <p:attrName>style.visibility</p:attrName>
                                        </p:attrNameLst>
                                      </p:cBhvr>
                                      <p:to>
                                        <p:strVal val="visible"/>
                                      </p:to>
                                    </p:set>
                                    <p:anim by="(-#ppt_w*2)" calcmode="lin" valueType="num">
                                      <p:cBhvr rctx="PPT">
                                        <p:cTn id="119" dur="500" autoRev="1" fill="hold">
                                          <p:stCondLst>
                                            <p:cond delay="0"/>
                                          </p:stCondLst>
                                        </p:cTn>
                                        <p:tgtEl>
                                          <p:spTgt spid="34"/>
                                        </p:tgtEl>
                                        <p:attrNameLst>
                                          <p:attrName>ppt_w</p:attrName>
                                        </p:attrNameLst>
                                      </p:cBhvr>
                                    </p:anim>
                                    <p:anim by="(#ppt_w*0.50)" calcmode="lin" valueType="num">
                                      <p:cBhvr>
                                        <p:cTn id="120" dur="500" decel="50000" autoRev="1" fill="hold">
                                          <p:stCondLst>
                                            <p:cond delay="0"/>
                                          </p:stCondLst>
                                        </p:cTn>
                                        <p:tgtEl>
                                          <p:spTgt spid="34"/>
                                        </p:tgtEl>
                                        <p:attrNameLst>
                                          <p:attrName>ppt_x</p:attrName>
                                        </p:attrNameLst>
                                      </p:cBhvr>
                                    </p:anim>
                                    <p:anim from="(-#ppt_h/2)" to="(#ppt_y)" calcmode="lin" valueType="num">
                                      <p:cBhvr>
                                        <p:cTn id="121" dur="1000" fill="hold">
                                          <p:stCondLst>
                                            <p:cond delay="0"/>
                                          </p:stCondLst>
                                        </p:cTn>
                                        <p:tgtEl>
                                          <p:spTgt spid="34"/>
                                        </p:tgtEl>
                                        <p:attrNameLst>
                                          <p:attrName>ppt_y</p:attrName>
                                        </p:attrNameLst>
                                      </p:cBhvr>
                                    </p:anim>
                                    <p:animRot by="21600000">
                                      <p:cBhvr>
                                        <p:cTn id="122" dur="1000" fill="hold">
                                          <p:stCondLst>
                                            <p:cond delay="0"/>
                                          </p:stCondLst>
                                        </p:cTn>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1" grpId="0"/>
      <p:bldP spid="22" grpId="0"/>
      <p:bldP spid="24" grpId="0" animBg="1"/>
      <p:bldP spid="26" grpId="0" animBg="1"/>
      <p:bldP spid="27" grpId="0" animBg="1"/>
      <p:bldP spid="28" grpId="0" animBg="1"/>
      <p:bldP spid="29" grpId="0" animBg="1"/>
      <p:bldP spid="30" grpId="0" animBg="1"/>
      <p:bldP spid="31" grpId="0" animBg="1"/>
      <p:bldP spid="32" grpId="0"/>
      <p:bldP spid="34" grpId="0"/>
      <p:bldP spid="37" grpId="0" animBg="1"/>
      <p:bldP spid="40" grpId="0" animBg="1"/>
      <p:bldP spid="41" grpId="0" animBg="1"/>
      <p:bldP spid="42" grpId="0" animBg="1"/>
      <p:bldP spid="43" grpId="0" animBg="1"/>
      <p:bldP spid="44" grpId="0" animBg="1"/>
      <p:bldP spid="46" grpId="0" animBg="1"/>
      <p:bldP spid="47" grpId="0" animBg="1"/>
      <p:bldP spid="50" grpId="0"/>
      <p:bldP spid="51" grpId="0"/>
      <p:bldP spid="52" grpId="0"/>
      <p:bldP spid="5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13528"/>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052736"/>
            <a:ext cx="5368363" cy="4661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Connecteur droit 8"/>
          <p:cNvCxnSpPr/>
          <p:nvPr/>
        </p:nvCxnSpPr>
        <p:spPr>
          <a:xfrm>
            <a:off x="4032755" y="2953405"/>
            <a:ext cx="0" cy="1459119"/>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a:off x="2666384" y="3673577"/>
            <a:ext cx="0" cy="1459119"/>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3368413" y="2982973"/>
            <a:ext cx="0" cy="1459119"/>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flipH="1">
            <a:off x="1113272" y="3683696"/>
            <a:ext cx="1512168" cy="2956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nvCxnSpPr>
        <p:spPr>
          <a:xfrm flipH="1">
            <a:off x="1829584" y="2733584"/>
            <a:ext cx="1512168" cy="2956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20" name="Text Box 19"/>
          <p:cNvSpPr txBox="1">
            <a:spLocks noChangeArrowheads="1"/>
          </p:cNvSpPr>
          <p:nvPr/>
        </p:nvSpPr>
        <p:spPr bwMode="auto">
          <a:xfrm>
            <a:off x="4427984" y="836712"/>
            <a:ext cx="371299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800" b="1" dirty="0" smtClean="0">
                <a:solidFill>
                  <a:srgbClr val="00B050"/>
                </a:solidFill>
                <a:latin typeface="Hacen Promoter" pitchFamily="2" charset="-78"/>
                <a:cs typeface="Arabic Transparent" pitchFamily="2" charset="-78"/>
              </a:rPr>
              <a:t>3.2- </a:t>
            </a:r>
            <a:r>
              <a:rPr lang="ar-SA" sz="2800" b="1" u="sng" dirty="0" smtClean="0">
                <a:solidFill>
                  <a:srgbClr val="00B050"/>
                </a:solidFill>
                <a:latin typeface="Hacen Promoter" pitchFamily="2" charset="-78"/>
                <a:cs typeface="Arabic Transparent" pitchFamily="2" charset="-78"/>
              </a:rPr>
              <a:t>إسقــاط حجــم</a:t>
            </a:r>
            <a:r>
              <a:rPr lang="ar-SA" sz="2800" b="1" dirty="0" smtClean="0">
                <a:solidFill>
                  <a:srgbClr val="00B050"/>
                </a:solidFill>
                <a:latin typeface="Hacen Promoter" pitchFamily="2" charset="-78"/>
                <a:cs typeface="Arabic Transparent" pitchFamily="2" charset="-78"/>
              </a:rPr>
              <a:t>:</a:t>
            </a:r>
            <a:endParaRPr lang="fr-FR" sz="2800" b="1" dirty="0">
              <a:solidFill>
                <a:srgbClr val="00B050"/>
              </a:solidFill>
              <a:latin typeface="Hacen Promoter" pitchFamily="2" charset="-78"/>
              <a:cs typeface="Arabic Transparent" pitchFamily="2" charset="-78"/>
            </a:endParaRPr>
          </a:p>
        </p:txBody>
      </p:sp>
      <p:sp>
        <p:nvSpPr>
          <p:cNvPr id="21" name="ZoneTexte 20"/>
          <p:cNvSpPr txBox="1"/>
          <p:nvPr/>
        </p:nvSpPr>
        <p:spPr>
          <a:xfrm>
            <a:off x="3849576" y="2409584"/>
            <a:ext cx="432048" cy="369332"/>
          </a:xfrm>
          <a:prstGeom prst="rect">
            <a:avLst/>
          </a:prstGeom>
          <a:noFill/>
        </p:spPr>
        <p:txBody>
          <a:bodyPr wrap="square" rtlCol="0">
            <a:spAutoFit/>
          </a:bodyPr>
          <a:lstStyle/>
          <a:p>
            <a:pPr algn="ctr"/>
            <a:r>
              <a:rPr lang="fr-FR" b="1" dirty="0" smtClean="0">
                <a:solidFill>
                  <a:srgbClr val="C00000"/>
                </a:solidFill>
              </a:rPr>
              <a:t>B</a:t>
            </a:r>
            <a:endParaRPr lang="fr-FR" b="1" dirty="0">
              <a:solidFill>
                <a:srgbClr val="C00000"/>
              </a:solidFill>
            </a:endParaRPr>
          </a:p>
        </p:txBody>
      </p:sp>
      <p:sp>
        <p:nvSpPr>
          <p:cNvPr id="22" name="ZoneTexte 21"/>
          <p:cNvSpPr txBox="1"/>
          <p:nvPr/>
        </p:nvSpPr>
        <p:spPr>
          <a:xfrm>
            <a:off x="3184088" y="2416826"/>
            <a:ext cx="432048" cy="369332"/>
          </a:xfrm>
          <a:prstGeom prst="rect">
            <a:avLst/>
          </a:prstGeom>
          <a:noFill/>
        </p:spPr>
        <p:txBody>
          <a:bodyPr wrap="square" rtlCol="0">
            <a:spAutoFit/>
          </a:bodyPr>
          <a:lstStyle/>
          <a:p>
            <a:pPr algn="ctr"/>
            <a:r>
              <a:rPr lang="fr-FR" b="1" dirty="0" smtClean="0">
                <a:solidFill>
                  <a:srgbClr val="C00000"/>
                </a:solidFill>
              </a:rPr>
              <a:t>A</a:t>
            </a:r>
            <a:endParaRPr lang="fr-FR" b="1" dirty="0">
              <a:solidFill>
                <a:srgbClr val="C00000"/>
              </a:solidFill>
            </a:endParaRPr>
          </a:p>
        </p:txBody>
      </p:sp>
      <p:sp>
        <p:nvSpPr>
          <p:cNvPr id="23" name="ZoneTexte 22"/>
          <p:cNvSpPr txBox="1"/>
          <p:nvPr/>
        </p:nvSpPr>
        <p:spPr>
          <a:xfrm>
            <a:off x="3040591" y="3137124"/>
            <a:ext cx="432048" cy="369332"/>
          </a:xfrm>
          <a:prstGeom prst="rect">
            <a:avLst/>
          </a:prstGeom>
          <a:noFill/>
        </p:spPr>
        <p:txBody>
          <a:bodyPr wrap="square" rtlCol="0">
            <a:spAutoFit/>
          </a:bodyPr>
          <a:lstStyle/>
          <a:p>
            <a:pPr algn="ctr"/>
            <a:r>
              <a:rPr lang="fr-FR" b="1" dirty="0">
                <a:solidFill>
                  <a:srgbClr val="C00000"/>
                </a:solidFill>
              </a:rPr>
              <a:t>C</a:t>
            </a:r>
          </a:p>
        </p:txBody>
      </p:sp>
      <p:sp>
        <p:nvSpPr>
          <p:cNvPr id="24" name="ZoneTexte 23"/>
          <p:cNvSpPr txBox="1"/>
          <p:nvPr/>
        </p:nvSpPr>
        <p:spPr>
          <a:xfrm>
            <a:off x="2409416" y="3137092"/>
            <a:ext cx="432048" cy="369332"/>
          </a:xfrm>
          <a:prstGeom prst="rect">
            <a:avLst/>
          </a:prstGeom>
          <a:noFill/>
        </p:spPr>
        <p:txBody>
          <a:bodyPr wrap="square" rtlCol="0">
            <a:spAutoFit/>
          </a:bodyPr>
          <a:lstStyle/>
          <a:p>
            <a:pPr algn="ctr"/>
            <a:r>
              <a:rPr lang="fr-FR" b="1" dirty="0" smtClean="0">
                <a:solidFill>
                  <a:srgbClr val="C00000"/>
                </a:solidFill>
              </a:rPr>
              <a:t>D</a:t>
            </a:r>
            <a:endParaRPr lang="fr-FR" b="1" dirty="0">
              <a:solidFill>
                <a:srgbClr val="C00000"/>
              </a:solidFill>
            </a:endParaRPr>
          </a:p>
        </p:txBody>
      </p:sp>
      <p:cxnSp>
        <p:nvCxnSpPr>
          <p:cNvPr id="19" name="Connecteur droit 18"/>
          <p:cNvCxnSpPr/>
          <p:nvPr/>
        </p:nvCxnSpPr>
        <p:spPr>
          <a:xfrm flipH="1">
            <a:off x="1829586" y="2981285"/>
            <a:ext cx="2203169" cy="39195"/>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pic>
        <p:nvPicPr>
          <p:cNvPr id="2" name="Imag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85364" y="2671379"/>
            <a:ext cx="1507532" cy="1086597"/>
          </a:xfrm>
          <a:prstGeom prst="rect">
            <a:avLst/>
          </a:prstGeom>
        </p:spPr>
      </p:pic>
      <p:pic>
        <p:nvPicPr>
          <p:cNvPr id="12" name="Imag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5440" y="2683802"/>
            <a:ext cx="1445404" cy="799790"/>
          </a:xfrm>
          <a:prstGeom prst="rect">
            <a:avLst/>
          </a:prstGeom>
        </p:spPr>
      </p:pic>
      <p:pic>
        <p:nvPicPr>
          <p:cNvPr id="13" name="Imag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68519" y="2706536"/>
            <a:ext cx="834257" cy="1047672"/>
          </a:xfrm>
          <a:prstGeom prst="rect">
            <a:avLst/>
          </a:prstGeom>
        </p:spPr>
      </p:pic>
      <p:cxnSp>
        <p:nvCxnSpPr>
          <p:cNvPr id="8" name="Connecteur droit 7"/>
          <p:cNvCxnSpPr/>
          <p:nvPr/>
        </p:nvCxnSpPr>
        <p:spPr>
          <a:xfrm>
            <a:off x="3303430" y="3671305"/>
            <a:ext cx="0" cy="1459119"/>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flipH="1">
            <a:off x="1113272" y="3426368"/>
            <a:ext cx="1512168" cy="2956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25" name="ZoneTexte 24"/>
          <p:cNvSpPr txBox="1"/>
          <p:nvPr/>
        </p:nvSpPr>
        <p:spPr>
          <a:xfrm>
            <a:off x="3057488" y="3141556"/>
            <a:ext cx="432048" cy="369332"/>
          </a:xfrm>
          <a:prstGeom prst="rect">
            <a:avLst/>
          </a:prstGeom>
          <a:noFill/>
        </p:spPr>
        <p:txBody>
          <a:bodyPr wrap="square" rtlCol="0">
            <a:spAutoFit/>
          </a:bodyPr>
          <a:lstStyle/>
          <a:p>
            <a:pPr algn="ctr"/>
            <a:r>
              <a:rPr lang="fr-FR" b="1" dirty="0" smtClean="0">
                <a:solidFill>
                  <a:srgbClr val="C00000"/>
                </a:solidFill>
              </a:rPr>
              <a:t>C</a:t>
            </a:r>
            <a:endParaRPr lang="fr-FR" b="1" dirty="0">
              <a:solidFill>
                <a:srgbClr val="C00000"/>
              </a:solidFill>
            </a:endParaRPr>
          </a:p>
        </p:txBody>
      </p:sp>
      <p:sp>
        <p:nvSpPr>
          <p:cNvPr id="26" name="ZoneTexte 25"/>
          <p:cNvSpPr txBox="1"/>
          <p:nvPr/>
        </p:nvSpPr>
        <p:spPr>
          <a:xfrm>
            <a:off x="3931464" y="2757988"/>
            <a:ext cx="432048" cy="369332"/>
          </a:xfrm>
          <a:prstGeom prst="rect">
            <a:avLst/>
          </a:prstGeom>
          <a:noFill/>
        </p:spPr>
        <p:txBody>
          <a:bodyPr wrap="square" rtlCol="0">
            <a:spAutoFit/>
          </a:bodyPr>
          <a:lstStyle/>
          <a:p>
            <a:pPr algn="ctr"/>
            <a:r>
              <a:rPr lang="fr-FR" b="1" dirty="0" smtClean="0">
                <a:solidFill>
                  <a:srgbClr val="C00000"/>
                </a:solidFill>
              </a:rPr>
              <a:t>F</a:t>
            </a:r>
            <a:endParaRPr lang="fr-FR" b="1" dirty="0">
              <a:solidFill>
                <a:srgbClr val="C00000"/>
              </a:solidFill>
            </a:endParaRPr>
          </a:p>
        </p:txBody>
      </p:sp>
      <p:sp>
        <p:nvSpPr>
          <p:cNvPr id="27" name="ZoneTexte 26"/>
          <p:cNvSpPr txBox="1"/>
          <p:nvPr/>
        </p:nvSpPr>
        <p:spPr>
          <a:xfrm>
            <a:off x="3018888" y="3604668"/>
            <a:ext cx="432048" cy="369332"/>
          </a:xfrm>
          <a:prstGeom prst="rect">
            <a:avLst/>
          </a:prstGeom>
          <a:noFill/>
        </p:spPr>
        <p:txBody>
          <a:bodyPr wrap="square" rtlCol="0">
            <a:spAutoFit/>
          </a:bodyPr>
          <a:lstStyle/>
          <a:p>
            <a:pPr algn="ctr"/>
            <a:r>
              <a:rPr lang="fr-FR" b="1" dirty="0" smtClean="0">
                <a:solidFill>
                  <a:srgbClr val="C00000"/>
                </a:solidFill>
              </a:rPr>
              <a:t>G</a:t>
            </a:r>
            <a:endParaRPr lang="fr-FR" b="1" dirty="0">
              <a:solidFill>
                <a:srgbClr val="C00000"/>
              </a:solidFill>
            </a:endParaRPr>
          </a:p>
        </p:txBody>
      </p:sp>
      <p:sp>
        <p:nvSpPr>
          <p:cNvPr id="28" name="ZoneTexte 27"/>
          <p:cNvSpPr txBox="1"/>
          <p:nvPr/>
        </p:nvSpPr>
        <p:spPr>
          <a:xfrm>
            <a:off x="2374584" y="3591020"/>
            <a:ext cx="432048" cy="369332"/>
          </a:xfrm>
          <a:prstGeom prst="rect">
            <a:avLst/>
          </a:prstGeom>
          <a:noFill/>
        </p:spPr>
        <p:txBody>
          <a:bodyPr wrap="square" rtlCol="0">
            <a:spAutoFit/>
          </a:bodyPr>
          <a:lstStyle/>
          <a:p>
            <a:pPr algn="ctr"/>
            <a:r>
              <a:rPr lang="fr-FR" b="1" dirty="0" smtClean="0">
                <a:solidFill>
                  <a:srgbClr val="C00000"/>
                </a:solidFill>
              </a:rPr>
              <a:t>H</a:t>
            </a:r>
            <a:endParaRPr lang="fr-FR" b="1" dirty="0">
              <a:solidFill>
                <a:srgbClr val="C00000"/>
              </a:solidFill>
            </a:endParaRPr>
          </a:p>
        </p:txBody>
      </p:sp>
      <p:sp>
        <p:nvSpPr>
          <p:cNvPr id="29" name="ZoneTexte 28"/>
          <p:cNvSpPr txBox="1"/>
          <p:nvPr/>
        </p:nvSpPr>
        <p:spPr>
          <a:xfrm>
            <a:off x="3229711" y="2680128"/>
            <a:ext cx="432048" cy="369332"/>
          </a:xfrm>
          <a:prstGeom prst="rect">
            <a:avLst/>
          </a:prstGeom>
          <a:noFill/>
        </p:spPr>
        <p:txBody>
          <a:bodyPr wrap="square" rtlCol="0">
            <a:spAutoFit/>
          </a:bodyPr>
          <a:lstStyle/>
          <a:p>
            <a:pPr algn="ctr"/>
            <a:r>
              <a:rPr lang="fr-FR" b="1" dirty="0" smtClean="0">
                <a:solidFill>
                  <a:srgbClr val="C00000"/>
                </a:solidFill>
              </a:rPr>
              <a:t>E</a:t>
            </a:r>
            <a:endParaRPr lang="fr-FR" b="1" dirty="0">
              <a:solidFill>
                <a:srgbClr val="C00000"/>
              </a:solidFill>
            </a:endParaRPr>
          </a:p>
        </p:txBody>
      </p:sp>
      <p:sp>
        <p:nvSpPr>
          <p:cNvPr id="32" name="ZoneTexte 31"/>
          <p:cNvSpPr txBox="1"/>
          <p:nvPr/>
        </p:nvSpPr>
        <p:spPr>
          <a:xfrm>
            <a:off x="3777568" y="4145312"/>
            <a:ext cx="981987" cy="400110"/>
          </a:xfrm>
          <a:prstGeom prst="rect">
            <a:avLst/>
          </a:prstGeom>
          <a:noFill/>
        </p:spPr>
        <p:txBody>
          <a:bodyPr wrap="square" rtlCol="0">
            <a:spAutoFit/>
          </a:bodyPr>
          <a:lstStyle/>
          <a:p>
            <a:pPr algn="ctr"/>
            <a:r>
              <a:rPr lang="fr-FR" sz="2000" b="1" dirty="0" smtClean="0">
                <a:solidFill>
                  <a:srgbClr val="C00000"/>
                </a:solidFill>
              </a:rPr>
              <a:t>b</a:t>
            </a:r>
            <a:r>
              <a:rPr lang="fr-FR" sz="2000" b="1" baseline="-25000" dirty="0" smtClean="0">
                <a:solidFill>
                  <a:srgbClr val="C00000"/>
                </a:solidFill>
              </a:rPr>
              <a:t>1</a:t>
            </a:r>
            <a:r>
              <a:rPr lang="fr-FR" sz="2000" b="1" dirty="0" smtClean="0">
                <a:solidFill>
                  <a:srgbClr val="C00000"/>
                </a:solidFill>
              </a:rPr>
              <a:t>f</a:t>
            </a:r>
            <a:r>
              <a:rPr lang="fr-FR" sz="2000" b="1" baseline="-25000" dirty="0" smtClean="0">
                <a:solidFill>
                  <a:srgbClr val="C00000"/>
                </a:solidFill>
              </a:rPr>
              <a:t>1</a:t>
            </a:r>
            <a:r>
              <a:rPr lang="fr-FR" sz="2000" b="1" dirty="0" smtClean="0">
                <a:solidFill>
                  <a:srgbClr val="C00000"/>
                </a:solidFill>
              </a:rPr>
              <a:t> </a:t>
            </a:r>
          </a:p>
        </p:txBody>
      </p:sp>
      <p:sp>
        <p:nvSpPr>
          <p:cNvPr id="43" name="ZoneTexte 42"/>
          <p:cNvSpPr txBox="1"/>
          <p:nvPr/>
        </p:nvSpPr>
        <p:spPr>
          <a:xfrm>
            <a:off x="449643" y="3507670"/>
            <a:ext cx="850025" cy="400110"/>
          </a:xfrm>
          <a:prstGeom prst="rect">
            <a:avLst/>
          </a:prstGeom>
          <a:noFill/>
        </p:spPr>
        <p:txBody>
          <a:bodyPr wrap="square" rtlCol="0">
            <a:spAutoFit/>
          </a:bodyPr>
          <a:lstStyle/>
          <a:p>
            <a:pPr algn="ctr"/>
            <a:r>
              <a:rPr lang="fr-FR" sz="2000" b="1" dirty="0" smtClean="0">
                <a:solidFill>
                  <a:srgbClr val="C00000"/>
                </a:solidFill>
              </a:rPr>
              <a:t>g</a:t>
            </a:r>
            <a:r>
              <a:rPr lang="fr-FR" sz="2000" b="1" baseline="-25000" dirty="0" smtClean="0">
                <a:solidFill>
                  <a:srgbClr val="C00000"/>
                </a:solidFill>
              </a:rPr>
              <a:t>2</a:t>
            </a:r>
            <a:r>
              <a:rPr lang="fr-FR" sz="2000" b="1" dirty="0" smtClean="0">
                <a:solidFill>
                  <a:srgbClr val="C00000"/>
                </a:solidFill>
              </a:rPr>
              <a:t>h</a:t>
            </a:r>
            <a:r>
              <a:rPr lang="fr-FR" sz="2000" b="1" baseline="-25000" dirty="0" smtClean="0">
                <a:solidFill>
                  <a:srgbClr val="C00000"/>
                </a:solidFill>
              </a:rPr>
              <a:t>2</a:t>
            </a:r>
            <a:r>
              <a:rPr lang="fr-FR" sz="2000" b="1" dirty="0" smtClean="0">
                <a:solidFill>
                  <a:srgbClr val="C00000"/>
                </a:solidFill>
              </a:rPr>
              <a:t> </a:t>
            </a:r>
          </a:p>
        </p:txBody>
      </p:sp>
      <p:sp>
        <p:nvSpPr>
          <p:cNvPr id="44" name="ZoneTexte 43"/>
          <p:cNvSpPr txBox="1"/>
          <p:nvPr/>
        </p:nvSpPr>
        <p:spPr>
          <a:xfrm>
            <a:off x="452616" y="3195605"/>
            <a:ext cx="850025" cy="400110"/>
          </a:xfrm>
          <a:prstGeom prst="rect">
            <a:avLst/>
          </a:prstGeom>
          <a:noFill/>
        </p:spPr>
        <p:txBody>
          <a:bodyPr wrap="square" rtlCol="0">
            <a:spAutoFit/>
          </a:bodyPr>
          <a:lstStyle/>
          <a:p>
            <a:pPr algn="ctr"/>
            <a:r>
              <a:rPr lang="fr-FR" sz="2000" b="1" dirty="0" smtClean="0">
                <a:solidFill>
                  <a:srgbClr val="C00000"/>
                </a:solidFill>
              </a:rPr>
              <a:t>c</a:t>
            </a:r>
            <a:r>
              <a:rPr lang="fr-FR" sz="2000" b="1" baseline="-25000" dirty="0" smtClean="0">
                <a:solidFill>
                  <a:srgbClr val="C00000"/>
                </a:solidFill>
              </a:rPr>
              <a:t>2</a:t>
            </a:r>
            <a:r>
              <a:rPr lang="fr-FR" sz="2000" b="1" dirty="0" smtClean="0">
                <a:solidFill>
                  <a:srgbClr val="C00000"/>
                </a:solidFill>
              </a:rPr>
              <a:t>d</a:t>
            </a:r>
            <a:r>
              <a:rPr lang="fr-FR" sz="2000" b="1" baseline="-25000" dirty="0" smtClean="0">
                <a:solidFill>
                  <a:srgbClr val="C00000"/>
                </a:solidFill>
              </a:rPr>
              <a:t>2</a:t>
            </a:r>
            <a:r>
              <a:rPr lang="fr-FR" sz="2000" b="1" dirty="0" smtClean="0">
                <a:solidFill>
                  <a:srgbClr val="C00000"/>
                </a:solidFill>
              </a:rPr>
              <a:t> </a:t>
            </a:r>
          </a:p>
        </p:txBody>
      </p:sp>
      <p:sp>
        <p:nvSpPr>
          <p:cNvPr id="45" name="ZoneTexte 44"/>
          <p:cNvSpPr txBox="1"/>
          <p:nvPr/>
        </p:nvSpPr>
        <p:spPr>
          <a:xfrm>
            <a:off x="2580728" y="4121784"/>
            <a:ext cx="981987" cy="400110"/>
          </a:xfrm>
          <a:prstGeom prst="rect">
            <a:avLst/>
          </a:prstGeom>
          <a:noFill/>
        </p:spPr>
        <p:txBody>
          <a:bodyPr wrap="square" rtlCol="0">
            <a:spAutoFit/>
          </a:bodyPr>
          <a:lstStyle/>
          <a:p>
            <a:pPr algn="ctr"/>
            <a:r>
              <a:rPr lang="fr-FR" sz="2000" b="1" dirty="0" smtClean="0">
                <a:solidFill>
                  <a:srgbClr val="C00000"/>
                </a:solidFill>
              </a:rPr>
              <a:t>a</a:t>
            </a:r>
            <a:r>
              <a:rPr lang="fr-FR" sz="2000" b="1" baseline="-25000" dirty="0" smtClean="0">
                <a:solidFill>
                  <a:srgbClr val="C00000"/>
                </a:solidFill>
              </a:rPr>
              <a:t>1</a:t>
            </a:r>
            <a:r>
              <a:rPr lang="fr-FR" sz="2000" b="1" dirty="0" smtClean="0">
                <a:solidFill>
                  <a:srgbClr val="C00000"/>
                </a:solidFill>
              </a:rPr>
              <a:t>e</a:t>
            </a:r>
            <a:r>
              <a:rPr lang="fr-FR" sz="2000" b="1" baseline="-25000" dirty="0" smtClean="0">
                <a:solidFill>
                  <a:srgbClr val="C00000"/>
                </a:solidFill>
              </a:rPr>
              <a:t>1</a:t>
            </a:r>
            <a:r>
              <a:rPr lang="fr-FR" sz="2000" b="1" dirty="0" smtClean="0">
                <a:solidFill>
                  <a:srgbClr val="C00000"/>
                </a:solidFill>
              </a:rPr>
              <a:t> </a:t>
            </a:r>
          </a:p>
        </p:txBody>
      </p:sp>
      <p:sp>
        <p:nvSpPr>
          <p:cNvPr id="46" name="ZoneTexte 45"/>
          <p:cNvSpPr txBox="1"/>
          <p:nvPr/>
        </p:nvSpPr>
        <p:spPr>
          <a:xfrm>
            <a:off x="3053720" y="4932641"/>
            <a:ext cx="981987" cy="400110"/>
          </a:xfrm>
          <a:prstGeom prst="rect">
            <a:avLst/>
          </a:prstGeom>
          <a:noFill/>
        </p:spPr>
        <p:txBody>
          <a:bodyPr wrap="square" rtlCol="0">
            <a:spAutoFit/>
          </a:bodyPr>
          <a:lstStyle/>
          <a:p>
            <a:pPr algn="ctr"/>
            <a:r>
              <a:rPr lang="fr-FR" sz="2000" b="1" dirty="0" smtClean="0">
                <a:solidFill>
                  <a:srgbClr val="C00000"/>
                </a:solidFill>
              </a:rPr>
              <a:t>c</a:t>
            </a:r>
            <a:r>
              <a:rPr lang="fr-FR" sz="2000" b="1" baseline="-25000" dirty="0" smtClean="0">
                <a:solidFill>
                  <a:srgbClr val="C00000"/>
                </a:solidFill>
              </a:rPr>
              <a:t>1</a:t>
            </a:r>
            <a:r>
              <a:rPr lang="fr-FR" sz="2000" b="1" dirty="0">
                <a:solidFill>
                  <a:srgbClr val="C00000"/>
                </a:solidFill>
              </a:rPr>
              <a:t>g</a:t>
            </a:r>
            <a:r>
              <a:rPr lang="fr-FR" sz="2000" b="1" baseline="-25000" dirty="0" smtClean="0">
                <a:solidFill>
                  <a:srgbClr val="C00000"/>
                </a:solidFill>
              </a:rPr>
              <a:t>1</a:t>
            </a:r>
            <a:r>
              <a:rPr lang="fr-FR" sz="2000" b="1" dirty="0" smtClean="0">
                <a:solidFill>
                  <a:srgbClr val="C00000"/>
                </a:solidFill>
              </a:rPr>
              <a:t> </a:t>
            </a:r>
          </a:p>
        </p:txBody>
      </p:sp>
      <p:sp>
        <p:nvSpPr>
          <p:cNvPr id="47" name="ZoneTexte 46"/>
          <p:cNvSpPr txBox="1"/>
          <p:nvPr/>
        </p:nvSpPr>
        <p:spPr>
          <a:xfrm>
            <a:off x="1939150" y="4875777"/>
            <a:ext cx="981987" cy="400110"/>
          </a:xfrm>
          <a:prstGeom prst="rect">
            <a:avLst/>
          </a:prstGeom>
          <a:noFill/>
        </p:spPr>
        <p:txBody>
          <a:bodyPr wrap="square" rtlCol="0">
            <a:spAutoFit/>
          </a:bodyPr>
          <a:lstStyle/>
          <a:p>
            <a:pPr algn="ctr"/>
            <a:r>
              <a:rPr lang="fr-FR" sz="2000" b="1" dirty="0" smtClean="0">
                <a:solidFill>
                  <a:srgbClr val="C00000"/>
                </a:solidFill>
              </a:rPr>
              <a:t>d</a:t>
            </a:r>
            <a:r>
              <a:rPr lang="fr-FR" sz="2000" b="1" baseline="-25000" dirty="0" smtClean="0">
                <a:solidFill>
                  <a:srgbClr val="C00000"/>
                </a:solidFill>
              </a:rPr>
              <a:t>1</a:t>
            </a:r>
            <a:r>
              <a:rPr lang="fr-FR" sz="2000" b="1" dirty="0" smtClean="0">
                <a:solidFill>
                  <a:srgbClr val="C00000"/>
                </a:solidFill>
              </a:rPr>
              <a:t>h</a:t>
            </a:r>
            <a:r>
              <a:rPr lang="fr-FR" sz="2000" b="1" baseline="-25000" dirty="0" smtClean="0">
                <a:solidFill>
                  <a:srgbClr val="C00000"/>
                </a:solidFill>
              </a:rPr>
              <a:t>1</a:t>
            </a:r>
            <a:r>
              <a:rPr lang="fr-FR" sz="2000" b="1" dirty="0" smtClean="0">
                <a:solidFill>
                  <a:srgbClr val="C00000"/>
                </a:solidFill>
              </a:rPr>
              <a:t> </a:t>
            </a:r>
          </a:p>
        </p:txBody>
      </p:sp>
      <p:sp>
        <p:nvSpPr>
          <p:cNvPr id="48" name="ZoneTexte 47"/>
          <p:cNvSpPr txBox="1"/>
          <p:nvPr/>
        </p:nvSpPr>
        <p:spPr>
          <a:xfrm>
            <a:off x="1060234" y="2483747"/>
            <a:ext cx="981987" cy="400110"/>
          </a:xfrm>
          <a:prstGeom prst="rect">
            <a:avLst/>
          </a:prstGeom>
          <a:noFill/>
        </p:spPr>
        <p:txBody>
          <a:bodyPr wrap="square" rtlCol="0">
            <a:spAutoFit/>
          </a:bodyPr>
          <a:lstStyle/>
          <a:p>
            <a:pPr algn="ctr"/>
            <a:r>
              <a:rPr lang="fr-FR" sz="2000" b="1" dirty="0" smtClean="0">
                <a:solidFill>
                  <a:srgbClr val="C00000"/>
                </a:solidFill>
              </a:rPr>
              <a:t>a</a:t>
            </a:r>
            <a:r>
              <a:rPr lang="fr-FR" sz="2000" b="1" baseline="-25000" dirty="0" smtClean="0">
                <a:solidFill>
                  <a:srgbClr val="C00000"/>
                </a:solidFill>
              </a:rPr>
              <a:t>2</a:t>
            </a:r>
            <a:r>
              <a:rPr lang="fr-FR" sz="2000" b="1" dirty="0" smtClean="0">
                <a:solidFill>
                  <a:srgbClr val="C00000"/>
                </a:solidFill>
              </a:rPr>
              <a:t>b</a:t>
            </a:r>
            <a:r>
              <a:rPr lang="fr-FR" sz="2000" b="1" baseline="-25000" dirty="0" smtClean="0">
                <a:solidFill>
                  <a:srgbClr val="C00000"/>
                </a:solidFill>
              </a:rPr>
              <a:t>2</a:t>
            </a:r>
            <a:r>
              <a:rPr lang="fr-FR" sz="2000" b="1" dirty="0" smtClean="0">
                <a:solidFill>
                  <a:srgbClr val="C00000"/>
                </a:solidFill>
              </a:rPr>
              <a:t> </a:t>
            </a:r>
          </a:p>
        </p:txBody>
      </p:sp>
      <p:sp>
        <p:nvSpPr>
          <p:cNvPr id="49" name="ZoneTexte 48"/>
          <p:cNvSpPr txBox="1"/>
          <p:nvPr/>
        </p:nvSpPr>
        <p:spPr>
          <a:xfrm>
            <a:off x="1413528" y="2933758"/>
            <a:ext cx="981987" cy="400110"/>
          </a:xfrm>
          <a:prstGeom prst="rect">
            <a:avLst/>
          </a:prstGeom>
          <a:noFill/>
        </p:spPr>
        <p:txBody>
          <a:bodyPr wrap="square" rtlCol="0">
            <a:spAutoFit/>
          </a:bodyPr>
          <a:lstStyle/>
          <a:p>
            <a:pPr algn="ctr"/>
            <a:r>
              <a:rPr lang="fr-FR" sz="2000" b="1" dirty="0" smtClean="0">
                <a:solidFill>
                  <a:srgbClr val="C00000"/>
                </a:solidFill>
              </a:rPr>
              <a:t>e</a:t>
            </a:r>
            <a:r>
              <a:rPr lang="fr-FR" sz="2000" b="1" baseline="-25000" dirty="0" smtClean="0">
                <a:solidFill>
                  <a:srgbClr val="C00000"/>
                </a:solidFill>
              </a:rPr>
              <a:t>2</a:t>
            </a:r>
            <a:r>
              <a:rPr lang="fr-FR" sz="2000" b="1" dirty="0" smtClean="0">
                <a:solidFill>
                  <a:srgbClr val="C00000"/>
                </a:solidFill>
              </a:rPr>
              <a:t>f</a:t>
            </a:r>
            <a:r>
              <a:rPr lang="fr-FR" sz="2000" b="1" baseline="-25000" dirty="0" smtClean="0">
                <a:solidFill>
                  <a:srgbClr val="C00000"/>
                </a:solidFill>
              </a:rPr>
              <a:t>2</a:t>
            </a:r>
            <a:r>
              <a:rPr lang="fr-FR" sz="2000" b="1" dirty="0" smtClean="0">
                <a:solidFill>
                  <a:srgbClr val="C00000"/>
                </a:solidFill>
              </a:rPr>
              <a:t> </a:t>
            </a:r>
          </a:p>
        </p:txBody>
      </p:sp>
      <p:sp>
        <p:nvSpPr>
          <p:cNvPr id="3" name="ZoneTexte 2"/>
          <p:cNvSpPr txBox="1"/>
          <p:nvPr/>
        </p:nvSpPr>
        <p:spPr>
          <a:xfrm>
            <a:off x="5652120" y="5199583"/>
            <a:ext cx="2256417" cy="461665"/>
          </a:xfrm>
          <a:prstGeom prst="rect">
            <a:avLst/>
          </a:prstGeom>
          <a:noFill/>
        </p:spPr>
        <p:txBody>
          <a:bodyPr wrap="square" rtlCol="0">
            <a:spAutoFit/>
          </a:bodyPr>
          <a:lstStyle/>
          <a:p>
            <a:pPr algn="r"/>
            <a:r>
              <a:rPr lang="ar-SA" sz="2400" b="1" dirty="0" smtClean="0">
                <a:solidFill>
                  <a:srgbClr val="C00000"/>
                </a:solidFill>
              </a:rPr>
              <a:t>* استنتـــاج:</a:t>
            </a:r>
            <a:endParaRPr lang="fr-FR" sz="2400" b="1" dirty="0">
              <a:solidFill>
                <a:srgbClr val="C00000"/>
              </a:solidFill>
            </a:endParaRPr>
          </a:p>
        </p:txBody>
      </p:sp>
      <p:sp>
        <p:nvSpPr>
          <p:cNvPr id="50" name="ZoneTexte 49"/>
          <p:cNvSpPr txBox="1"/>
          <p:nvPr/>
        </p:nvSpPr>
        <p:spPr>
          <a:xfrm>
            <a:off x="4409395" y="1359932"/>
            <a:ext cx="3474973" cy="461665"/>
          </a:xfrm>
          <a:prstGeom prst="rect">
            <a:avLst/>
          </a:prstGeom>
          <a:noFill/>
        </p:spPr>
        <p:txBody>
          <a:bodyPr wrap="square" rtlCol="0">
            <a:spAutoFit/>
          </a:bodyPr>
          <a:lstStyle/>
          <a:p>
            <a:pPr algn="r"/>
            <a:r>
              <a:rPr lang="fr-FR" sz="2400" b="1" dirty="0" smtClean="0">
                <a:solidFill>
                  <a:srgbClr val="3333FF"/>
                </a:solidFill>
              </a:rPr>
              <a:t>ABCDEFGH  </a:t>
            </a:r>
            <a:r>
              <a:rPr lang="ar-SA" sz="2400" b="1" dirty="0" smtClean="0">
                <a:solidFill>
                  <a:srgbClr val="3333FF"/>
                </a:solidFill>
              </a:rPr>
              <a:t>اسقاط </a:t>
            </a:r>
            <a:r>
              <a:rPr lang="ar-SA" sz="2400" b="1" dirty="0">
                <a:solidFill>
                  <a:srgbClr val="3333FF"/>
                </a:solidFill>
              </a:rPr>
              <a:t>حجم </a:t>
            </a:r>
            <a:endParaRPr lang="fr-FR" sz="2400" b="1" dirty="0">
              <a:solidFill>
                <a:srgbClr val="3333FF"/>
              </a:solidFill>
            </a:endParaRPr>
          </a:p>
        </p:txBody>
      </p:sp>
      <p:sp>
        <p:nvSpPr>
          <p:cNvPr id="51" name="Text Box 19"/>
          <p:cNvSpPr txBox="1">
            <a:spLocks noChangeArrowheads="1"/>
          </p:cNvSpPr>
          <p:nvPr/>
        </p:nvSpPr>
        <p:spPr bwMode="auto">
          <a:xfrm>
            <a:off x="1187624" y="5847655"/>
            <a:ext cx="6620300" cy="46166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a:solidFill>
                  <a:srgbClr val="3333FF"/>
                </a:solidFill>
                <a:latin typeface="Hacen Promoter" pitchFamily="2" charset="-78"/>
                <a:cs typeface="Arabic Transparent" pitchFamily="2" charset="-78"/>
              </a:rPr>
              <a:t> </a:t>
            </a:r>
            <a:r>
              <a:rPr lang="ar-SA" sz="2400" b="1" dirty="0" smtClean="0">
                <a:solidFill>
                  <a:srgbClr val="C00000"/>
                </a:solidFill>
                <a:latin typeface="Hacen Promoter" pitchFamily="2" charset="-78"/>
                <a:cs typeface="Arabic Transparent" pitchFamily="2" charset="-78"/>
              </a:rPr>
              <a:t>* </a:t>
            </a:r>
            <a:r>
              <a:rPr lang="ar-SA" sz="2400" b="1" dirty="0" smtClean="0">
                <a:solidFill>
                  <a:srgbClr val="3333FF"/>
                </a:solidFill>
                <a:latin typeface="Hacen Promoter" pitchFamily="2" charset="-78"/>
                <a:cs typeface="Arabic Transparent" pitchFamily="2" charset="-78"/>
              </a:rPr>
              <a:t> للقيام بإسقاط حجم على مستوى الإسقاط يعطينا </a:t>
            </a:r>
            <a:r>
              <a:rPr lang="ar-SA" sz="2400" b="1" dirty="0" smtClean="0">
                <a:solidFill>
                  <a:srgbClr val="C00000"/>
                </a:solidFill>
                <a:latin typeface="Hacen Promoter" pitchFamily="2" charset="-78"/>
                <a:cs typeface="Arabic Transparent" pitchFamily="2" charset="-78"/>
              </a:rPr>
              <a:t>السطــح</a:t>
            </a:r>
            <a:r>
              <a:rPr lang="ar-SA" sz="2400" b="1" dirty="0" smtClean="0">
                <a:solidFill>
                  <a:srgbClr val="3333FF"/>
                </a:solidFill>
                <a:latin typeface="Hacen Promoter" pitchFamily="2" charset="-78"/>
                <a:cs typeface="Arabic Transparent" pitchFamily="2" charset="-78"/>
              </a:rPr>
              <a:t>.</a:t>
            </a:r>
            <a:endParaRPr lang="fr-FR" sz="2400" b="1" dirty="0">
              <a:solidFill>
                <a:srgbClr val="3333FF"/>
              </a:solidFill>
              <a:latin typeface="Hacen Promoter" pitchFamily="2" charset="-78"/>
              <a:cs typeface="Arabic Transparent" pitchFamily="2" charset="-78"/>
            </a:endParaRPr>
          </a:p>
        </p:txBody>
      </p:sp>
    </p:spTree>
    <p:extLst>
      <p:ext uri="{BB962C8B-B14F-4D97-AF65-F5344CB8AC3E}">
        <p14:creationId xmlns:p14="http://schemas.microsoft.com/office/powerpoint/2010/main" val="1266984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 0 L 0 0.25 E" pathEditMode="relative" ptsTypes="">
                                      <p:cBhvr>
                                        <p:cTn id="6" dur="2000" fill="hold"/>
                                        <p:tgtEl>
                                          <p:spTgt spid="1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35" presetClass="path" presetSubtype="0" accel="50000" decel="50000" fill="hold" nodeType="clickEffect">
                                  <p:stCondLst>
                                    <p:cond delay="0"/>
                                  </p:stCondLst>
                                  <p:childTnLst>
                                    <p:animMotion origin="layout" path="M 3.33333E-6 0.00532 L -0.24236 0.00417 " pathEditMode="relative" rAng="0" ptsTypes="AA">
                                      <p:cBhvr>
                                        <p:cTn id="10" dur="2000" fill="hold"/>
                                        <p:tgtEl>
                                          <p:spTgt spid="13"/>
                                        </p:tgtEl>
                                        <p:attrNameLst>
                                          <p:attrName>ppt_x</p:attrName>
                                          <p:attrName>ppt_y</p:attrName>
                                        </p:attrNameLst>
                                      </p:cBhvr>
                                      <p:rCtr x="-12118" y="-69"/>
                                    </p:animMotion>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p:cTn id="15" dur="500" fill="hold"/>
                                        <p:tgtEl>
                                          <p:spTgt spid="45"/>
                                        </p:tgtEl>
                                        <p:attrNameLst>
                                          <p:attrName>ppt_w</p:attrName>
                                        </p:attrNameLst>
                                      </p:cBhvr>
                                      <p:tavLst>
                                        <p:tav tm="0">
                                          <p:val>
                                            <p:fltVal val="0"/>
                                          </p:val>
                                        </p:tav>
                                        <p:tav tm="100000">
                                          <p:val>
                                            <p:strVal val="#ppt_w"/>
                                          </p:val>
                                        </p:tav>
                                      </p:tavLst>
                                    </p:anim>
                                    <p:anim calcmode="lin" valueType="num">
                                      <p:cBhvr>
                                        <p:cTn id="16" dur="500" fill="hold"/>
                                        <p:tgtEl>
                                          <p:spTgt spid="45"/>
                                        </p:tgtEl>
                                        <p:attrNameLst>
                                          <p:attrName>ppt_h</p:attrName>
                                        </p:attrNameLst>
                                      </p:cBhvr>
                                      <p:tavLst>
                                        <p:tav tm="0">
                                          <p:val>
                                            <p:fltVal val="0"/>
                                          </p:val>
                                        </p:tav>
                                        <p:tav tm="100000">
                                          <p:val>
                                            <p:strVal val="#ppt_h"/>
                                          </p:val>
                                        </p:tav>
                                      </p:tavLst>
                                    </p:anim>
                                    <p:animEffect transition="in" filter="fade">
                                      <p:cBhvr>
                                        <p:cTn id="17" dur="500"/>
                                        <p:tgtEl>
                                          <p:spTgt spid="45"/>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p:cTn id="29" dur="500" fill="hold"/>
                                        <p:tgtEl>
                                          <p:spTgt spid="46"/>
                                        </p:tgtEl>
                                        <p:attrNameLst>
                                          <p:attrName>ppt_w</p:attrName>
                                        </p:attrNameLst>
                                      </p:cBhvr>
                                      <p:tavLst>
                                        <p:tav tm="0">
                                          <p:val>
                                            <p:fltVal val="0"/>
                                          </p:val>
                                        </p:tav>
                                        <p:tav tm="100000">
                                          <p:val>
                                            <p:strVal val="#ppt_w"/>
                                          </p:val>
                                        </p:tav>
                                      </p:tavLst>
                                    </p:anim>
                                    <p:anim calcmode="lin" valueType="num">
                                      <p:cBhvr>
                                        <p:cTn id="30" dur="500" fill="hold"/>
                                        <p:tgtEl>
                                          <p:spTgt spid="46"/>
                                        </p:tgtEl>
                                        <p:attrNameLst>
                                          <p:attrName>ppt_h</p:attrName>
                                        </p:attrNameLst>
                                      </p:cBhvr>
                                      <p:tavLst>
                                        <p:tav tm="0">
                                          <p:val>
                                            <p:fltVal val="0"/>
                                          </p:val>
                                        </p:tav>
                                        <p:tav tm="100000">
                                          <p:val>
                                            <p:strVal val="#ppt_h"/>
                                          </p:val>
                                        </p:tav>
                                      </p:tavLst>
                                    </p:anim>
                                    <p:animEffect transition="in" filter="fade">
                                      <p:cBhvr>
                                        <p:cTn id="31" dur="500"/>
                                        <p:tgtEl>
                                          <p:spTgt spid="46"/>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p:cTn id="36" dur="500" fill="hold"/>
                                        <p:tgtEl>
                                          <p:spTgt spid="47"/>
                                        </p:tgtEl>
                                        <p:attrNameLst>
                                          <p:attrName>ppt_w</p:attrName>
                                        </p:attrNameLst>
                                      </p:cBhvr>
                                      <p:tavLst>
                                        <p:tav tm="0">
                                          <p:val>
                                            <p:fltVal val="0"/>
                                          </p:val>
                                        </p:tav>
                                        <p:tav tm="100000">
                                          <p:val>
                                            <p:strVal val="#ppt_w"/>
                                          </p:val>
                                        </p:tav>
                                      </p:tavLst>
                                    </p:anim>
                                    <p:anim calcmode="lin" valueType="num">
                                      <p:cBhvr>
                                        <p:cTn id="37" dur="500" fill="hold"/>
                                        <p:tgtEl>
                                          <p:spTgt spid="47"/>
                                        </p:tgtEl>
                                        <p:attrNameLst>
                                          <p:attrName>ppt_h</p:attrName>
                                        </p:attrNameLst>
                                      </p:cBhvr>
                                      <p:tavLst>
                                        <p:tav tm="0">
                                          <p:val>
                                            <p:fltVal val="0"/>
                                          </p:val>
                                        </p:tav>
                                        <p:tav tm="100000">
                                          <p:val>
                                            <p:strVal val="#ppt_h"/>
                                          </p:val>
                                        </p:tav>
                                      </p:tavLst>
                                    </p:anim>
                                    <p:animEffect transition="in" filter="fade">
                                      <p:cBhvr>
                                        <p:cTn id="38" dur="500"/>
                                        <p:tgtEl>
                                          <p:spTgt spid="47"/>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p:cTn id="43" dur="500" fill="hold"/>
                                        <p:tgtEl>
                                          <p:spTgt spid="48"/>
                                        </p:tgtEl>
                                        <p:attrNameLst>
                                          <p:attrName>ppt_w</p:attrName>
                                        </p:attrNameLst>
                                      </p:cBhvr>
                                      <p:tavLst>
                                        <p:tav tm="0">
                                          <p:val>
                                            <p:fltVal val="0"/>
                                          </p:val>
                                        </p:tav>
                                        <p:tav tm="100000">
                                          <p:val>
                                            <p:strVal val="#ppt_w"/>
                                          </p:val>
                                        </p:tav>
                                      </p:tavLst>
                                    </p:anim>
                                    <p:anim calcmode="lin" valueType="num">
                                      <p:cBhvr>
                                        <p:cTn id="44" dur="500" fill="hold"/>
                                        <p:tgtEl>
                                          <p:spTgt spid="48"/>
                                        </p:tgtEl>
                                        <p:attrNameLst>
                                          <p:attrName>ppt_h</p:attrName>
                                        </p:attrNameLst>
                                      </p:cBhvr>
                                      <p:tavLst>
                                        <p:tav tm="0">
                                          <p:val>
                                            <p:fltVal val="0"/>
                                          </p:val>
                                        </p:tav>
                                        <p:tav tm="100000">
                                          <p:val>
                                            <p:strVal val="#ppt_h"/>
                                          </p:val>
                                        </p:tav>
                                      </p:tavLst>
                                    </p:anim>
                                    <p:animEffect transition="in" filter="fade">
                                      <p:cBhvr>
                                        <p:cTn id="45" dur="500"/>
                                        <p:tgtEl>
                                          <p:spTgt spid="48"/>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p:cTn id="50" dur="500" fill="hold"/>
                                        <p:tgtEl>
                                          <p:spTgt spid="44"/>
                                        </p:tgtEl>
                                        <p:attrNameLst>
                                          <p:attrName>ppt_w</p:attrName>
                                        </p:attrNameLst>
                                      </p:cBhvr>
                                      <p:tavLst>
                                        <p:tav tm="0">
                                          <p:val>
                                            <p:fltVal val="0"/>
                                          </p:val>
                                        </p:tav>
                                        <p:tav tm="100000">
                                          <p:val>
                                            <p:strVal val="#ppt_w"/>
                                          </p:val>
                                        </p:tav>
                                      </p:tavLst>
                                    </p:anim>
                                    <p:anim calcmode="lin" valueType="num">
                                      <p:cBhvr>
                                        <p:cTn id="51" dur="500" fill="hold"/>
                                        <p:tgtEl>
                                          <p:spTgt spid="44"/>
                                        </p:tgtEl>
                                        <p:attrNameLst>
                                          <p:attrName>ppt_h</p:attrName>
                                        </p:attrNameLst>
                                      </p:cBhvr>
                                      <p:tavLst>
                                        <p:tav tm="0">
                                          <p:val>
                                            <p:fltVal val="0"/>
                                          </p:val>
                                        </p:tav>
                                        <p:tav tm="100000">
                                          <p:val>
                                            <p:strVal val="#ppt_h"/>
                                          </p:val>
                                        </p:tav>
                                      </p:tavLst>
                                    </p:anim>
                                    <p:animEffect transition="in" filter="fade">
                                      <p:cBhvr>
                                        <p:cTn id="52" dur="500"/>
                                        <p:tgtEl>
                                          <p:spTgt spid="44"/>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p:cTn id="57" dur="500" fill="hold"/>
                                        <p:tgtEl>
                                          <p:spTgt spid="43"/>
                                        </p:tgtEl>
                                        <p:attrNameLst>
                                          <p:attrName>ppt_w</p:attrName>
                                        </p:attrNameLst>
                                      </p:cBhvr>
                                      <p:tavLst>
                                        <p:tav tm="0">
                                          <p:val>
                                            <p:fltVal val="0"/>
                                          </p:val>
                                        </p:tav>
                                        <p:tav tm="100000">
                                          <p:val>
                                            <p:strVal val="#ppt_w"/>
                                          </p:val>
                                        </p:tav>
                                      </p:tavLst>
                                    </p:anim>
                                    <p:anim calcmode="lin" valueType="num">
                                      <p:cBhvr>
                                        <p:cTn id="58" dur="500" fill="hold"/>
                                        <p:tgtEl>
                                          <p:spTgt spid="43"/>
                                        </p:tgtEl>
                                        <p:attrNameLst>
                                          <p:attrName>ppt_h</p:attrName>
                                        </p:attrNameLst>
                                      </p:cBhvr>
                                      <p:tavLst>
                                        <p:tav tm="0">
                                          <p:val>
                                            <p:fltVal val="0"/>
                                          </p:val>
                                        </p:tav>
                                        <p:tav tm="100000">
                                          <p:val>
                                            <p:strVal val="#ppt_h"/>
                                          </p:val>
                                        </p:tav>
                                      </p:tavLst>
                                    </p:anim>
                                    <p:animEffect transition="in" filter="fade">
                                      <p:cBhvr>
                                        <p:cTn id="59" dur="500"/>
                                        <p:tgtEl>
                                          <p:spTgt spid="43"/>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49"/>
                                        </p:tgtEl>
                                        <p:attrNameLst>
                                          <p:attrName>style.visibility</p:attrName>
                                        </p:attrNameLst>
                                      </p:cBhvr>
                                      <p:to>
                                        <p:strVal val="visible"/>
                                      </p:to>
                                    </p:set>
                                    <p:anim calcmode="lin" valueType="num">
                                      <p:cBhvr>
                                        <p:cTn id="64" dur="500" fill="hold"/>
                                        <p:tgtEl>
                                          <p:spTgt spid="49"/>
                                        </p:tgtEl>
                                        <p:attrNameLst>
                                          <p:attrName>ppt_w</p:attrName>
                                        </p:attrNameLst>
                                      </p:cBhvr>
                                      <p:tavLst>
                                        <p:tav tm="0">
                                          <p:val>
                                            <p:fltVal val="0"/>
                                          </p:val>
                                        </p:tav>
                                        <p:tav tm="100000">
                                          <p:val>
                                            <p:strVal val="#ppt_w"/>
                                          </p:val>
                                        </p:tav>
                                      </p:tavLst>
                                    </p:anim>
                                    <p:anim calcmode="lin" valueType="num">
                                      <p:cBhvr>
                                        <p:cTn id="65" dur="500" fill="hold"/>
                                        <p:tgtEl>
                                          <p:spTgt spid="49"/>
                                        </p:tgtEl>
                                        <p:attrNameLst>
                                          <p:attrName>ppt_h</p:attrName>
                                        </p:attrNameLst>
                                      </p:cBhvr>
                                      <p:tavLst>
                                        <p:tav tm="0">
                                          <p:val>
                                            <p:fltVal val="0"/>
                                          </p:val>
                                        </p:tav>
                                        <p:tav tm="100000">
                                          <p:val>
                                            <p:strVal val="#ppt_h"/>
                                          </p:val>
                                        </p:tav>
                                      </p:tavLst>
                                    </p:anim>
                                    <p:animEffect transition="in" filter="fade">
                                      <p:cBhvr>
                                        <p:cTn id="66" dur="500"/>
                                        <p:tgtEl>
                                          <p:spTgt spid="49"/>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grpId="0" nodeType="clickEffect">
                                  <p:stCondLst>
                                    <p:cond delay="0"/>
                                  </p:stCondLst>
                                  <p:childTnLst>
                                    <p:set>
                                      <p:cBhvr>
                                        <p:cTn id="70" dur="1" fill="hold">
                                          <p:stCondLst>
                                            <p:cond delay="0"/>
                                          </p:stCondLst>
                                        </p:cTn>
                                        <p:tgtEl>
                                          <p:spTgt spid="3"/>
                                        </p:tgtEl>
                                        <p:attrNameLst>
                                          <p:attrName>style.visibility</p:attrName>
                                        </p:attrNameLst>
                                      </p:cBhvr>
                                      <p:to>
                                        <p:strVal val="visible"/>
                                      </p:to>
                                    </p:set>
                                    <p:anim calcmode="lin" valueType="num">
                                      <p:cBhvr additive="base">
                                        <p:cTn id="71" dur="500" fill="hold"/>
                                        <p:tgtEl>
                                          <p:spTgt spid="3"/>
                                        </p:tgtEl>
                                        <p:attrNameLst>
                                          <p:attrName>ppt_x</p:attrName>
                                        </p:attrNameLst>
                                      </p:cBhvr>
                                      <p:tavLst>
                                        <p:tav tm="0">
                                          <p:val>
                                            <p:strVal val="1+#ppt_w/2"/>
                                          </p:val>
                                        </p:tav>
                                        <p:tav tm="100000">
                                          <p:val>
                                            <p:strVal val="#ppt_x"/>
                                          </p:val>
                                        </p:tav>
                                      </p:tavLst>
                                    </p:anim>
                                    <p:anim calcmode="lin" valueType="num">
                                      <p:cBhvr additive="base">
                                        <p:cTn id="7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56" presetClass="entr" presetSubtype="0" fill="hold" grpId="0" nodeType="clickEffect">
                                  <p:stCondLst>
                                    <p:cond delay="0"/>
                                  </p:stCondLst>
                                  <p:iterate type="lt">
                                    <p:tmPct val="10000"/>
                                  </p:iterate>
                                  <p:childTnLst>
                                    <p:set>
                                      <p:cBhvr>
                                        <p:cTn id="76" dur="1" fill="hold">
                                          <p:stCondLst>
                                            <p:cond delay="0"/>
                                          </p:stCondLst>
                                        </p:cTn>
                                        <p:tgtEl>
                                          <p:spTgt spid="51"/>
                                        </p:tgtEl>
                                        <p:attrNameLst>
                                          <p:attrName>style.visibility</p:attrName>
                                        </p:attrNameLst>
                                      </p:cBhvr>
                                      <p:to>
                                        <p:strVal val="visible"/>
                                      </p:to>
                                    </p:set>
                                    <p:anim by="(-#ppt_w*2)" calcmode="lin" valueType="num">
                                      <p:cBhvr rctx="PPT">
                                        <p:cTn id="77" dur="500" autoRev="1" fill="hold">
                                          <p:stCondLst>
                                            <p:cond delay="0"/>
                                          </p:stCondLst>
                                        </p:cTn>
                                        <p:tgtEl>
                                          <p:spTgt spid="51"/>
                                        </p:tgtEl>
                                        <p:attrNameLst>
                                          <p:attrName>ppt_w</p:attrName>
                                        </p:attrNameLst>
                                      </p:cBhvr>
                                    </p:anim>
                                    <p:anim by="(#ppt_w*0.50)" calcmode="lin" valueType="num">
                                      <p:cBhvr>
                                        <p:cTn id="78" dur="500" decel="50000" autoRev="1" fill="hold">
                                          <p:stCondLst>
                                            <p:cond delay="0"/>
                                          </p:stCondLst>
                                        </p:cTn>
                                        <p:tgtEl>
                                          <p:spTgt spid="51"/>
                                        </p:tgtEl>
                                        <p:attrNameLst>
                                          <p:attrName>ppt_x</p:attrName>
                                        </p:attrNameLst>
                                      </p:cBhvr>
                                    </p:anim>
                                    <p:anim from="(-#ppt_h/2)" to="(#ppt_y)" calcmode="lin" valueType="num">
                                      <p:cBhvr>
                                        <p:cTn id="79" dur="1000" fill="hold">
                                          <p:stCondLst>
                                            <p:cond delay="0"/>
                                          </p:stCondLst>
                                        </p:cTn>
                                        <p:tgtEl>
                                          <p:spTgt spid="51"/>
                                        </p:tgtEl>
                                        <p:attrNameLst>
                                          <p:attrName>ppt_y</p:attrName>
                                        </p:attrNameLst>
                                      </p:cBhvr>
                                    </p:anim>
                                    <p:animRot by="21600000">
                                      <p:cBhvr>
                                        <p:cTn id="80" dur="1000" fill="hold">
                                          <p:stCondLst>
                                            <p:cond delay="0"/>
                                          </p:stCondLst>
                                        </p:cTn>
                                        <p:tgtEl>
                                          <p:spTgt spid="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3" grpId="0"/>
      <p:bldP spid="44" grpId="0"/>
      <p:bldP spid="45" grpId="0"/>
      <p:bldP spid="46" grpId="0"/>
      <p:bldP spid="47" grpId="0"/>
      <p:bldP spid="48" grpId="0"/>
      <p:bldP spid="49" grpId="0"/>
      <p:bldP spid="3" grpId="0"/>
      <p:bldP spid="5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2924944"/>
            <a:ext cx="3942749"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19"/>
          <p:cNvSpPr txBox="1">
            <a:spLocks noChangeArrowheads="1"/>
          </p:cNvSpPr>
          <p:nvPr/>
        </p:nvSpPr>
        <p:spPr bwMode="auto">
          <a:xfrm>
            <a:off x="4427984" y="836712"/>
            <a:ext cx="371299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00B050"/>
                </a:solidFill>
                <a:latin typeface="Hacen Promoter" pitchFamily="2" charset="-78"/>
                <a:cs typeface="Arabic Transparent" pitchFamily="2" charset="-78"/>
              </a:rPr>
              <a:t>4.2- </a:t>
            </a:r>
            <a:r>
              <a:rPr lang="ar-SA" sz="2400" b="1" u="sng" dirty="0" smtClean="0">
                <a:solidFill>
                  <a:srgbClr val="00B050"/>
                </a:solidFill>
                <a:latin typeface="Hacen Promoter" pitchFamily="2" charset="-78"/>
                <a:cs typeface="Arabic Transparent" pitchFamily="2" charset="-78"/>
              </a:rPr>
              <a:t>مكعـب الإسقـاط</a:t>
            </a:r>
            <a:r>
              <a:rPr lang="ar-SA" sz="2400" b="1" dirty="0" smtClean="0">
                <a:solidFill>
                  <a:srgbClr val="00B050"/>
                </a:solidFill>
                <a:latin typeface="Hacen Promoter" pitchFamily="2" charset="-78"/>
                <a:cs typeface="Arabic Transparent" pitchFamily="2" charset="-78"/>
              </a:rPr>
              <a:t>:</a:t>
            </a:r>
            <a:endParaRPr lang="fr-FR" sz="2400" b="1" dirty="0">
              <a:solidFill>
                <a:srgbClr val="00B050"/>
              </a:solidFill>
              <a:latin typeface="Hacen Promoter" pitchFamily="2" charset="-78"/>
              <a:cs typeface="Arabic Transparent" pitchFamily="2" charset="-78"/>
            </a:endParaRPr>
          </a:p>
        </p:txBody>
      </p:sp>
      <p:sp>
        <p:nvSpPr>
          <p:cNvPr id="8" name="Text Box 19"/>
          <p:cNvSpPr txBox="1">
            <a:spLocks noChangeArrowheads="1"/>
          </p:cNvSpPr>
          <p:nvPr/>
        </p:nvSpPr>
        <p:spPr bwMode="auto">
          <a:xfrm>
            <a:off x="4897145" y="1249596"/>
            <a:ext cx="330525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800" b="1" dirty="0" smtClean="0">
                <a:solidFill>
                  <a:srgbClr val="C00000"/>
                </a:solidFill>
                <a:latin typeface="Hacen Promoter" pitchFamily="2" charset="-78"/>
                <a:cs typeface="Arabic Transparent" pitchFamily="2" charset="-78"/>
              </a:rPr>
              <a:t>1.2.4- </a:t>
            </a:r>
            <a:r>
              <a:rPr lang="ar-SA" sz="2800" b="1" u="sng" dirty="0" smtClean="0">
                <a:solidFill>
                  <a:srgbClr val="C00000"/>
                </a:solidFill>
                <a:latin typeface="Hacen Promoter" pitchFamily="2" charset="-78"/>
                <a:cs typeface="Arabic Transparent" pitchFamily="2" charset="-78"/>
              </a:rPr>
              <a:t>تعريــف</a:t>
            </a:r>
            <a:r>
              <a:rPr lang="ar-SA" sz="2800" b="1" dirty="0" smtClean="0">
                <a:solidFill>
                  <a:srgbClr val="C00000"/>
                </a:solidFill>
                <a:latin typeface="Hacen Promoter" pitchFamily="2" charset="-78"/>
                <a:cs typeface="Arabic Transparent" pitchFamily="2" charset="-78"/>
              </a:rPr>
              <a:t>:</a:t>
            </a:r>
            <a:endParaRPr lang="fr-FR" sz="2800" b="1" dirty="0">
              <a:solidFill>
                <a:srgbClr val="C00000"/>
              </a:solidFill>
              <a:latin typeface="Hacen Promoter" pitchFamily="2" charset="-78"/>
              <a:cs typeface="Arabic Transparent" pitchFamily="2" charset="-78"/>
            </a:endParaRPr>
          </a:p>
        </p:txBody>
      </p:sp>
      <p:sp>
        <p:nvSpPr>
          <p:cNvPr id="9" name="Text Box 19"/>
          <p:cNvSpPr txBox="1">
            <a:spLocks noChangeArrowheads="1"/>
          </p:cNvSpPr>
          <p:nvPr/>
        </p:nvSpPr>
        <p:spPr bwMode="auto">
          <a:xfrm>
            <a:off x="323528" y="1772816"/>
            <a:ext cx="7657926" cy="830997"/>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a:solidFill>
                  <a:srgbClr val="3333FF"/>
                </a:solidFill>
                <a:latin typeface="Hacen Promoter" pitchFamily="2" charset="-78"/>
                <a:cs typeface="Arabic Transparent" pitchFamily="2" charset="-78"/>
              </a:rPr>
              <a:t> </a:t>
            </a:r>
            <a:r>
              <a:rPr lang="ar-SA" sz="2400" b="1" dirty="0" smtClean="0">
                <a:solidFill>
                  <a:srgbClr val="C00000"/>
                </a:solidFill>
                <a:latin typeface="Hacen Promoter" pitchFamily="2" charset="-78"/>
                <a:cs typeface="Arabic Transparent" pitchFamily="2" charset="-78"/>
              </a:rPr>
              <a:t>* </a:t>
            </a:r>
            <a:r>
              <a:rPr lang="ar-SA" sz="2400" b="1" dirty="0" smtClean="0">
                <a:solidFill>
                  <a:srgbClr val="3333FF"/>
                </a:solidFill>
                <a:latin typeface="Hacen Promoter" pitchFamily="2" charset="-78"/>
                <a:cs typeface="Arabic Transparent" pitchFamily="2" charset="-78"/>
              </a:rPr>
              <a:t> مكعب الإسقاط هو مكعب خيالي يمكن اعتبار أوجهه الداخلية كمستويات الإسقاط.</a:t>
            </a:r>
            <a:endParaRPr lang="fr-FR" sz="2400" b="1" dirty="0">
              <a:solidFill>
                <a:srgbClr val="3333FF"/>
              </a:solidFill>
              <a:latin typeface="Hacen Promoter" pitchFamily="2" charset="-78"/>
              <a:cs typeface="Arabic Transparent" pitchFamily="2" charset="-78"/>
            </a:endParaRPr>
          </a:p>
        </p:txBody>
      </p:sp>
      <p:sp>
        <p:nvSpPr>
          <p:cNvPr id="10" name="Text Box 16"/>
          <p:cNvSpPr txBox="1">
            <a:spLocks noChangeArrowheads="1"/>
          </p:cNvSpPr>
          <p:nvPr/>
        </p:nvSpPr>
        <p:spPr bwMode="auto">
          <a:xfrm>
            <a:off x="2893913" y="2254346"/>
            <a:ext cx="18263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ar-SA" sz="2000" b="1" dirty="0" smtClean="0">
                <a:solidFill>
                  <a:srgbClr val="C00000"/>
                </a:solidFill>
                <a:latin typeface="Hacen Promoter" pitchFamily="2" charset="-78"/>
                <a:cs typeface="Arabic Transparent" pitchFamily="2" charset="-78"/>
              </a:rPr>
              <a:t>الرؤية السفلية</a:t>
            </a:r>
            <a:endParaRPr lang="fr-FR" sz="2000" b="1" dirty="0">
              <a:solidFill>
                <a:srgbClr val="C00000"/>
              </a:solidFill>
              <a:latin typeface="Hacen Promoter" pitchFamily="2" charset="-78"/>
              <a:cs typeface="Arabic Transparent" pitchFamily="2" charset="-78"/>
            </a:endParaRPr>
          </a:p>
        </p:txBody>
      </p:sp>
      <p:sp>
        <p:nvSpPr>
          <p:cNvPr id="2" name="Flèche vers le bas 1"/>
          <p:cNvSpPr/>
          <p:nvPr/>
        </p:nvSpPr>
        <p:spPr>
          <a:xfrm>
            <a:off x="3635896" y="2603813"/>
            <a:ext cx="171174" cy="321131"/>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Text Box 16"/>
          <p:cNvSpPr txBox="1">
            <a:spLocks noChangeArrowheads="1"/>
          </p:cNvSpPr>
          <p:nvPr/>
        </p:nvSpPr>
        <p:spPr bwMode="auto">
          <a:xfrm>
            <a:off x="2483768" y="6279703"/>
            <a:ext cx="18263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ar-SA" sz="2000" b="1" dirty="0" smtClean="0">
                <a:solidFill>
                  <a:srgbClr val="C00000"/>
                </a:solidFill>
                <a:latin typeface="Hacen Promoter" pitchFamily="2" charset="-78"/>
                <a:cs typeface="Arabic Transparent" pitchFamily="2" charset="-78"/>
              </a:rPr>
              <a:t>الرؤية العلوية</a:t>
            </a:r>
            <a:endParaRPr lang="fr-FR" sz="2000" b="1" dirty="0">
              <a:solidFill>
                <a:srgbClr val="C00000"/>
              </a:solidFill>
              <a:latin typeface="Hacen Promoter" pitchFamily="2" charset="-78"/>
              <a:cs typeface="Arabic Transparent" pitchFamily="2" charset="-78"/>
            </a:endParaRPr>
          </a:p>
        </p:txBody>
      </p:sp>
      <p:sp>
        <p:nvSpPr>
          <p:cNvPr id="3" name="Flèche vers le haut 2"/>
          <p:cNvSpPr/>
          <p:nvPr/>
        </p:nvSpPr>
        <p:spPr>
          <a:xfrm>
            <a:off x="3396924" y="5949280"/>
            <a:ext cx="238972" cy="330423"/>
          </a:xfrm>
          <a:prstGeom prs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 name="Text Box 16"/>
          <p:cNvSpPr txBox="1">
            <a:spLocks noChangeArrowheads="1"/>
          </p:cNvSpPr>
          <p:nvPr/>
        </p:nvSpPr>
        <p:spPr bwMode="auto">
          <a:xfrm>
            <a:off x="297415" y="4011451"/>
            <a:ext cx="18263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ar-SA" sz="2000" b="1" dirty="0" smtClean="0">
                <a:solidFill>
                  <a:srgbClr val="C00000"/>
                </a:solidFill>
                <a:latin typeface="Hacen Promoter" pitchFamily="2" charset="-78"/>
                <a:cs typeface="Arabic Transparent" pitchFamily="2" charset="-78"/>
              </a:rPr>
              <a:t>الرؤية اليمينية</a:t>
            </a:r>
            <a:endParaRPr lang="fr-FR" sz="2000" b="1" dirty="0">
              <a:solidFill>
                <a:srgbClr val="C00000"/>
              </a:solidFill>
              <a:latin typeface="Hacen Promoter" pitchFamily="2" charset="-78"/>
              <a:cs typeface="Arabic Transparent" pitchFamily="2" charset="-78"/>
            </a:endParaRPr>
          </a:p>
        </p:txBody>
      </p:sp>
      <p:sp>
        <p:nvSpPr>
          <p:cNvPr id="12" name="Flèche droite 11"/>
          <p:cNvSpPr/>
          <p:nvPr/>
        </p:nvSpPr>
        <p:spPr>
          <a:xfrm>
            <a:off x="1004104" y="4581128"/>
            <a:ext cx="792088" cy="216024"/>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 name="Flèche droite 14"/>
          <p:cNvSpPr/>
          <p:nvPr/>
        </p:nvSpPr>
        <p:spPr>
          <a:xfrm rot="10800000">
            <a:off x="6225178" y="4365104"/>
            <a:ext cx="792088" cy="216024"/>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6" name="Text Box 16"/>
          <p:cNvSpPr txBox="1">
            <a:spLocks noChangeArrowheads="1"/>
          </p:cNvSpPr>
          <p:nvPr/>
        </p:nvSpPr>
        <p:spPr bwMode="auto">
          <a:xfrm>
            <a:off x="5910123" y="3933056"/>
            <a:ext cx="18263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ar-SA" sz="2000" b="1" dirty="0" smtClean="0">
                <a:solidFill>
                  <a:srgbClr val="C00000"/>
                </a:solidFill>
                <a:latin typeface="Hacen Promoter" pitchFamily="2" charset="-78"/>
                <a:cs typeface="Arabic Transparent" pitchFamily="2" charset="-78"/>
              </a:rPr>
              <a:t>الرؤية اليسارية</a:t>
            </a:r>
            <a:endParaRPr lang="fr-FR" sz="2000" b="1" dirty="0">
              <a:solidFill>
                <a:srgbClr val="C00000"/>
              </a:solidFill>
              <a:latin typeface="Hacen Promoter" pitchFamily="2" charset="-78"/>
              <a:cs typeface="Arabic Transparent" pitchFamily="2" charset="-78"/>
            </a:endParaRPr>
          </a:p>
        </p:txBody>
      </p:sp>
      <p:sp>
        <p:nvSpPr>
          <p:cNvPr id="17" name="Flèche droite 16"/>
          <p:cNvSpPr/>
          <p:nvPr/>
        </p:nvSpPr>
        <p:spPr>
          <a:xfrm rot="13458858">
            <a:off x="5642238" y="5913275"/>
            <a:ext cx="792088" cy="216024"/>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8" name="Text Box 16"/>
          <p:cNvSpPr txBox="1">
            <a:spLocks noChangeArrowheads="1"/>
          </p:cNvSpPr>
          <p:nvPr/>
        </p:nvSpPr>
        <p:spPr bwMode="auto">
          <a:xfrm rot="2745693">
            <a:off x="5886020" y="5726048"/>
            <a:ext cx="18263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ar-SA" sz="2000" b="1" dirty="0" smtClean="0">
                <a:solidFill>
                  <a:srgbClr val="C00000"/>
                </a:solidFill>
                <a:latin typeface="Hacen Promoter" pitchFamily="2" charset="-78"/>
                <a:cs typeface="Arabic Transparent" pitchFamily="2" charset="-78"/>
              </a:rPr>
              <a:t>الرؤية الخلفية</a:t>
            </a:r>
            <a:endParaRPr lang="fr-FR" sz="2000" b="1" dirty="0">
              <a:solidFill>
                <a:srgbClr val="C00000"/>
              </a:solidFill>
              <a:latin typeface="Hacen Promoter" pitchFamily="2" charset="-78"/>
              <a:cs typeface="Arabic Transparent" pitchFamily="2" charset="-78"/>
            </a:endParaRPr>
          </a:p>
        </p:txBody>
      </p:sp>
      <p:sp>
        <p:nvSpPr>
          <p:cNvPr id="19" name="Text Box 16"/>
          <p:cNvSpPr txBox="1">
            <a:spLocks noChangeArrowheads="1"/>
          </p:cNvSpPr>
          <p:nvPr/>
        </p:nvSpPr>
        <p:spPr bwMode="auto">
          <a:xfrm rot="19841910">
            <a:off x="4996966" y="2607294"/>
            <a:ext cx="18263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ar-SA" sz="2000" b="1" dirty="0" smtClean="0">
                <a:solidFill>
                  <a:srgbClr val="C00000"/>
                </a:solidFill>
                <a:latin typeface="Hacen Promoter" pitchFamily="2" charset="-78"/>
                <a:cs typeface="Arabic Transparent" pitchFamily="2" charset="-78"/>
              </a:rPr>
              <a:t>الرؤية الأمامية</a:t>
            </a:r>
            <a:endParaRPr lang="fr-FR" sz="2000" b="1" dirty="0">
              <a:solidFill>
                <a:srgbClr val="C00000"/>
              </a:solidFill>
              <a:latin typeface="Hacen Promoter" pitchFamily="2" charset="-78"/>
              <a:cs typeface="Arabic Transparent" pitchFamily="2" charset="-78"/>
            </a:endParaRPr>
          </a:p>
        </p:txBody>
      </p:sp>
      <p:sp>
        <p:nvSpPr>
          <p:cNvPr id="20" name="Flèche droite 19"/>
          <p:cNvSpPr/>
          <p:nvPr/>
        </p:nvSpPr>
        <p:spPr>
          <a:xfrm rot="9077356">
            <a:off x="5736364" y="3022308"/>
            <a:ext cx="792088" cy="216024"/>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3153611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80">
                                          <p:stCondLst>
                                            <p:cond delay="0"/>
                                          </p:stCondLst>
                                        </p:cTn>
                                        <p:tgtEl>
                                          <p:spTgt spid="19"/>
                                        </p:tgtEl>
                                      </p:cBhvr>
                                    </p:animEffect>
                                    <p:anim calcmode="lin" valueType="num">
                                      <p:cBhvr>
                                        <p:cTn id="14"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9" dur="26">
                                          <p:stCondLst>
                                            <p:cond delay="650"/>
                                          </p:stCondLst>
                                        </p:cTn>
                                        <p:tgtEl>
                                          <p:spTgt spid="19"/>
                                        </p:tgtEl>
                                      </p:cBhvr>
                                      <p:to x="100000" y="60000"/>
                                    </p:animScale>
                                    <p:animScale>
                                      <p:cBhvr>
                                        <p:cTn id="20" dur="166" decel="50000">
                                          <p:stCondLst>
                                            <p:cond delay="676"/>
                                          </p:stCondLst>
                                        </p:cTn>
                                        <p:tgtEl>
                                          <p:spTgt spid="19"/>
                                        </p:tgtEl>
                                      </p:cBhvr>
                                      <p:to x="100000" y="100000"/>
                                    </p:animScale>
                                    <p:animScale>
                                      <p:cBhvr>
                                        <p:cTn id="21" dur="26">
                                          <p:stCondLst>
                                            <p:cond delay="1312"/>
                                          </p:stCondLst>
                                        </p:cTn>
                                        <p:tgtEl>
                                          <p:spTgt spid="19"/>
                                        </p:tgtEl>
                                      </p:cBhvr>
                                      <p:to x="100000" y="80000"/>
                                    </p:animScale>
                                    <p:animScale>
                                      <p:cBhvr>
                                        <p:cTn id="22" dur="166" decel="50000">
                                          <p:stCondLst>
                                            <p:cond delay="1338"/>
                                          </p:stCondLst>
                                        </p:cTn>
                                        <p:tgtEl>
                                          <p:spTgt spid="19"/>
                                        </p:tgtEl>
                                      </p:cBhvr>
                                      <p:to x="100000" y="100000"/>
                                    </p:animScale>
                                    <p:animScale>
                                      <p:cBhvr>
                                        <p:cTn id="23" dur="26">
                                          <p:stCondLst>
                                            <p:cond delay="1642"/>
                                          </p:stCondLst>
                                        </p:cTn>
                                        <p:tgtEl>
                                          <p:spTgt spid="19"/>
                                        </p:tgtEl>
                                      </p:cBhvr>
                                      <p:to x="100000" y="90000"/>
                                    </p:animScale>
                                    <p:animScale>
                                      <p:cBhvr>
                                        <p:cTn id="24" dur="166" decel="50000">
                                          <p:stCondLst>
                                            <p:cond delay="1668"/>
                                          </p:stCondLst>
                                        </p:cTn>
                                        <p:tgtEl>
                                          <p:spTgt spid="19"/>
                                        </p:tgtEl>
                                      </p:cBhvr>
                                      <p:to x="100000" y="100000"/>
                                    </p:animScale>
                                    <p:animScale>
                                      <p:cBhvr>
                                        <p:cTn id="25" dur="26">
                                          <p:stCondLst>
                                            <p:cond delay="1808"/>
                                          </p:stCondLst>
                                        </p:cTn>
                                        <p:tgtEl>
                                          <p:spTgt spid="19"/>
                                        </p:tgtEl>
                                      </p:cBhvr>
                                      <p:to x="100000" y="95000"/>
                                    </p:animScale>
                                    <p:animScale>
                                      <p:cBhvr>
                                        <p:cTn id="26" dur="166" decel="50000">
                                          <p:stCondLst>
                                            <p:cond delay="1834"/>
                                          </p:stCondLst>
                                        </p:cTn>
                                        <p:tgtEl>
                                          <p:spTgt spid="19"/>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80">
                                          <p:stCondLst>
                                            <p:cond delay="0"/>
                                          </p:stCondLst>
                                        </p:cTn>
                                        <p:tgtEl>
                                          <p:spTgt spid="11"/>
                                        </p:tgtEl>
                                      </p:cBhvr>
                                    </p:animEffect>
                                    <p:anim calcmode="lin" valueType="num">
                                      <p:cBhvr>
                                        <p:cTn id="3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3" dur="26">
                                          <p:stCondLst>
                                            <p:cond delay="650"/>
                                          </p:stCondLst>
                                        </p:cTn>
                                        <p:tgtEl>
                                          <p:spTgt spid="11"/>
                                        </p:tgtEl>
                                      </p:cBhvr>
                                      <p:to x="100000" y="60000"/>
                                    </p:animScale>
                                    <p:animScale>
                                      <p:cBhvr>
                                        <p:cTn id="44" dur="166" decel="50000">
                                          <p:stCondLst>
                                            <p:cond delay="676"/>
                                          </p:stCondLst>
                                        </p:cTn>
                                        <p:tgtEl>
                                          <p:spTgt spid="11"/>
                                        </p:tgtEl>
                                      </p:cBhvr>
                                      <p:to x="100000" y="100000"/>
                                    </p:animScale>
                                    <p:animScale>
                                      <p:cBhvr>
                                        <p:cTn id="45" dur="26">
                                          <p:stCondLst>
                                            <p:cond delay="1312"/>
                                          </p:stCondLst>
                                        </p:cTn>
                                        <p:tgtEl>
                                          <p:spTgt spid="11"/>
                                        </p:tgtEl>
                                      </p:cBhvr>
                                      <p:to x="100000" y="80000"/>
                                    </p:animScale>
                                    <p:animScale>
                                      <p:cBhvr>
                                        <p:cTn id="46" dur="166" decel="50000">
                                          <p:stCondLst>
                                            <p:cond delay="1338"/>
                                          </p:stCondLst>
                                        </p:cTn>
                                        <p:tgtEl>
                                          <p:spTgt spid="11"/>
                                        </p:tgtEl>
                                      </p:cBhvr>
                                      <p:to x="100000" y="100000"/>
                                    </p:animScale>
                                    <p:animScale>
                                      <p:cBhvr>
                                        <p:cTn id="47" dur="26">
                                          <p:stCondLst>
                                            <p:cond delay="1642"/>
                                          </p:stCondLst>
                                        </p:cTn>
                                        <p:tgtEl>
                                          <p:spTgt spid="11"/>
                                        </p:tgtEl>
                                      </p:cBhvr>
                                      <p:to x="100000" y="90000"/>
                                    </p:animScale>
                                    <p:animScale>
                                      <p:cBhvr>
                                        <p:cTn id="48" dur="166" decel="50000">
                                          <p:stCondLst>
                                            <p:cond delay="1668"/>
                                          </p:stCondLst>
                                        </p:cTn>
                                        <p:tgtEl>
                                          <p:spTgt spid="11"/>
                                        </p:tgtEl>
                                      </p:cBhvr>
                                      <p:to x="100000" y="100000"/>
                                    </p:animScale>
                                    <p:animScale>
                                      <p:cBhvr>
                                        <p:cTn id="49" dur="26">
                                          <p:stCondLst>
                                            <p:cond delay="1808"/>
                                          </p:stCondLst>
                                        </p:cTn>
                                        <p:tgtEl>
                                          <p:spTgt spid="11"/>
                                        </p:tgtEl>
                                      </p:cBhvr>
                                      <p:to x="100000" y="95000"/>
                                    </p:animScale>
                                    <p:animScale>
                                      <p:cBhvr>
                                        <p:cTn id="50" dur="166" decel="50000">
                                          <p:stCondLst>
                                            <p:cond delay="1834"/>
                                          </p:stCondLst>
                                        </p:cTn>
                                        <p:tgtEl>
                                          <p:spTgt spid="11"/>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1+#ppt_w/2"/>
                                          </p:val>
                                        </p:tav>
                                        <p:tav tm="100000">
                                          <p:val>
                                            <p:strVal val="#ppt_x"/>
                                          </p:val>
                                        </p:tav>
                                      </p:tavLst>
                                    </p:anim>
                                    <p:anim calcmode="lin" valueType="num">
                                      <p:cBhvr additive="base">
                                        <p:cTn id="5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down)">
                                      <p:cBhvr>
                                        <p:cTn id="61" dur="580">
                                          <p:stCondLst>
                                            <p:cond delay="0"/>
                                          </p:stCondLst>
                                        </p:cTn>
                                        <p:tgtEl>
                                          <p:spTgt spid="13"/>
                                        </p:tgtEl>
                                      </p:cBhvr>
                                    </p:animEffect>
                                    <p:anim calcmode="lin" valueType="num">
                                      <p:cBhvr>
                                        <p:cTn id="6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67" dur="26">
                                          <p:stCondLst>
                                            <p:cond delay="650"/>
                                          </p:stCondLst>
                                        </p:cTn>
                                        <p:tgtEl>
                                          <p:spTgt spid="13"/>
                                        </p:tgtEl>
                                      </p:cBhvr>
                                      <p:to x="100000" y="60000"/>
                                    </p:animScale>
                                    <p:animScale>
                                      <p:cBhvr>
                                        <p:cTn id="68" dur="166" decel="50000">
                                          <p:stCondLst>
                                            <p:cond delay="676"/>
                                          </p:stCondLst>
                                        </p:cTn>
                                        <p:tgtEl>
                                          <p:spTgt spid="13"/>
                                        </p:tgtEl>
                                      </p:cBhvr>
                                      <p:to x="100000" y="100000"/>
                                    </p:animScale>
                                    <p:animScale>
                                      <p:cBhvr>
                                        <p:cTn id="69" dur="26">
                                          <p:stCondLst>
                                            <p:cond delay="1312"/>
                                          </p:stCondLst>
                                        </p:cTn>
                                        <p:tgtEl>
                                          <p:spTgt spid="13"/>
                                        </p:tgtEl>
                                      </p:cBhvr>
                                      <p:to x="100000" y="80000"/>
                                    </p:animScale>
                                    <p:animScale>
                                      <p:cBhvr>
                                        <p:cTn id="70" dur="166" decel="50000">
                                          <p:stCondLst>
                                            <p:cond delay="1338"/>
                                          </p:stCondLst>
                                        </p:cTn>
                                        <p:tgtEl>
                                          <p:spTgt spid="13"/>
                                        </p:tgtEl>
                                      </p:cBhvr>
                                      <p:to x="100000" y="100000"/>
                                    </p:animScale>
                                    <p:animScale>
                                      <p:cBhvr>
                                        <p:cTn id="71" dur="26">
                                          <p:stCondLst>
                                            <p:cond delay="1642"/>
                                          </p:stCondLst>
                                        </p:cTn>
                                        <p:tgtEl>
                                          <p:spTgt spid="13"/>
                                        </p:tgtEl>
                                      </p:cBhvr>
                                      <p:to x="100000" y="90000"/>
                                    </p:animScale>
                                    <p:animScale>
                                      <p:cBhvr>
                                        <p:cTn id="72" dur="166" decel="50000">
                                          <p:stCondLst>
                                            <p:cond delay="1668"/>
                                          </p:stCondLst>
                                        </p:cTn>
                                        <p:tgtEl>
                                          <p:spTgt spid="13"/>
                                        </p:tgtEl>
                                      </p:cBhvr>
                                      <p:to x="100000" y="100000"/>
                                    </p:animScale>
                                    <p:animScale>
                                      <p:cBhvr>
                                        <p:cTn id="73" dur="26">
                                          <p:stCondLst>
                                            <p:cond delay="1808"/>
                                          </p:stCondLst>
                                        </p:cTn>
                                        <p:tgtEl>
                                          <p:spTgt spid="13"/>
                                        </p:tgtEl>
                                      </p:cBhvr>
                                      <p:to x="100000" y="95000"/>
                                    </p:animScale>
                                    <p:animScale>
                                      <p:cBhvr>
                                        <p:cTn id="74" dur="166" decel="50000">
                                          <p:stCondLst>
                                            <p:cond delay="1834"/>
                                          </p:stCondLst>
                                        </p:cTn>
                                        <p:tgtEl>
                                          <p:spTgt spid="13"/>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fill="hold"/>
                                        <p:tgtEl>
                                          <p:spTgt spid="15"/>
                                        </p:tgtEl>
                                        <p:attrNameLst>
                                          <p:attrName>ppt_x</p:attrName>
                                        </p:attrNameLst>
                                      </p:cBhvr>
                                      <p:tavLst>
                                        <p:tav tm="0">
                                          <p:val>
                                            <p:strVal val="0-#ppt_w/2"/>
                                          </p:val>
                                        </p:tav>
                                        <p:tav tm="100000">
                                          <p:val>
                                            <p:strVal val="#ppt_x"/>
                                          </p:val>
                                        </p:tav>
                                      </p:tavLst>
                                    </p:anim>
                                    <p:anim calcmode="lin" valueType="num">
                                      <p:cBhvr additive="base">
                                        <p:cTn id="8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6" presetClass="entr" presetSubtype="0" fill="hold" grpId="0" nodeType="click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down)">
                                      <p:cBhvr>
                                        <p:cTn id="85" dur="580">
                                          <p:stCondLst>
                                            <p:cond delay="0"/>
                                          </p:stCondLst>
                                        </p:cTn>
                                        <p:tgtEl>
                                          <p:spTgt spid="16"/>
                                        </p:tgtEl>
                                      </p:cBhvr>
                                    </p:animEffect>
                                    <p:anim calcmode="lin" valueType="num">
                                      <p:cBhvr>
                                        <p:cTn id="86"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91" dur="26">
                                          <p:stCondLst>
                                            <p:cond delay="650"/>
                                          </p:stCondLst>
                                        </p:cTn>
                                        <p:tgtEl>
                                          <p:spTgt spid="16"/>
                                        </p:tgtEl>
                                      </p:cBhvr>
                                      <p:to x="100000" y="60000"/>
                                    </p:animScale>
                                    <p:animScale>
                                      <p:cBhvr>
                                        <p:cTn id="92" dur="166" decel="50000">
                                          <p:stCondLst>
                                            <p:cond delay="676"/>
                                          </p:stCondLst>
                                        </p:cTn>
                                        <p:tgtEl>
                                          <p:spTgt spid="16"/>
                                        </p:tgtEl>
                                      </p:cBhvr>
                                      <p:to x="100000" y="100000"/>
                                    </p:animScale>
                                    <p:animScale>
                                      <p:cBhvr>
                                        <p:cTn id="93" dur="26">
                                          <p:stCondLst>
                                            <p:cond delay="1312"/>
                                          </p:stCondLst>
                                        </p:cTn>
                                        <p:tgtEl>
                                          <p:spTgt spid="16"/>
                                        </p:tgtEl>
                                      </p:cBhvr>
                                      <p:to x="100000" y="80000"/>
                                    </p:animScale>
                                    <p:animScale>
                                      <p:cBhvr>
                                        <p:cTn id="94" dur="166" decel="50000">
                                          <p:stCondLst>
                                            <p:cond delay="1338"/>
                                          </p:stCondLst>
                                        </p:cTn>
                                        <p:tgtEl>
                                          <p:spTgt spid="16"/>
                                        </p:tgtEl>
                                      </p:cBhvr>
                                      <p:to x="100000" y="100000"/>
                                    </p:animScale>
                                    <p:animScale>
                                      <p:cBhvr>
                                        <p:cTn id="95" dur="26">
                                          <p:stCondLst>
                                            <p:cond delay="1642"/>
                                          </p:stCondLst>
                                        </p:cTn>
                                        <p:tgtEl>
                                          <p:spTgt spid="16"/>
                                        </p:tgtEl>
                                      </p:cBhvr>
                                      <p:to x="100000" y="90000"/>
                                    </p:animScale>
                                    <p:animScale>
                                      <p:cBhvr>
                                        <p:cTn id="96" dur="166" decel="50000">
                                          <p:stCondLst>
                                            <p:cond delay="1668"/>
                                          </p:stCondLst>
                                        </p:cTn>
                                        <p:tgtEl>
                                          <p:spTgt spid="16"/>
                                        </p:tgtEl>
                                      </p:cBhvr>
                                      <p:to x="100000" y="100000"/>
                                    </p:animScale>
                                    <p:animScale>
                                      <p:cBhvr>
                                        <p:cTn id="97" dur="26">
                                          <p:stCondLst>
                                            <p:cond delay="1808"/>
                                          </p:stCondLst>
                                        </p:cTn>
                                        <p:tgtEl>
                                          <p:spTgt spid="16"/>
                                        </p:tgtEl>
                                      </p:cBhvr>
                                      <p:to x="100000" y="95000"/>
                                    </p:animScale>
                                    <p:animScale>
                                      <p:cBhvr>
                                        <p:cTn id="98" dur="166" decel="50000">
                                          <p:stCondLst>
                                            <p:cond delay="1834"/>
                                          </p:stCondLst>
                                        </p:cTn>
                                        <p:tgtEl>
                                          <p:spTgt spid="16"/>
                                        </p:tgtEl>
                                      </p:cBhvr>
                                      <p:to x="100000" y="100000"/>
                                    </p:animScale>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
                                        </p:tgtEl>
                                        <p:attrNameLst>
                                          <p:attrName>style.visibility</p:attrName>
                                        </p:attrNameLst>
                                      </p:cBhvr>
                                      <p:to>
                                        <p:strVal val="visible"/>
                                      </p:to>
                                    </p:set>
                                    <p:anim calcmode="lin" valueType="num">
                                      <p:cBhvr additive="base">
                                        <p:cTn id="103" dur="500" fill="hold"/>
                                        <p:tgtEl>
                                          <p:spTgt spid="2"/>
                                        </p:tgtEl>
                                        <p:attrNameLst>
                                          <p:attrName>ppt_x</p:attrName>
                                        </p:attrNameLst>
                                      </p:cBhvr>
                                      <p:tavLst>
                                        <p:tav tm="0">
                                          <p:val>
                                            <p:strVal val="#ppt_x"/>
                                          </p:val>
                                        </p:tav>
                                        <p:tav tm="100000">
                                          <p:val>
                                            <p:strVal val="#ppt_x"/>
                                          </p:val>
                                        </p:tav>
                                      </p:tavLst>
                                    </p:anim>
                                    <p:anim calcmode="lin" valueType="num">
                                      <p:cBhvr additive="base">
                                        <p:cTn id="10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6" presetClass="entr" presetSubtype="0" fill="hold" grpId="0" nodeType="clickEffect">
                                  <p:stCondLst>
                                    <p:cond delay="0"/>
                                  </p:stCondLst>
                                  <p:childTnLst>
                                    <p:set>
                                      <p:cBhvr>
                                        <p:cTn id="108" dur="1" fill="hold">
                                          <p:stCondLst>
                                            <p:cond delay="0"/>
                                          </p:stCondLst>
                                        </p:cTn>
                                        <p:tgtEl>
                                          <p:spTgt spid="10"/>
                                        </p:tgtEl>
                                        <p:attrNameLst>
                                          <p:attrName>style.visibility</p:attrName>
                                        </p:attrNameLst>
                                      </p:cBhvr>
                                      <p:to>
                                        <p:strVal val="visible"/>
                                      </p:to>
                                    </p:set>
                                    <p:animEffect transition="in" filter="wipe(down)">
                                      <p:cBhvr>
                                        <p:cTn id="109" dur="580">
                                          <p:stCondLst>
                                            <p:cond delay="0"/>
                                          </p:stCondLst>
                                        </p:cTn>
                                        <p:tgtEl>
                                          <p:spTgt spid="10"/>
                                        </p:tgtEl>
                                      </p:cBhvr>
                                    </p:animEffect>
                                    <p:anim calcmode="lin" valueType="num">
                                      <p:cBhvr>
                                        <p:cTn id="1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15" dur="26">
                                          <p:stCondLst>
                                            <p:cond delay="650"/>
                                          </p:stCondLst>
                                        </p:cTn>
                                        <p:tgtEl>
                                          <p:spTgt spid="10"/>
                                        </p:tgtEl>
                                      </p:cBhvr>
                                      <p:to x="100000" y="60000"/>
                                    </p:animScale>
                                    <p:animScale>
                                      <p:cBhvr>
                                        <p:cTn id="116" dur="166" decel="50000">
                                          <p:stCondLst>
                                            <p:cond delay="676"/>
                                          </p:stCondLst>
                                        </p:cTn>
                                        <p:tgtEl>
                                          <p:spTgt spid="10"/>
                                        </p:tgtEl>
                                      </p:cBhvr>
                                      <p:to x="100000" y="100000"/>
                                    </p:animScale>
                                    <p:animScale>
                                      <p:cBhvr>
                                        <p:cTn id="117" dur="26">
                                          <p:stCondLst>
                                            <p:cond delay="1312"/>
                                          </p:stCondLst>
                                        </p:cTn>
                                        <p:tgtEl>
                                          <p:spTgt spid="10"/>
                                        </p:tgtEl>
                                      </p:cBhvr>
                                      <p:to x="100000" y="80000"/>
                                    </p:animScale>
                                    <p:animScale>
                                      <p:cBhvr>
                                        <p:cTn id="118" dur="166" decel="50000">
                                          <p:stCondLst>
                                            <p:cond delay="1338"/>
                                          </p:stCondLst>
                                        </p:cTn>
                                        <p:tgtEl>
                                          <p:spTgt spid="10"/>
                                        </p:tgtEl>
                                      </p:cBhvr>
                                      <p:to x="100000" y="100000"/>
                                    </p:animScale>
                                    <p:animScale>
                                      <p:cBhvr>
                                        <p:cTn id="119" dur="26">
                                          <p:stCondLst>
                                            <p:cond delay="1642"/>
                                          </p:stCondLst>
                                        </p:cTn>
                                        <p:tgtEl>
                                          <p:spTgt spid="10"/>
                                        </p:tgtEl>
                                      </p:cBhvr>
                                      <p:to x="100000" y="90000"/>
                                    </p:animScale>
                                    <p:animScale>
                                      <p:cBhvr>
                                        <p:cTn id="120" dur="166" decel="50000">
                                          <p:stCondLst>
                                            <p:cond delay="1668"/>
                                          </p:stCondLst>
                                        </p:cTn>
                                        <p:tgtEl>
                                          <p:spTgt spid="10"/>
                                        </p:tgtEl>
                                      </p:cBhvr>
                                      <p:to x="100000" y="100000"/>
                                    </p:animScale>
                                    <p:animScale>
                                      <p:cBhvr>
                                        <p:cTn id="121" dur="26">
                                          <p:stCondLst>
                                            <p:cond delay="1808"/>
                                          </p:stCondLst>
                                        </p:cTn>
                                        <p:tgtEl>
                                          <p:spTgt spid="10"/>
                                        </p:tgtEl>
                                      </p:cBhvr>
                                      <p:to x="100000" y="95000"/>
                                    </p:animScale>
                                    <p:animScale>
                                      <p:cBhvr>
                                        <p:cTn id="122" dur="166" decel="50000">
                                          <p:stCondLst>
                                            <p:cond delay="1834"/>
                                          </p:stCondLst>
                                        </p:cTn>
                                        <p:tgtEl>
                                          <p:spTgt spid="10"/>
                                        </p:tgtEl>
                                      </p:cBhvr>
                                      <p:to x="100000" y="100000"/>
                                    </p:animScale>
                                  </p:childTnLst>
                                </p:cTn>
                              </p:par>
                            </p:childTnLst>
                          </p:cTn>
                        </p:par>
                      </p:childTnLst>
                    </p:cTn>
                  </p:par>
                  <p:par>
                    <p:cTn id="123" fill="hold">
                      <p:stCondLst>
                        <p:cond delay="indefinite"/>
                      </p:stCondLst>
                      <p:childTnLst>
                        <p:par>
                          <p:cTn id="124" fill="hold">
                            <p:stCondLst>
                              <p:cond delay="0"/>
                            </p:stCondLst>
                            <p:childTnLst>
                              <p:par>
                                <p:cTn id="125" presetID="2" presetClass="entr" presetSubtype="1" fill="hold" grpId="0" nodeType="clickEffect">
                                  <p:stCondLst>
                                    <p:cond delay="0"/>
                                  </p:stCondLst>
                                  <p:childTnLst>
                                    <p:set>
                                      <p:cBhvr>
                                        <p:cTn id="126" dur="1" fill="hold">
                                          <p:stCondLst>
                                            <p:cond delay="0"/>
                                          </p:stCondLst>
                                        </p:cTn>
                                        <p:tgtEl>
                                          <p:spTgt spid="17"/>
                                        </p:tgtEl>
                                        <p:attrNameLst>
                                          <p:attrName>style.visibility</p:attrName>
                                        </p:attrNameLst>
                                      </p:cBhvr>
                                      <p:to>
                                        <p:strVal val="visible"/>
                                      </p:to>
                                    </p:set>
                                    <p:anim calcmode="lin" valueType="num">
                                      <p:cBhvr additive="base">
                                        <p:cTn id="127" dur="500" fill="hold"/>
                                        <p:tgtEl>
                                          <p:spTgt spid="17"/>
                                        </p:tgtEl>
                                        <p:attrNameLst>
                                          <p:attrName>ppt_x</p:attrName>
                                        </p:attrNameLst>
                                      </p:cBhvr>
                                      <p:tavLst>
                                        <p:tav tm="0">
                                          <p:val>
                                            <p:strVal val="#ppt_x"/>
                                          </p:val>
                                        </p:tav>
                                        <p:tav tm="100000">
                                          <p:val>
                                            <p:strVal val="#ppt_x"/>
                                          </p:val>
                                        </p:tav>
                                      </p:tavLst>
                                    </p:anim>
                                    <p:anim calcmode="lin" valueType="num">
                                      <p:cBhvr additive="base">
                                        <p:cTn id="12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18"/>
                                        </p:tgtEl>
                                        <p:attrNameLst>
                                          <p:attrName>style.visibility</p:attrName>
                                        </p:attrNameLst>
                                      </p:cBhvr>
                                      <p:to>
                                        <p:strVal val="visible"/>
                                      </p:to>
                                    </p:set>
                                    <p:animEffect transition="in" filter="wipe(down)">
                                      <p:cBhvr>
                                        <p:cTn id="133" dur="580">
                                          <p:stCondLst>
                                            <p:cond delay="0"/>
                                          </p:stCondLst>
                                        </p:cTn>
                                        <p:tgtEl>
                                          <p:spTgt spid="18"/>
                                        </p:tgtEl>
                                      </p:cBhvr>
                                    </p:animEffect>
                                    <p:anim calcmode="lin" valueType="num">
                                      <p:cBhvr>
                                        <p:cTn id="134"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9" dur="26">
                                          <p:stCondLst>
                                            <p:cond delay="650"/>
                                          </p:stCondLst>
                                        </p:cTn>
                                        <p:tgtEl>
                                          <p:spTgt spid="18"/>
                                        </p:tgtEl>
                                      </p:cBhvr>
                                      <p:to x="100000" y="60000"/>
                                    </p:animScale>
                                    <p:animScale>
                                      <p:cBhvr>
                                        <p:cTn id="140" dur="166" decel="50000">
                                          <p:stCondLst>
                                            <p:cond delay="676"/>
                                          </p:stCondLst>
                                        </p:cTn>
                                        <p:tgtEl>
                                          <p:spTgt spid="18"/>
                                        </p:tgtEl>
                                      </p:cBhvr>
                                      <p:to x="100000" y="100000"/>
                                    </p:animScale>
                                    <p:animScale>
                                      <p:cBhvr>
                                        <p:cTn id="141" dur="26">
                                          <p:stCondLst>
                                            <p:cond delay="1312"/>
                                          </p:stCondLst>
                                        </p:cTn>
                                        <p:tgtEl>
                                          <p:spTgt spid="18"/>
                                        </p:tgtEl>
                                      </p:cBhvr>
                                      <p:to x="100000" y="80000"/>
                                    </p:animScale>
                                    <p:animScale>
                                      <p:cBhvr>
                                        <p:cTn id="142" dur="166" decel="50000">
                                          <p:stCondLst>
                                            <p:cond delay="1338"/>
                                          </p:stCondLst>
                                        </p:cTn>
                                        <p:tgtEl>
                                          <p:spTgt spid="18"/>
                                        </p:tgtEl>
                                      </p:cBhvr>
                                      <p:to x="100000" y="100000"/>
                                    </p:animScale>
                                    <p:animScale>
                                      <p:cBhvr>
                                        <p:cTn id="143" dur="26">
                                          <p:stCondLst>
                                            <p:cond delay="1642"/>
                                          </p:stCondLst>
                                        </p:cTn>
                                        <p:tgtEl>
                                          <p:spTgt spid="18"/>
                                        </p:tgtEl>
                                      </p:cBhvr>
                                      <p:to x="100000" y="90000"/>
                                    </p:animScale>
                                    <p:animScale>
                                      <p:cBhvr>
                                        <p:cTn id="144" dur="166" decel="50000">
                                          <p:stCondLst>
                                            <p:cond delay="1668"/>
                                          </p:stCondLst>
                                        </p:cTn>
                                        <p:tgtEl>
                                          <p:spTgt spid="18"/>
                                        </p:tgtEl>
                                      </p:cBhvr>
                                      <p:to x="100000" y="100000"/>
                                    </p:animScale>
                                    <p:animScale>
                                      <p:cBhvr>
                                        <p:cTn id="145" dur="26">
                                          <p:stCondLst>
                                            <p:cond delay="1808"/>
                                          </p:stCondLst>
                                        </p:cTn>
                                        <p:tgtEl>
                                          <p:spTgt spid="18"/>
                                        </p:tgtEl>
                                      </p:cBhvr>
                                      <p:to x="100000" y="95000"/>
                                    </p:animScale>
                                    <p:animScale>
                                      <p:cBhvr>
                                        <p:cTn id="146" dur="166" decel="50000">
                                          <p:stCondLst>
                                            <p:cond delay="1834"/>
                                          </p:stCondLst>
                                        </p:cTn>
                                        <p:tgtEl>
                                          <p:spTgt spid="18"/>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56" presetClass="entr" presetSubtype="0" fill="hold" grpId="0" nodeType="clickEffect">
                                  <p:stCondLst>
                                    <p:cond delay="0"/>
                                  </p:stCondLst>
                                  <p:iterate type="lt">
                                    <p:tmPct val="10000"/>
                                  </p:iterate>
                                  <p:childTnLst>
                                    <p:set>
                                      <p:cBhvr>
                                        <p:cTn id="150" dur="1" fill="hold">
                                          <p:stCondLst>
                                            <p:cond delay="0"/>
                                          </p:stCondLst>
                                        </p:cTn>
                                        <p:tgtEl>
                                          <p:spTgt spid="9"/>
                                        </p:tgtEl>
                                        <p:attrNameLst>
                                          <p:attrName>style.visibility</p:attrName>
                                        </p:attrNameLst>
                                      </p:cBhvr>
                                      <p:to>
                                        <p:strVal val="visible"/>
                                      </p:to>
                                    </p:set>
                                    <p:anim by="(-#ppt_w*2)" calcmode="lin" valueType="num">
                                      <p:cBhvr rctx="PPT">
                                        <p:cTn id="151" dur="500" autoRev="1" fill="hold">
                                          <p:stCondLst>
                                            <p:cond delay="0"/>
                                          </p:stCondLst>
                                        </p:cTn>
                                        <p:tgtEl>
                                          <p:spTgt spid="9"/>
                                        </p:tgtEl>
                                        <p:attrNameLst>
                                          <p:attrName>ppt_w</p:attrName>
                                        </p:attrNameLst>
                                      </p:cBhvr>
                                    </p:anim>
                                    <p:anim by="(#ppt_w*0.50)" calcmode="lin" valueType="num">
                                      <p:cBhvr>
                                        <p:cTn id="152" dur="500" decel="50000" autoRev="1" fill="hold">
                                          <p:stCondLst>
                                            <p:cond delay="0"/>
                                          </p:stCondLst>
                                        </p:cTn>
                                        <p:tgtEl>
                                          <p:spTgt spid="9"/>
                                        </p:tgtEl>
                                        <p:attrNameLst>
                                          <p:attrName>ppt_x</p:attrName>
                                        </p:attrNameLst>
                                      </p:cBhvr>
                                    </p:anim>
                                    <p:anim from="(-#ppt_h/2)" to="(#ppt_y)" calcmode="lin" valueType="num">
                                      <p:cBhvr>
                                        <p:cTn id="153" dur="1000" fill="hold">
                                          <p:stCondLst>
                                            <p:cond delay="0"/>
                                          </p:stCondLst>
                                        </p:cTn>
                                        <p:tgtEl>
                                          <p:spTgt spid="9"/>
                                        </p:tgtEl>
                                        <p:attrNameLst>
                                          <p:attrName>ppt_y</p:attrName>
                                        </p:attrNameLst>
                                      </p:cBhvr>
                                    </p:anim>
                                    <p:animRot by="21600000">
                                      <p:cBhvr>
                                        <p:cTn id="154"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2" grpId="0" animBg="1"/>
      <p:bldP spid="11" grpId="0"/>
      <p:bldP spid="3" grpId="0" animBg="1"/>
      <p:bldP spid="13" grpId="0"/>
      <p:bldP spid="12" grpId="0" animBg="1"/>
      <p:bldP spid="15" grpId="0" animBg="1"/>
      <p:bldP spid="16" grpId="0"/>
      <p:bldP spid="17" grpId="0" animBg="1"/>
      <p:bldP spid="18" grpId="0"/>
      <p:bldP spid="19" grpId="0"/>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 Box 19"/>
          <p:cNvSpPr txBox="1">
            <a:spLocks noChangeArrowheads="1"/>
          </p:cNvSpPr>
          <p:nvPr/>
        </p:nvSpPr>
        <p:spPr bwMode="auto">
          <a:xfrm>
            <a:off x="4567364" y="889556"/>
            <a:ext cx="363503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800" b="1" dirty="0" smtClean="0">
                <a:solidFill>
                  <a:srgbClr val="C00000"/>
                </a:solidFill>
                <a:latin typeface="Hacen Promoter" pitchFamily="2" charset="-78"/>
                <a:cs typeface="Arabic Transparent" pitchFamily="2" charset="-78"/>
              </a:rPr>
              <a:t>1.2.4- </a:t>
            </a:r>
            <a:r>
              <a:rPr lang="ar-SA" sz="2800" b="1" u="sng" dirty="0" smtClean="0">
                <a:solidFill>
                  <a:srgbClr val="C00000"/>
                </a:solidFill>
                <a:latin typeface="Hacen Promoter" pitchFamily="2" charset="-78"/>
                <a:cs typeface="Arabic Transparent" pitchFamily="2" charset="-78"/>
              </a:rPr>
              <a:t>نشـر المكعـب</a:t>
            </a:r>
            <a:r>
              <a:rPr lang="ar-SA" sz="2800" b="1" dirty="0" smtClean="0">
                <a:solidFill>
                  <a:srgbClr val="C00000"/>
                </a:solidFill>
                <a:latin typeface="Hacen Promoter" pitchFamily="2" charset="-78"/>
                <a:cs typeface="Arabic Transparent" pitchFamily="2" charset="-78"/>
              </a:rPr>
              <a:t> :</a:t>
            </a:r>
            <a:endParaRPr lang="fr-FR" sz="2800" b="1" dirty="0">
              <a:solidFill>
                <a:srgbClr val="C00000"/>
              </a:solidFill>
              <a:latin typeface="Hacen Promoter" pitchFamily="2" charset="-78"/>
              <a:cs typeface="Arabic Transparent" pitchFamily="2" charset="-78"/>
            </a:endParaRPr>
          </a:p>
        </p:txBody>
      </p:sp>
      <p:sp>
        <p:nvSpPr>
          <p:cNvPr id="8" name="Text Box 19"/>
          <p:cNvSpPr txBox="1">
            <a:spLocks noChangeArrowheads="1"/>
          </p:cNvSpPr>
          <p:nvPr/>
        </p:nvSpPr>
        <p:spPr bwMode="auto">
          <a:xfrm>
            <a:off x="-108520" y="1411383"/>
            <a:ext cx="8352928" cy="1200329"/>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a:solidFill>
                  <a:srgbClr val="3333FF"/>
                </a:solidFill>
                <a:latin typeface="Hacen Promoter" pitchFamily="2" charset="-78"/>
                <a:cs typeface="Arabic Transparent" pitchFamily="2" charset="-78"/>
              </a:rPr>
              <a:t> </a:t>
            </a:r>
            <a:r>
              <a:rPr lang="ar-SA" sz="2400" b="1" dirty="0" smtClean="0">
                <a:solidFill>
                  <a:srgbClr val="C00000"/>
                </a:solidFill>
                <a:latin typeface="Hacen Promoter" pitchFamily="2" charset="-78"/>
                <a:cs typeface="Arabic Transparent" pitchFamily="2" charset="-78"/>
              </a:rPr>
              <a:t>*</a:t>
            </a:r>
            <a:r>
              <a:rPr lang="ar-SA" sz="2400" b="1" dirty="0" smtClean="0">
                <a:solidFill>
                  <a:srgbClr val="3333FF"/>
                </a:solidFill>
                <a:latin typeface="Hacen Promoter" pitchFamily="2" charset="-78"/>
                <a:cs typeface="Arabic Transparent" pitchFamily="2" charset="-78"/>
              </a:rPr>
              <a:t> بعد القيام بإسقاط مختلف أوجه الشيء التقني الموضوع بداخل مكعب الإسقاط     على مختلف الأوجه الداخلية لهذا الأخير، نقوم بنشر هذا المكعب للحصول على    جميع الرؤى الناتجة في مستوى واحد، فنحصل على الشكل التالي: </a:t>
            </a:r>
            <a:endParaRPr lang="fr-FR" sz="2400" b="1" dirty="0">
              <a:solidFill>
                <a:srgbClr val="3333FF"/>
              </a:solidFill>
              <a:latin typeface="Hacen Promoter" pitchFamily="2" charset="-78"/>
              <a:cs typeface="Arabic Transparent" pitchFamily="2" charset="-78"/>
            </a:endParaRP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8844" y="2708920"/>
            <a:ext cx="5951428"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7460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ZoneTexte 6"/>
          <p:cNvSpPr txBox="1"/>
          <p:nvPr/>
        </p:nvSpPr>
        <p:spPr>
          <a:xfrm>
            <a:off x="5652119" y="977788"/>
            <a:ext cx="2232249" cy="461665"/>
          </a:xfrm>
          <a:prstGeom prst="rect">
            <a:avLst/>
          </a:prstGeom>
          <a:noFill/>
        </p:spPr>
        <p:txBody>
          <a:bodyPr wrap="square" rtlCol="0">
            <a:spAutoFit/>
          </a:bodyPr>
          <a:lstStyle/>
          <a:p>
            <a:pPr algn="r"/>
            <a:r>
              <a:rPr lang="ar-SA" sz="2400" b="1" dirty="0" smtClean="0">
                <a:solidFill>
                  <a:srgbClr val="C00000"/>
                </a:solidFill>
              </a:rPr>
              <a:t> </a:t>
            </a:r>
            <a:r>
              <a:rPr lang="ar-SA" sz="2400" b="1" dirty="0" smtClean="0">
                <a:solidFill>
                  <a:srgbClr val="3333FF"/>
                </a:solidFill>
              </a:rPr>
              <a:t>الرؤية السفلية </a:t>
            </a:r>
            <a:r>
              <a:rPr lang="fr-FR" sz="2400" b="1" dirty="0" smtClean="0">
                <a:solidFill>
                  <a:srgbClr val="C00000"/>
                </a:solidFill>
              </a:rPr>
              <a:t>❶</a:t>
            </a:r>
            <a:endParaRPr lang="fr-FR" sz="2400" b="1" dirty="0">
              <a:solidFill>
                <a:srgbClr val="3333FF"/>
              </a:solidFill>
            </a:endParaRPr>
          </a:p>
        </p:txBody>
      </p:sp>
      <p:sp>
        <p:nvSpPr>
          <p:cNvPr id="9" name="ZoneTexte 8"/>
          <p:cNvSpPr txBox="1"/>
          <p:nvPr/>
        </p:nvSpPr>
        <p:spPr>
          <a:xfrm>
            <a:off x="3203848" y="986507"/>
            <a:ext cx="2232249" cy="461665"/>
          </a:xfrm>
          <a:prstGeom prst="rect">
            <a:avLst/>
          </a:prstGeom>
          <a:noFill/>
        </p:spPr>
        <p:txBody>
          <a:bodyPr wrap="square" rtlCol="0">
            <a:spAutoFit/>
          </a:bodyPr>
          <a:lstStyle/>
          <a:p>
            <a:pPr algn="r"/>
            <a:r>
              <a:rPr lang="ar-SA" sz="2400" b="1" dirty="0" smtClean="0">
                <a:solidFill>
                  <a:srgbClr val="C00000"/>
                </a:solidFill>
              </a:rPr>
              <a:t> </a:t>
            </a:r>
            <a:r>
              <a:rPr lang="ar-SA" sz="2400" b="1" dirty="0" smtClean="0">
                <a:solidFill>
                  <a:srgbClr val="3333FF"/>
                </a:solidFill>
              </a:rPr>
              <a:t>الرؤية اليمينية </a:t>
            </a:r>
            <a:r>
              <a:rPr lang="fr-FR" sz="2400" b="1" dirty="0">
                <a:solidFill>
                  <a:srgbClr val="C00000"/>
                </a:solidFill>
              </a:rPr>
              <a:t>❷</a:t>
            </a:r>
            <a:endParaRPr lang="fr-FR" sz="2400" b="1" dirty="0">
              <a:solidFill>
                <a:srgbClr val="3333FF"/>
              </a:solidFill>
            </a:endParaRPr>
          </a:p>
        </p:txBody>
      </p:sp>
      <p:sp>
        <p:nvSpPr>
          <p:cNvPr id="10" name="ZoneTexte 9"/>
          <p:cNvSpPr txBox="1"/>
          <p:nvPr/>
        </p:nvSpPr>
        <p:spPr>
          <a:xfrm>
            <a:off x="431539" y="986507"/>
            <a:ext cx="2232249" cy="461665"/>
          </a:xfrm>
          <a:prstGeom prst="rect">
            <a:avLst/>
          </a:prstGeom>
          <a:noFill/>
        </p:spPr>
        <p:txBody>
          <a:bodyPr wrap="square" rtlCol="0">
            <a:spAutoFit/>
          </a:bodyPr>
          <a:lstStyle/>
          <a:p>
            <a:pPr algn="r"/>
            <a:r>
              <a:rPr lang="ar-SA" sz="2400" b="1" dirty="0" smtClean="0">
                <a:solidFill>
                  <a:srgbClr val="C00000"/>
                </a:solidFill>
              </a:rPr>
              <a:t> </a:t>
            </a:r>
            <a:r>
              <a:rPr lang="ar-SA" sz="2400" b="1" dirty="0" smtClean="0">
                <a:solidFill>
                  <a:srgbClr val="3333FF"/>
                </a:solidFill>
              </a:rPr>
              <a:t>الرؤية الأمامية </a:t>
            </a:r>
            <a:r>
              <a:rPr lang="fr-FR" sz="2400" b="1" dirty="0">
                <a:solidFill>
                  <a:srgbClr val="C00000"/>
                </a:solidFill>
              </a:rPr>
              <a:t>❸</a:t>
            </a:r>
            <a:endParaRPr lang="fr-FR" sz="2400" b="1" dirty="0">
              <a:solidFill>
                <a:srgbClr val="3333FF"/>
              </a:solidFill>
            </a:endParaRPr>
          </a:p>
        </p:txBody>
      </p:sp>
      <p:sp>
        <p:nvSpPr>
          <p:cNvPr id="11" name="ZoneTexte 10"/>
          <p:cNvSpPr txBox="1"/>
          <p:nvPr/>
        </p:nvSpPr>
        <p:spPr>
          <a:xfrm>
            <a:off x="5652120" y="1511483"/>
            <a:ext cx="2232249" cy="461665"/>
          </a:xfrm>
          <a:prstGeom prst="rect">
            <a:avLst/>
          </a:prstGeom>
          <a:noFill/>
        </p:spPr>
        <p:txBody>
          <a:bodyPr wrap="square" rtlCol="0">
            <a:spAutoFit/>
          </a:bodyPr>
          <a:lstStyle/>
          <a:p>
            <a:pPr algn="r"/>
            <a:r>
              <a:rPr lang="ar-SA" sz="2400" b="1" dirty="0" smtClean="0">
                <a:solidFill>
                  <a:srgbClr val="C00000"/>
                </a:solidFill>
              </a:rPr>
              <a:t> </a:t>
            </a:r>
            <a:r>
              <a:rPr lang="ar-SA" sz="2400" b="1" dirty="0" smtClean="0">
                <a:solidFill>
                  <a:srgbClr val="3333FF"/>
                </a:solidFill>
              </a:rPr>
              <a:t>الرؤية اليسارية</a:t>
            </a:r>
            <a:r>
              <a:rPr lang="fr-FR" sz="2400" b="1" dirty="0" smtClean="0">
                <a:solidFill>
                  <a:srgbClr val="C00000"/>
                </a:solidFill>
              </a:rPr>
              <a:t>❹</a:t>
            </a:r>
            <a:endParaRPr lang="fr-FR" sz="2400" b="1" dirty="0">
              <a:solidFill>
                <a:srgbClr val="3333FF"/>
              </a:solidFill>
            </a:endParaRPr>
          </a:p>
        </p:txBody>
      </p:sp>
      <p:sp>
        <p:nvSpPr>
          <p:cNvPr id="12" name="ZoneTexte 11"/>
          <p:cNvSpPr txBox="1"/>
          <p:nvPr/>
        </p:nvSpPr>
        <p:spPr>
          <a:xfrm>
            <a:off x="3203847" y="1534688"/>
            <a:ext cx="2232249" cy="461665"/>
          </a:xfrm>
          <a:prstGeom prst="rect">
            <a:avLst/>
          </a:prstGeom>
          <a:noFill/>
        </p:spPr>
        <p:txBody>
          <a:bodyPr wrap="square" rtlCol="0">
            <a:spAutoFit/>
          </a:bodyPr>
          <a:lstStyle/>
          <a:p>
            <a:pPr algn="r"/>
            <a:r>
              <a:rPr lang="ar-SA" sz="2400" b="1" dirty="0" smtClean="0">
                <a:solidFill>
                  <a:srgbClr val="C00000"/>
                </a:solidFill>
              </a:rPr>
              <a:t> </a:t>
            </a:r>
            <a:r>
              <a:rPr lang="ar-SA" sz="2400" b="1" dirty="0" smtClean="0">
                <a:solidFill>
                  <a:srgbClr val="3333FF"/>
                </a:solidFill>
              </a:rPr>
              <a:t>الرؤية الخلفية</a:t>
            </a:r>
            <a:r>
              <a:rPr lang="fr-FR" sz="2400" b="1" dirty="0" smtClean="0">
                <a:solidFill>
                  <a:srgbClr val="C00000"/>
                </a:solidFill>
              </a:rPr>
              <a:t>❺</a:t>
            </a:r>
            <a:endParaRPr lang="fr-FR" sz="2400" b="1" dirty="0">
              <a:solidFill>
                <a:srgbClr val="3333FF"/>
              </a:solidFill>
            </a:endParaRPr>
          </a:p>
        </p:txBody>
      </p:sp>
      <p:sp>
        <p:nvSpPr>
          <p:cNvPr id="13" name="ZoneTexte 12"/>
          <p:cNvSpPr txBox="1"/>
          <p:nvPr/>
        </p:nvSpPr>
        <p:spPr>
          <a:xfrm>
            <a:off x="395536" y="1534688"/>
            <a:ext cx="2232249" cy="461665"/>
          </a:xfrm>
          <a:prstGeom prst="rect">
            <a:avLst/>
          </a:prstGeom>
          <a:noFill/>
        </p:spPr>
        <p:txBody>
          <a:bodyPr wrap="square" rtlCol="0">
            <a:spAutoFit/>
          </a:bodyPr>
          <a:lstStyle/>
          <a:p>
            <a:pPr algn="r"/>
            <a:r>
              <a:rPr lang="ar-SA" sz="2400" b="1" dirty="0" smtClean="0">
                <a:solidFill>
                  <a:srgbClr val="C00000"/>
                </a:solidFill>
              </a:rPr>
              <a:t> </a:t>
            </a:r>
            <a:r>
              <a:rPr lang="ar-SA" sz="2400" b="1" dirty="0" smtClean="0">
                <a:solidFill>
                  <a:srgbClr val="3333FF"/>
                </a:solidFill>
              </a:rPr>
              <a:t>الرؤية العلوية</a:t>
            </a:r>
            <a:r>
              <a:rPr lang="fr-FR" sz="2400" b="1" dirty="0" smtClean="0">
                <a:solidFill>
                  <a:srgbClr val="C00000"/>
                </a:solidFill>
              </a:rPr>
              <a:t>❻</a:t>
            </a:r>
            <a:endParaRPr lang="fr-FR" sz="2400" b="1" dirty="0">
              <a:solidFill>
                <a:srgbClr val="3333FF"/>
              </a:solidFill>
            </a:endParaRPr>
          </a:p>
        </p:txBody>
      </p:sp>
      <p:sp>
        <p:nvSpPr>
          <p:cNvPr id="14" name="Text Box 19"/>
          <p:cNvSpPr txBox="1">
            <a:spLocks noChangeArrowheads="1"/>
          </p:cNvSpPr>
          <p:nvPr/>
        </p:nvSpPr>
        <p:spPr bwMode="auto">
          <a:xfrm>
            <a:off x="5652119" y="1969676"/>
            <a:ext cx="23808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00B050"/>
                </a:solidFill>
                <a:latin typeface="Hacen Promoter" pitchFamily="2" charset="-78"/>
                <a:cs typeface="Arabic Transparent" pitchFamily="2" charset="-78"/>
              </a:rPr>
              <a:t>* </a:t>
            </a:r>
            <a:r>
              <a:rPr lang="ar-SA" sz="2400" b="1" u="sng" dirty="0" smtClean="0">
                <a:solidFill>
                  <a:srgbClr val="00B050"/>
                </a:solidFill>
                <a:latin typeface="Hacen Promoter" pitchFamily="2" charset="-78"/>
                <a:cs typeface="Arabic Transparent" pitchFamily="2" charset="-78"/>
              </a:rPr>
              <a:t>ملاحظـــة</a:t>
            </a:r>
            <a:r>
              <a:rPr lang="ar-SA" sz="2400" b="1" dirty="0" smtClean="0">
                <a:solidFill>
                  <a:srgbClr val="00B050"/>
                </a:solidFill>
                <a:latin typeface="Hacen Promoter" pitchFamily="2" charset="-78"/>
                <a:cs typeface="Arabic Transparent" pitchFamily="2" charset="-78"/>
              </a:rPr>
              <a:t>:</a:t>
            </a:r>
            <a:endParaRPr lang="fr-FR" sz="2400" b="1" dirty="0">
              <a:solidFill>
                <a:srgbClr val="00B050"/>
              </a:solidFill>
              <a:latin typeface="Hacen Promoter" pitchFamily="2" charset="-78"/>
              <a:cs typeface="Arabic Transparent" pitchFamily="2" charset="-78"/>
            </a:endParaRPr>
          </a:p>
        </p:txBody>
      </p:sp>
      <p:sp>
        <p:nvSpPr>
          <p:cNvPr id="15" name="ZoneTexte 14"/>
          <p:cNvSpPr txBox="1"/>
          <p:nvPr/>
        </p:nvSpPr>
        <p:spPr>
          <a:xfrm>
            <a:off x="323528" y="2276872"/>
            <a:ext cx="7200800" cy="830997"/>
          </a:xfrm>
          <a:prstGeom prst="rect">
            <a:avLst/>
          </a:prstGeom>
          <a:noFill/>
        </p:spPr>
        <p:txBody>
          <a:bodyPr wrap="square" rtlCol="0">
            <a:spAutoFit/>
          </a:bodyPr>
          <a:lstStyle/>
          <a:p>
            <a:pPr algn="r"/>
            <a:r>
              <a:rPr lang="ar-SA" sz="2400" b="1" dirty="0" smtClean="0">
                <a:solidFill>
                  <a:srgbClr val="3333FF"/>
                </a:solidFill>
              </a:rPr>
              <a:t>تسمى الرؤية بنفس موضع المشاهد، وتمثل في المستوى الذي يقابل هذا الموضع.</a:t>
            </a:r>
            <a:endParaRPr lang="fr-FR" sz="2400" b="1" dirty="0">
              <a:solidFill>
                <a:srgbClr val="3333FF"/>
              </a:solidFill>
            </a:endParaRPr>
          </a:p>
        </p:txBody>
      </p:sp>
      <p:graphicFrame>
        <p:nvGraphicFramePr>
          <p:cNvPr id="2" name="Tableau 1"/>
          <p:cNvGraphicFramePr>
            <a:graphicFrameLocks noGrp="1"/>
          </p:cNvGraphicFramePr>
          <p:nvPr>
            <p:extLst>
              <p:ext uri="{D42A27DB-BD31-4B8C-83A1-F6EECF244321}">
                <p14:modId xmlns:p14="http://schemas.microsoft.com/office/powerpoint/2010/main" val="1426226244"/>
              </p:ext>
            </p:extLst>
          </p:nvPr>
        </p:nvGraphicFramePr>
        <p:xfrm>
          <a:off x="755576" y="3103200"/>
          <a:ext cx="6672175" cy="3566160"/>
        </p:xfrm>
        <a:graphic>
          <a:graphicData uri="http://schemas.openxmlformats.org/drawingml/2006/table">
            <a:tbl>
              <a:tblPr firstRow="1" bandRow="1">
                <a:tableStyleId>{5C22544A-7EE6-4342-B048-85BDC9FD1C3A}</a:tableStyleId>
              </a:tblPr>
              <a:tblGrid>
                <a:gridCol w="1271575"/>
                <a:gridCol w="1368152"/>
                <a:gridCol w="1368152"/>
                <a:gridCol w="2664296"/>
              </a:tblGrid>
              <a:tr h="370840">
                <a:tc>
                  <a:txBody>
                    <a:bodyPr/>
                    <a:lstStyle/>
                    <a:p>
                      <a:pPr algn="ctr"/>
                      <a:r>
                        <a:rPr lang="ar-SA" sz="2400" b="1" dirty="0" smtClean="0">
                          <a:solidFill>
                            <a:srgbClr val="C00000"/>
                          </a:solidFill>
                        </a:rPr>
                        <a:t>الارتفــاع</a:t>
                      </a:r>
                      <a:endParaRPr lang="fr-FR" sz="24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400" b="1" dirty="0" smtClean="0">
                          <a:solidFill>
                            <a:srgbClr val="C00000"/>
                          </a:solidFill>
                        </a:rPr>
                        <a:t>العـــــرض</a:t>
                      </a:r>
                      <a:endParaRPr lang="fr-FR" sz="24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400" b="1" dirty="0" smtClean="0">
                          <a:solidFill>
                            <a:srgbClr val="C00000"/>
                          </a:solidFill>
                        </a:rPr>
                        <a:t>الطـــــول</a:t>
                      </a:r>
                      <a:endParaRPr lang="fr-FR" sz="24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400" b="1" dirty="0" smtClean="0">
                          <a:solidFill>
                            <a:srgbClr val="C00000"/>
                          </a:solidFill>
                        </a:rPr>
                        <a:t>رؤى لها نفس ...</a:t>
                      </a:r>
                      <a:endParaRPr lang="fr-FR" sz="24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2800" b="1" dirty="0" smtClean="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fr-FR" sz="2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fr-FR" sz="28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ar-SA" sz="2400" b="1" dirty="0" smtClean="0">
                          <a:solidFill>
                            <a:srgbClr val="3333FF"/>
                          </a:solidFill>
                        </a:rPr>
                        <a:t>الرؤيـــــة  الأماميــة</a:t>
                      </a:r>
                      <a:endParaRPr lang="fr-FR" sz="2400" b="1" dirty="0">
                        <a:solidFill>
                          <a:srgbClr val="3333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2800" b="1" dirty="0" smtClean="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28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fr-FR" sz="28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ar-SA" sz="2400" b="1" dirty="0" smtClean="0">
                          <a:solidFill>
                            <a:srgbClr val="3333FF"/>
                          </a:solidFill>
                        </a:rPr>
                        <a:t>      //</a:t>
                      </a:r>
                      <a:r>
                        <a:rPr lang="ar-SA" sz="2400" b="1" baseline="0" dirty="0" smtClean="0">
                          <a:solidFill>
                            <a:srgbClr val="3333FF"/>
                          </a:solidFill>
                        </a:rPr>
                        <a:t>   </a:t>
                      </a:r>
                      <a:r>
                        <a:rPr lang="ar-SA" sz="2400" b="1" dirty="0" smtClean="0">
                          <a:solidFill>
                            <a:srgbClr val="3333FF"/>
                          </a:solidFill>
                        </a:rPr>
                        <a:t>  الخلفيـــة</a:t>
                      </a:r>
                      <a:endParaRPr lang="fr-FR" sz="2400" b="1" dirty="0" smtClean="0">
                        <a:solidFill>
                          <a:srgbClr val="3333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2800" b="1" dirty="0" smtClean="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2800" b="1" dirty="0" smtClean="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28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ar-SA" sz="2400" b="1" dirty="0" smtClean="0">
                          <a:solidFill>
                            <a:srgbClr val="3333FF"/>
                          </a:solidFill>
                        </a:rPr>
                        <a:t>      //</a:t>
                      </a:r>
                      <a:r>
                        <a:rPr lang="ar-SA" sz="2400" b="1" baseline="0" dirty="0" smtClean="0">
                          <a:solidFill>
                            <a:srgbClr val="3333FF"/>
                          </a:solidFill>
                        </a:rPr>
                        <a:t>   </a:t>
                      </a:r>
                      <a:r>
                        <a:rPr lang="ar-SA" sz="2400" b="1" dirty="0" smtClean="0">
                          <a:solidFill>
                            <a:srgbClr val="3333FF"/>
                          </a:solidFill>
                        </a:rPr>
                        <a:t>  اليمينيــة</a:t>
                      </a:r>
                      <a:endParaRPr lang="fr-FR"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2800" b="1" dirty="0" smtClean="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2800" b="1" dirty="0" smtClean="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28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ar-SA" sz="2400" b="1" dirty="0" smtClean="0">
                          <a:solidFill>
                            <a:srgbClr val="3333FF"/>
                          </a:solidFill>
                        </a:rPr>
                        <a:t>      //</a:t>
                      </a:r>
                      <a:r>
                        <a:rPr lang="ar-SA" sz="2400" b="1" baseline="0" dirty="0" smtClean="0">
                          <a:solidFill>
                            <a:srgbClr val="3333FF"/>
                          </a:solidFill>
                        </a:rPr>
                        <a:t>   </a:t>
                      </a:r>
                      <a:r>
                        <a:rPr lang="ar-SA" sz="2400" b="1" dirty="0" smtClean="0">
                          <a:solidFill>
                            <a:srgbClr val="3333FF"/>
                          </a:solidFill>
                        </a:rPr>
                        <a:t>  اليسارية</a:t>
                      </a:r>
                      <a:endParaRPr lang="fr-FR"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28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2800" b="1" dirty="0" smtClean="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2800" b="1" dirty="0" smtClean="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ar-SA" sz="2400" b="1" dirty="0" smtClean="0">
                          <a:solidFill>
                            <a:srgbClr val="3333FF"/>
                          </a:solidFill>
                        </a:rPr>
                        <a:t>      //</a:t>
                      </a:r>
                      <a:r>
                        <a:rPr lang="ar-SA" sz="2400" b="1" baseline="0" dirty="0" smtClean="0">
                          <a:solidFill>
                            <a:srgbClr val="3333FF"/>
                          </a:solidFill>
                        </a:rPr>
                        <a:t>   </a:t>
                      </a:r>
                      <a:r>
                        <a:rPr lang="ar-SA" sz="2400" b="1" dirty="0" smtClean="0">
                          <a:solidFill>
                            <a:srgbClr val="3333FF"/>
                          </a:solidFill>
                        </a:rPr>
                        <a:t>  العلويــة</a:t>
                      </a:r>
                      <a:endParaRPr lang="fr-FR"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2800" b="1"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2800" b="1" dirty="0" smtClean="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r-FR" sz="2800" b="1" dirty="0" smtClean="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ar-SA" sz="2400" b="1" dirty="0" smtClean="0">
                          <a:solidFill>
                            <a:srgbClr val="3333FF"/>
                          </a:solidFill>
                        </a:rPr>
                        <a:t>      //</a:t>
                      </a:r>
                      <a:r>
                        <a:rPr lang="ar-SA" sz="2400" b="1" baseline="0" dirty="0" smtClean="0">
                          <a:solidFill>
                            <a:srgbClr val="3333FF"/>
                          </a:solidFill>
                        </a:rPr>
                        <a:t>   </a:t>
                      </a:r>
                      <a:r>
                        <a:rPr lang="ar-SA" sz="2400" b="1" dirty="0" smtClean="0">
                          <a:solidFill>
                            <a:srgbClr val="3333FF"/>
                          </a:solidFill>
                        </a:rPr>
                        <a:t>  السفليـة</a:t>
                      </a:r>
                      <a:endParaRPr lang="fr-FR"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Rectangle 2"/>
          <p:cNvSpPr/>
          <p:nvPr/>
        </p:nvSpPr>
        <p:spPr>
          <a:xfrm>
            <a:off x="3886258" y="3597028"/>
            <a:ext cx="393057" cy="523220"/>
          </a:xfrm>
          <a:prstGeom prst="rect">
            <a:avLst/>
          </a:prstGeom>
        </p:spPr>
        <p:txBody>
          <a:bodyPr wrap="none">
            <a:spAutoFit/>
          </a:bodyPr>
          <a:lstStyle/>
          <a:p>
            <a:pPr algn="ctr"/>
            <a:r>
              <a:rPr lang="fr-FR" sz="2800" b="1" dirty="0">
                <a:solidFill>
                  <a:srgbClr val="C00000"/>
                </a:solidFill>
                <a:latin typeface="Sylfaen"/>
                <a:sym typeface="Sanitation"/>
              </a:rPr>
              <a:t>√</a:t>
            </a:r>
            <a:endParaRPr lang="fr-FR" sz="2800" b="1" dirty="0">
              <a:solidFill>
                <a:srgbClr val="C00000"/>
              </a:solidFill>
            </a:endParaRPr>
          </a:p>
        </p:txBody>
      </p:sp>
      <p:sp>
        <p:nvSpPr>
          <p:cNvPr id="16" name="Rectangle 15"/>
          <p:cNvSpPr/>
          <p:nvPr/>
        </p:nvSpPr>
        <p:spPr>
          <a:xfrm>
            <a:off x="3923928" y="4129916"/>
            <a:ext cx="393057" cy="523220"/>
          </a:xfrm>
          <a:prstGeom prst="rect">
            <a:avLst/>
          </a:prstGeom>
        </p:spPr>
        <p:txBody>
          <a:bodyPr wrap="none">
            <a:spAutoFit/>
          </a:bodyPr>
          <a:lstStyle/>
          <a:p>
            <a:pPr algn="ctr"/>
            <a:r>
              <a:rPr lang="fr-FR" sz="2800" b="1" dirty="0">
                <a:solidFill>
                  <a:srgbClr val="C00000"/>
                </a:solidFill>
                <a:latin typeface="Sylfaen"/>
                <a:sym typeface="Sanitation"/>
              </a:rPr>
              <a:t>√</a:t>
            </a:r>
            <a:endParaRPr lang="fr-FR" sz="2800" b="1" dirty="0">
              <a:solidFill>
                <a:srgbClr val="C00000"/>
              </a:solidFill>
            </a:endParaRPr>
          </a:p>
        </p:txBody>
      </p:sp>
      <p:sp>
        <p:nvSpPr>
          <p:cNvPr id="17" name="Rectangle 16"/>
          <p:cNvSpPr/>
          <p:nvPr/>
        </p:nvSpPr>
        <p:spPr>
          <a:xfrm>
            <a:off x="3893251" y="5661248"/>
            <a:ext cx="393057" cy="523220"/>
          </a:xfrm>
          <a:prstGeom prst="rect">
            <a:avLst/>
          </a:prstGeom>
        </p:spPr>
        <p:txBody>
          <a:bodyPr wrap="none">
            <a:spAutoFit/>
          </a:bodyPr>
          <a:lstStyle/>
          <a:p>
            <a:pPr algn="ctr"/>
            <a:r>
              <a:rPr lang="fr-FR" sz="2800" b="1" dirty="0">
                <a:solidFill>
                  <a:srgbClr val="C00000"/>
                </a:solidFill>
                <a:latin typeface="Sylfaen"/>
                <a:sym typeface="Sanitation"/>
              </a:rPr>
              <a:t>√</a:t>
            </a:r>
            <a:endParaRPr lang="fr-FR" sz="2800" b="1" dirty="0">
              <a:solidFill>
                <a:srgbClr val="C00000"/>
              </a:solidFill>
            </a:endParaRPr>
          </a:p>
        </p:txBody>
      </p:sp>
      <p:sp>
        <p:nvSpPr>
          <p:cNvPr id="18" name="Rectangle 17"/>
          <p:cNvSpPr/>
          <p:nvPr/>
        </p:nvSpPr>
        <p:spPr>
          <a:xfrm>
            <a:off x="3890264" y="6167114"/>
            <a:ext cx="393057" cy="523220"/>
          </a:xfrm>
          <a:prstGeom prst="rect">
            <a:avLst/>
          </a:prstGeom>
        </p:spPr>
        <p:txBody>
          <a:bodyPr wrap="none">
            <a:spAutoFit/>
          </a:bodyPr>
          <a:lstStyle/>
          <a:p>
            <a:pPr algn="ctr"/>
            <a:r>
              <a:rPr lang="fr-FR" sz="2800" b="1" dirty="0">
                <a:solidFill>
                  <a:srgbClr val="C00000"/>
                </a:solidFill>
                <a:latin typeface="Sylfaen"/>
                <a:sym typeface="Sanitation"/>
              </a:rPr>
              <a:t>√</a:t>
            </a:r>
            <a:endParaRPr lang="fr-FR" sz="2800" b="1" dirty="0">
              <a:solidFill>
                <a:srgbClr val="C00000"/>
              </a:solidFill>
            </a:endParaRPr>
          </a:p>
        </p:txBody>
      </p:sp>
      <p:sp>
        <p:nvSpPr>
          <p:cNvPr id="19" name="Rectangle 18"/>
          <p:cNvSpPr/>
          <p:nvPr/>
        </p:nvSpPr>
        <p:spPr>
          <a:xfrm>
            <a:off x="2555776" y="4581128"/>
            <a:ext cx="393057" cy="523220"/>
          </a:xfrm>
          <a:prstGeom prst="rect">
            <a:avLst/>
          </a:prstGeom>
        </p:spPr>
        <p:txBody>
          <a:bodyPr wrap="none">
            <a:spAutoFit/>
          </a:bodyPr>
          <a:lstStyle/>
          <a:p>
            <a:pPr algn="ctr"/>
            <a:r>
              <a:rPr lang="fr-FR" sz="2800" b="1" dirty="0">
                <a:solidFill>
                  <a:srgbClr val="C00000"/>
                </a:solidFill>
                <a:latin typeface="Sylfaen"/>
                <a:sym typeface="Sanitation"/>
              </a:rPr>
              <a:t>√</a:t>
            </a:r>
            <a:endParaRPr lang="fr-FR" sz="2800" b="1" dirty="0">
              <a:solidFill>
                <a:srgbClr val="C00000"/>
              </a:solidFill>
            </a:endParaRPr>
          </a:p>
        </p:txBody>
      </p:sp>
      <p:sp>
        <p:nvSpPr>
          <p:cNvPr id="20" name="Rectangle 19"/>
          <p:cNvSpPr/>
          <p:nvPr/>
        </p:nvSpPr>
        <p:spPr>
          <a:xfrm>
            <a:off x="2555776" y="5085184"/>
            <a:ext cx="393057" cy="523220"/>
          </a:xfrm>
          <a:prstGeom prst="rect">
            <a:avLst/>
          </a:prstGeom>
        </p:spPr>
        <p:txBody>
          <a:bodyPr wrap="none">
            <a:spAutoFit/>
          </a:bodyPr>
          <a:lstStyle/>
          <a:p>
            <a:pPr algn="ctr"/>
            <a:r>
              <a:rPr lang="fr-FR" sz="2800" b="1" dirty="0">
                <a:solidFill>
                  <a:srgbClr val="C00000"/>
                </a:solidFill>
                <a:latin typeface="Sylfaen"/>
                <a:sym typeface="Sanitation"/>
              </a:rPr>
              <a:t>√</a:t>
            </a:r>
            <a:endParaRPr lang="fr-FR" sz="2800" b="1" dirty="0">
              <a:solidFill>
                <a:srgbClr val="C00000"/>
              </a:solidFill>
            </a:endParaRPr>
          </a:p>
        </p:txBody>
      </p:sp>
      <p:sp>
        <p:nvSpPr>
          <p:cNvPr id="21" name="Rectangle 20"/>
          <p:cNvSpPr/>
          <p:nvPr/>
        </p:nvSpPr>
        <p:spPr>
          <a:xfrm>
            <a:off x="2555775" y="5608404"/>
            <a:ext cx="393057" cy="523220"/>
          </a:xfrm>
          <a:prstGeom prst="rect">
            <a:avLst/>
          </a:prstGeom>
        </p:spPr>
        <p:txBody>
          <a:bodyPr wrap="none">
            <a:spAutoFit/>
          </a:bodyPr>
          <a:lstStyle/>
          <a:p>
            <a:pPr algn="ctr"/>
            <a:r>
              <a:rPr lang="fr-FR" sz="2800" b="1" dirty="0">
                <a:solidFill>
                  <a:srgbClr val="C00000"/>
                </a:solidFill>
                <a:latin typeface="Sylfaen"/>
                <a:sym typeface="Sanitation"/>
              </a:rPr>
              <a:t>√</a:t>
            </a:r>
            <a:endParaRPr lang="fr-FR" sz="2800" b="1" dirty="0">
              <a:solidFill>
                <a:srgbClr val="C00000"/>
              </a:solidFill>
            </a:endParaRPr>
          </a:p>
        </p:txBody>
      </p:sp>
      <p:sp>
        <p:nvSpPr>
          <p:cNvPr id="22" name="Rectangle 21"/>
          <p:cNvSpPr/>
          <p:nvPr/>
        </p:nvSpPr>
        <p:spPr>
          <a:xfrm>
            <a:off x="2555776" y="6167114"/>
            <a:ext cx="393057" cy="523220"/>
          </a:xfrm>
          <a:prstGeom prst="rect">
            <a:avLst/>
          </a:prstGeom>
        </p:spPr>
        <p:txBody>
          <a:bodyPr wrap="none">
            <a:spAutoFit/>
          </a:bodyPr>
          <a:lstStyle/>
          <a:p>
            <a:pPr algn="ctr"/>
            <a:r>
              <a:rPr lang="fr-FR" sz="2800" b="1" dirty="0">
                <a:solidFill>
                  <a:srgbClr val="C00000"/>
                </a:solidFill>
                <a:latin typeface="Sylfaen"/>
                <a:sym typeface="Sanitation"/>
              </a:rPr>
              <a:t>√</a:t>
            </a:r>
            <a:endParaRPr lang="fr-FR" sz="2800" b="1" dirty="0">
              <a:solidFill>
                <a:srgbClr val="C00000"/>
              </a:solidFill>
            </a:endParaRPr>
          </a:p>
        </p:txBody>
      </p:sp>
      <p:sp>
        <p:nvSpPr>
          <p:cNvPr id="23" name="Rectangle 22"/>
          <p:cNvSpPr/>
          <p:nvPr/>
        </p:nvSpPr>
        <p:spPr>
          <a:xfrm>
            <a:off x="1226615" y="3597028"/>
            <a:ext cx="393057" cy="523220"/>
          </a:xfrm>
          <a:prstGeom prst="rect">
            <a:avLst/>
          </a:prstGeom>
        </p:spPr>
        <p:txBody>
          <a:bodyPr wrap="none">
            <a:spAutoFit/>
          </a:bodyPr>
          <a:lstStyle/>
          <a:p>
            <a:pPr algn="ctr"/>
            <a:r>
              <a:rPr lang="fr-FR" sz="2800" b="1" dirty="0">
                <a:solidFill>
                  <a:srgbClr val="C00000"/>
                </a:solidFill>
                <a:latin typeface="Sylfaen"/>
                <a:sym typeface="Sanitation"/>
              </a:rPr>
              <a:t>√</a:t>
            </a:r>
            <a:endParaRPr lang="fr-FR" sz="2800" b="1" dirty="0">
              <a:solidFill>
                <a:srgbClr val="C00000"/>
              </a:solidFill>
            </a:endParaRPr>
          </a:p>
        </p:txBody>
      </p:sp>
      <p:sp>
        <p:nvSpPr>
          <p:cNvPr id="24" name="Rectangle 23"/>
          <p:cNvSpPr/>
          <p:nvPr/>
        </p:nvSpPr>
        <p:spPr>
          <a:xfrm>
            <a:off x="1226615" y="4077072"/>
            <a:ext cx="393057" cy="523220"/>
          </a:xfrm>
          <a:prstGeom prst="rect">
            <a:avLst/>
          </a:prstGeom>
        </p:spPr>
        <p:txBody>
          <a:bodyPr wrap="none">
            <a:spAutoFit/>
          </a:bodyPr>
          <a:lstStyle/>
          <a:p>
            <a:pPr algn="ctr"/>
            <a:r>
              <a:rPr lang="fr-FR" sz="2800" b="1" dirty="0">
                <a:solidFill>
                  <a:srgbClr val="C00000"/>
                </a:solidFill>
                <a:latin typeface="Sylfaen"/>
                <a:sym typeface="Sanitation"/>
              </a:rPr>
              <a:t>√</a:t>
            </a:r>
            <a:endParaRPr lang="fr-FR" sz="2800" b="1" dirty="0">
              <a:solidFill>
                <a:srgbClr val="C00000"/>
              </a:solidFill>
            </a:endParaRPr>
          </a:p>
        </p:txBody>
      </p:sp>
      <p:sp>
        <p:nvSpPr>
          <p:cNvPr id="25" name="Rectangle 24"/>
          <p:cNvSpPr/>
          <p:nvPr/>
        </p:nvSpPr>
        <p:spPr>
          <a:xfrm>
            <a:off x="1226615" y="4633972"/>
            <a:ext cx="393057" cy="523220"/>
          </a:xfrm>
          <a:prstGeom prst="rect">
            <a:avLst/>
          </a:prstGeom>
        </p:spPr>
        <p:txBody>
          <a:bodyPr wrap="none">
            <a:spAutoFit/>
          </a:bodyPr>
          <a:lstStyle/>
          <a:p>
            <a:pPr algn="ctr"/>
            <a:r>
              <a:rPr lang="fr-FR" sz="2800" b="1" dirty="0">
                <a:solidFill>
                  <a:srgbClr val="C00000"/>
                </a:solidFill>
                <a:latin typeface="Sylfaen"/>
                <a:sym typeface="Sanitation"/>
              </a:rPr>
              <a:t>√</a:t>
            </a:r>
            <a:endParaRPr lang="fr-FR" sz="2800" b="1" dirty="0">
              <a:solidFill>
                <a:srgbClr val="C00000"/>
              </a:solidFill>
            </a:endParaRPr>
          </a:p>
        </p:txBody>
      </p:sp>
      <p:sp>
        <p:nvSpPr>
          <p:cNvPr id="26" name="Rectangle 25"/>
          <p:cNvSpPr/>
          <p:nvPr/>
        </p:nvSpPr>
        <p:spPr>
          <a:xfrm>
            <a:off x="1226615" y="5138028"/>
            <a:ext cx="393057" cy="523220"/>
          </a:xfrm>
          <a:prstGeom prst="rect">
            <a:avLst/>
          </a:prstGeom>
        </p:spPr>
        <p:txBody>
          <a:bodyPr wrap="none">
            <a:spAutoFit/>
          </a:bodyPr>
          <a:lstStyle/>
          <a:p>
            <a:pPr algn="ctr"/>
            <a:r>
              <a:rPr lang="fr-FR" sz="2800" b="1" dirty="0">
                <a:solidFill>
                  <a:srgbClr val="C00000"/>
                </a:solidFill>
                <a:latin typeface="Sylfaen"/>
                <a:sym typeface="Sanitation"/>
              </a:rPr>
              <a:t>√</a:t>
            </a:r>
            <a:endParaRPr lang="fr-FR" sz="2800" b="1" dirty="0">
              <a:solidFill>
                <a:srgbClr val="C00000"/>
              </a:solidFill>
            </a:endParaRPr>
          </a:p>
        </p:txBody>
      </p:sp>
      <p:sp>
        <p:nvSpPr>
          <p:cNvPr id="8" name="Rectangle 7"/>
          <p:cNvSpPr/>
          <p:nvPr/>
        </p:nvSpPr>
        <p:spPr>
          <a:xfrm>
            <a:off x="3843557" y="4623519"/>
            <a:ext cx="492444" cy="461665"/>
          </a:xfrm>
          <a:prstGeom prst="rect">
            <a:avLst/>
          </a:prstGeom>
        </p:spPr>
        <p:txBody>
          <a:bodyPr wrap="none">
            <a:spAutoFit/>
          </a:bodyPr>
          <a:lstStyle/>
          <a:p>
            <a:pPr algn="ctr">
              <a:defRPr/>
            </a:pPr>
            <a:r>
              <a:rPr lang="ar-SA" sz="2400" b="1" dirty="0"/>
              <a:t>---</a:t>
            </a:r>
            <a:endParaRPr lang="fr-FR" sz="2400" b="1" dirty="0"/>
          </a:p>
        </p:txBody>
      </p:sp>
      <p:sp>
        <p:nvSpPr>
          <p:cNvPr id="27" name="Rectangle 26"/>
          <p:cNvSpPr/>
          <p:nvPr/>
        </p:nvSpPr>
        <p:spPr>
          <a:xfrm>
            <a:off x="3851920" y="5127575"/>
            <a:ext cx="492444" cy="461665"/>
          </a:xfrm>
          <a:prstGeom prst="rect">
            <a:avLst/>
          </a:prstGeom>
        </p:spPr>
        <p:txBody>
          <a:bodyPr wrap="none">
            <a:spAutoFit/>
          </a:bodyPr>
          <a:lstStyle/>
          <a:p>
            <a:pPr algn="ctr">
              <a:defRPr/>
            </a:pPr>
            <a:r>
              <a:rPr lang="ar-SA" sz="2400" b="1" dirty="0"/>
              <a:t>---</a:t>
            </a:r>
            <a:endParaRPr lang="fr-FR" sz="2400" b="1" dirty="0"/>
          </a:p>
        </p:txBody>
      </p:sp>
      <p:sp>
        <p:nvSpPr>
          <p:cNvPr id="28" name="Rectangle 27"/>
          <p:cNvSpPr/>
          <p:nvPr/>
        </p:nvSpPr>
        <p:spPr>
          <a:xfrm>
            <a:off x="2456389" y="3573016"/>
            <a:ext cx="492444" cy="461665"/>
          </a:xfrm>
          <a:prstGeom prst="rect">
            <a:avLst/>
          </a:prstGeom>
        </p:spPr>
        <p:txBody>
          <a:bodyPr wrap="none">
            <a:spAutoFit/>
          </a:bodyPr>
          <a:lstStyle/>
          <a:p>
            <a:pPr algn="ctr">
              <a:defRPr/>
            </a:pPr>
            <a:r>
              <a:rPr lang="ar-SA" sz="2400" b="1" dirty="0"/>
              <a:t>---</a:t>
            </a:r>
            <a:endParaRPr lang="fr-FR" sz="2400" b="1" dirty="0"/>
          </a:p>
        </p:txBody>
      </p:sp>
      <p:sp>
        <p:nvSpPr>
          <p:cNvPr id="29" name="Rectangle 28"/>
          <p:cNvSpPr/>
          <p:nvPr/>
        </p:nvSpPr>
        <p:spPr>
          <a:xfrm>
            <a:off x="2417566" y="4107849"/>
            <a:ext cx="492444" cy="461665"/>
          </a:xfrm>
          <a:prstGeom prst="rect">
            <a:avLst/>
          </a:prstGeom>
        </p:spPr>
        <p:txBody>
          <a:bodyPr wrap="none">
            <a:spAutoFit/>
          </a:bodyPr>
          <a:lstStyle/>
          <a:p>
            <a:pPr algn="ctr">
              <a:defRPr/>
            </a:pPr>
            <a:r>
              <a:rPr lang="ar-SA" sz="2400" b="1" dirty="0"/>
              <a:t>---</a:t>
            </a:r>
            <a:endParaRPr lang="fr-FR" sz="2400" b="1" dirty="0"/>
          </a:p>
        </p:txBody>
      </p:sp>
      <p:sp>
        <p:nvSpPr>
          <p:cNvPr id="30" name="Rectangle 29"/>
          <p:cNvSpPr/>
          <p:nvPr/>
        </p:nvSpPr>
        <p:spPr>
          <a:xfrm>
            <a:off x="1127228" y="5661248"/>
            <a:ext cx="492444" cy="461665"/>
          </a:xfrm>
          <a:prstGeom prst="rect">
            <a:avLst/>
          </a:prstGeom>
        </p:spPr>
        <p:txBody>
          <a:bodyPr wrap="none">
            <a:spAutoFit/>
          </a:bodyPr>
          <a:lstStyle/>
          <a:p>
            <a:pPr algn="ctr">
              <a:defRPr/>
            </a:pPr>
            <a:r>
              <a:rPr lang="ar-SA" sz="2400" b="1" dirty="0"/>
              <a:t>---</a:t>
            </a:r>
            <a:endParaRPr lang="fr-FR" sz="2400" b="1" dirty="0"/>
          </a:p>
        </p:txBody>
      </p:sp>
      <p:sp>
        <p:nvSpPr>
          <p:cNvPr id="31" name="Rectangle 30"/>
          <p:cNvSpPr/>
          <p:nvPr/>
        </p:nvSpPr>
        <p:spPr>
          <a:xfrm>
            <a:off x="1115616" y="6184468"/>
            <a:ext cx="492444" cy="461665"/>
          </a:xfrm>
          <a:prstGeom prst="rect">
            <a:avLst/>
          </a:prstGeom>
        </p:spPr>
        <p:txBody>
          <a:bodyPr wrap="none">
            <a:spAutoFit/>
          </a:bodyPr>
          <a:lstStyle/>
          <a:p>
            <a:pPr algn="ctr">
              <a:defRPr/>
            </a:pPr>
            <a:r>
              <a:rPr lang="ar-SA" sz="2400" b="1" dirty="0"/>
              <a:t>---</a:t>
            </a:r>
            <a:endParaRPr lang="fr-FR" sz="2400" b="1" dirty="0"/>
          </a:p>
        </p:txBody>
      </p:sp>
    </p:spTree>
    <p:extLst>
      <p:ext uri="{BB962C8B-B14F-4D97-AF65-F5344CB8AC3E}">
        <p14:creationId xmlns:p14="http://schemas.microsoft.com/office/powerpoint/2010/main" val="3245943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1+#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0-#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12" fill="hold" nodeType="click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9" fill="hold" grpId="0" nodeType="click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0-#ppt_w/2"/>
                                          </p:val>
                                        </p:tav>
                                        <p:tav tm="100000">
                                          <p:val>
                                            <p:strVal val="#ppt_x"/>
                                          </p:val>
                                        </p:tav>
                                      </p:tavLst>
                                    </p:anim>
                                    <p:anim calcmode="lin" valueType="num">
                                      <p:cBhvr additive="base">
                                        <p:cTn id="62" dur="500" fill="hold"/>
                                        <p:tgtEl>
                                          <p:spTgt spid="3"/>
                                        </p:tgtEl>
                                        <p:attrNameLst>
                                          <p:attrName>ppt_y</p:attrName>
                                        </p:attrNameLst>
                                      </p:cBhvr>
                                      <p:tavLst>
                                        <p:tav tm="0">
                                          <p:val>
                                            <p:strVal val="0-#ppt_h/2"/>
                                          </p:val>
                                        </p:tav>
                                        <p:tav tm="100000">
                                          <p:val>
                                            <p:strVal val="#ppt_y"/>
                                          </p:val>
                                        </p:tav>
                                      </p:tavLst>
                                    </p:anim>
                                  </p:childTnLst>
                                </p:cTn>
                              </p:par>
                              <p:par>
                                <p:cTn id="63" presetID="2" presetClass="entr" presetSubtype="9"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0-#ppt_w/2"/>
                                          </p:val>
                                        </p:tav>
                                        <p:tav tm="100000">
                                          <p:val>
                                            <p:strVal val="#ppt_x"/>
                                          </p:val>
                                        </p:tav>
                                      </p:tavLst>
                                    </p:anim>
                                    <p:anim calcmode="lin" valueType="num">
                                      <p:cBhvr additive="base">
                                        <p:cTn id="66"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9"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0-#ppt_w/2"/>
                                          </p:val>
                                        </p:tav>
                                        <p:tav tm="100000">
                                          <p:val>
                                            <p:strVal val="#ppt_x"/>
                                          </p:val>
                                        </p:tav>
                                      </p:tavLst>
                                    </p:anim>
                                    <p:anim calcmode="lin" valueType="num">
                                      <p:cBhvr additive="base">
                                        <p:cTn id="72" dur="500" fill="hold"/>
                                        <p:tgtEl>
                                          <p:spTgt spid="16"/>
                                        </p:tgtEl>
                                        <p:attrNameLst>
                                          <p:attrName>ppt_y</p:attrName>
                                        </p:attrNameLst>
                                      </p:cBhvr>
                                      <p:tavLst>
                                        <p:tav tm="0">
                                          <p:val>
                                            <p:strVal val="0-#ppt_h/2"/>
                                          </p:val>
                                        </p:tav>
                                        <p:tav tm="100000">
                                          <p:val>
                                            <p:strVal val="#ppt_y"/>
                                          </p:val>
                                        </p:tav>
                                      </p:tavLst>
                                    </p:anim>
                                  </p:childTnLst>
                                </p:cTn>
                              </p:par>
                              <p:par>
                                <p:cTn id="73" presetID="2" presetClass="entr" presetSubtype="9"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500" fill="hold"/>
                                        <p:tgtEl>
                                          <p:spTgt spid="24"/>
                                        </p:tgtEl>
                                        <p:attrNameLst>
                                          <p:attrName>ppt_x</p:attrName>
                                        </p:attrNameLst>
                                      </p:cBhvr>
                                      <p:tavLst>
                                        <p:tav tm="0">
                                          <p:val>
                                            <p:strVal val="0-#ppt_w/2"/>
                                          </p:val>
                                        </p:tav>
                                        <p:tav tm="100000">
                                          <p:val>
                                            <p:strVal val="#ppt_x"/>
                                          </p:val>
                                        </p:tav>
                                      </p:tavLst>
                                    </p:anim>
                                    <p:anim calcmode="lin" valueType="num">
                                      <p:cBhvr additive="base">
                                        <p:cTn id="76"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9" fill="hold" grpId="0" nodeType="click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0-#ppt_w/2"/>
                                          </p:val>
                                        </p:tav>
                                        <p:tav tm="100000">
                                          <p:val>
                                            <p:strVal val="#ppt_x"/>
                                          </p:val>
                                        </p:tav>
                                      </p:tavLst>
                                    </p:anim>
                                    <p:anim calcmode="lin" valueType="num">
                                      <p:cBhvr additive="base">
                                        <p:cTn id="82" dur="500" fill="hold"/>
                                        <p:tgtEl>
                                          <p:spTgt spid="19"/>
                                        </p:tgtEl>
                                        <p:attrNameLst>
                                          <p:attrName>ppt_y</p:attrName>
                                        </p:attrNameLst>
                                      </p:cBhvr>
                                      <p:tavLst>
                                        <p:tav tm="0">
                                          <p:val>
                                            <p:strVal val="0-#ppt_h/2"/>
                                          </p:val>
                                        </p:tav>
                                        <p:tav tm="100000">
                                          <p:val>
                                            <p:strVal val="#ppt_y"/>
                                          </p:val>
                                        </p:tav>
                                      </p:tavLst>
                                    </p:anim>
                                  </p:childTnLst>
                                </p:cTn>
                              </p:par>
                              <p:par>
                                <p:cTn id="83" presetID="2" presetClass="entr" presetSubtype="9"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additive="base">
                                        <p:cTn id="85" dur="500" fill="hold"/>
                                        <p:tgtEl>
                                          <p:spTgt spid="25"/>
                                        </p:tgtEl>
                                        <p:attrNameLst>
                                          <p:attrName>ppt_x</p:attrName>
                                        </p:attrNameLst>
                                      </p:cBhvr>
                                      <p:tavLst>
                                        <p:tav tm="0">
                                          <p:val>
                                            <p:strVal val="0-#ppt_w/2"/>
                                          </p:val>
                                        </p:tav>
                                        <p:tav tm="100000">
                                          <p:val>
                                            <p:strVal val="#ppt_x"/>
                                          </p:val>
                                        </p:tav>
                                      </p:tavLst>
                                    </p:anim>
                                    <p:anim calcmode="lin" valueType="num">
                                      <p:cBhvr additive="base">
                                        <p:cTn id="86"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9" fill="hold" grpId="0" nodeType="click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500" fill="hold"/>
                                        <p:tgtEl>
                                          <p:spTgt spid="20"/>
                                        </p:tgtEl>
                                        <p:attrNameLst>
                                          <p:attrName>ppt_x</p:attrName>
                                        </p:attrNameLst>
                                      </p:cBhvr>
                                      <p:tavLst>
                                        <p:tav tm="0">
                                          <p:val>
                                            <p:strVal val="0-#ppt_w/2"/>
                                          </p:val>
                                        </p:tav>
                                        <p:tav tm="100000">
                                          <p:val>
                                            <p:strVal val="#ppt_x"/>
                                          </p:val>
                                        </p:tav>
                                      </p:tavLst>
                                    </p:anim>
                                    <p:anim calcmode="lin" valueType="num">
                                      <p:cBhvr additive="base">
                                        <p:cTn id="92" dur="500" fill="hold"/>
                                        <p:tgtEl>
                                          <p:spTgt spid="20"/>
                                        </p:tgtEl>
                                        <p:attrNameLst>
                                          <p:attrName>ppt_y</p:attrName>
                                        </p:attrNameLst>
                                      </p:cBhvr>
                                      <p:tavLst>
                                        <p:tav tm="0">
                                          <p:val>
                                            <p:strVal val="0-#ppt_h/2"/>
                                          </p:val>
                                        </p:tav>
                                        <p:tav tm="100000">
                                          <p:val>
                                            <p:strVal val="#ppt_y"/>
                                          </p:val>
                                        </p:tav>
                                      </p:tavLst>
                                    </p:anim>
                                  </p:childTnLst>
                                </p:cTn>
                              </p:par>
                              <p:par>
                                <p:cTn id="93" presetID="2" presetClass="entr" presetSubtype="9" fill="hold" grpId="0" nodeType="withEffect">
                                  <p:stCondLst>
                                    <p:cond delay="0"/>
                                  </p:stCondLst>
                                  <p:childTnLst>
                                    <p:set>
                                      <p:cBhvr>
                                        <p:cTn id="94" dur="1" fill="hold">
                                          <p:stCondLst>
                                            <p:cond delay="0"/>
                                          </p:stCondLst>
                                        </p:cTn>
                                        <p:tgtEl>
                                          <p:spTgt spid="26"/>
                                        </p:tgtEl>
                                        <p:attrNameLst>
                                          <p:attrName>style.visibility</p:attrName>
                                        </p:attrNameLst>
                                      </p:cBhvr>
                                      <p:to>
                                        <p:strVal val="visible"/>
                                      </p:to>
                                    </p:set>
                                    <p:anim calcmode="lin" valueType="num">
                                      <p:cBhvr additive="base">
                                        <p:cTn id="95" dur="500" fill="hold"/>
                                        <p:tgtEl>
                                          <p:spTgt spid="26"/>
                                        </p:tgtEl>
                                        <p:attrNameLst>
                                          <p:attrName>ppt_x</p:attrName>
                                        </p:attrNameLst>
                                      </p:cBhvr>
                                      <p:tavLst>
                                        <p:tav tm="0">
                                          <p:val>
                                            <p:strVal val="0-#ppt_w/2"/>
                                          </p:val>
                                        </p:tav>
                                        <p:tav tm="100000">
                                          <p:val>
                                            <p:strVal val="#ppt_x"/>
                                          </p:val>
                                        </p:tav>
                                      </p:tavLst>
                                    </p:anim>
                                    <p:anim calcmode="lin" valueType="num">
                                      <p:cBhvr additive="base">
                                        <p:cTn id="96"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9" fill="hold" grpId="0" nodeType="clickEffect">
                                  <p:stCondLst>
                                    <p:cond delay="0"/>
                                  </p:stCondLst>
                                  <p:childTnLst>
                                    <p:set>
                                      <p:cBhvr>
                                        <p:cTn id="100" dur="1" fill="hold">
                                          <p:stCondLst>
                                            <p:cond delay="0"/>
                                          </p:stCondLst>
                                        </p:cTn>
                                        <p:tgtEl>
                                          <p:spTgt spid="17"/>
                                        </p:tgtEl>
                                        <p:attrNameLst>
                                          <p:attrName>style.visibility</p:attrName>
                                        </p:attrNameLst>
                                      </p:cBhvr>
                                      <p:to>
                                        <p:strVal val="visible"/>
                                      </p:to>
                                    </p:set>
                                    <p:anim calcmode="lin" valueType="num">
                                      <p:cBhvr additive="base">
                                        <p:cTn id="101" dur="500" fill="hold"/>
                                        <p:tgtEl>
                                          <p:spTgt spid="17"/>
                                        </p:tgtEl>
                                        <p:attrNameLst>
                                          <p:attrName>ppt_x</p:attrName>
                                        </p:attrNameLst>
                                      </p:cBhvr>
                                      <p:tavLst>
                                        <p:tav tm="0">
                                          <p:val>
                                            <p:strVal val="0-#ppt_w/2"/>
                                          </p:val>
                                        </p:tav>
                                        <p:tav tm="100000">
                                          <p:val>
                                            <p:strVal val="#ppt_x"/>
                                          </p:val>
                                        </p:tav>
                                      </p:tavLst>
                                    </p:anim>
                                    <p:anim calcmode="lin" valueType="num">
                                      <p:cBhvr additive="base">
                                        <p:cTn id="102" dur="500" fill="hold"/>
                                        <p:tgtEl>
                                          <p:spTgt spid="17"/>
                                        </p:tgtEl>
                                        <p:attrNameLst>
                                          <p:attrName>ppt_y</p:attrName>
                                        </p:attrNameLst>
                                      </p:cBhvr>
                                      <p:tavLst>
                                        <p:tav tm="0">
                                          <p:val>
                                            <p:strVal val="0-#ppt_h/2"/>
                                          </p:val>
                                        </p:tav>
                                        <p:tav tm="100000">
                                          <p:val>
                                            <p:strVal val="#ppt_y"/>
                                          </p:val>
                                        </p:tav>
                                      </p:tavLst>
                                    </p:anim>
                                  </p:childTnLst>
                                </p:cTn>
                              </p:par>
                              <p:par>
                                <p:cTn id="103" presetID="2" presetClass="entr" presetSubtype="9" fill="hold" grpId="0" nodeType="withEffect">
                                  <p:stCondLst>
                                    <p:cond delay="0"/>
                                  </p:stCondLst>
                                  <p:childTnLst>
                                    <p:set>
                                      <p:cBhvr>
                                        <p:cTn id="104" dur="1" fill="hold">
                                          <p:stCondLst>
                                            <p:cond delay="0"/>
                                          </p:stCondLst>
                                        </p:cTn>
                                        <p:tgtEl>
                                          <p:spTgt spid="21"/>
                                        </p:tgtEl>
                                        <p:attrNameLst>
                                          <p:attrName>style.visibility</p:attrName>
                                        </p:attrNameLst>
                                      </p:cBhvr>
                                      <p:to>
                                        <p:strVal val="visible"/>
                                      </p:to>
                                    </p:set>
                                    <p:anim calcmode="lin" valueType="num">
                                      <p:cBhvr additive="base">
                                        <p:cTn id="105" dur="500" fill="hold"/>
                                        <p:tgtEl>
                                          <p:spTgt spid="21"/>
                                        </p:tgtEl>
                                        <p:attrNameLst>
                                          <p:attrName>ppt_x</p:attrName>
                                        </p:attrNameLst>
                                      </p:cBhvr>
                                      <p:tavLst>
                                        <p:tav tm="0">
                                          <p:val>
                                            <p:strVal val="0-#ppt_w/2"/>
                                          </p:val>
                                        </p:tav>
                                        <p:tav tm="100000">
                                          <p:val>
                                            <p:strVal val="#ppt_x"/>
                                          </p:val>
                                        </p:tav>
                                      </p:tavLst>
                                    </p:anim>
                                    <p:anim calcmode="lin" valueType="num">
                                      <p:cBhvr additive="base">
                                        <p:cTn id="106"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9" fill="hold" grpId="0" nodeType="clickEffect">
                                  <p:stCondLst>
                                    <p:cond delay="0"/>
                                  </p:stCondLst>
                                  <p:childTnLst>
                                    <p:set>
                                      <p:cBhvr>
                                        <p:cTn id="110" dur="1" fill="hold">
                                          <p:stCondLst>
                                            <p:cond delay="0"/>
                                          </p:stCondLst>
                                        </p:cTn>
                                        <p:tgtEl>
                                          <p:spTgt spid="18"/>
                                        </p:tgtEl>
                                        <p:attrNameLst>
                                          <p:attrName>style.visibility</p:attrName>
                                        </p:attrNameLst>
                                      </p:cBhvr>
                                      <p:to>
                                        <p:strVal val="visible"/>
                                      </p:to>
                                    </p:set>
                                    <p:anim calcmode="lin" valueType="num">
                                      <p:cBhvr additive="base">
                                        <p:cTn id="111" dur="500" fill="hold"/>
                                        <p:tgtEl>
                                          <p:spTgt spid="18"/>
                                        </p:tgtEl>
                                        <p:attrNameLst>
                                          <p:attrName>ppt_x</p:attrName>
                                        </p:attrNameLst>
                                      </p:cBhvr>
                                      <p:tavLst>
                                        <p:tav tm="0">
                                          <p:val>
                                            <p:strVal val="0-#ppt_w/2"/>
                                          </p:val>
                                        </p:tav>
                                        <p:tav tm="100000">
                                          <p:val>
                                            <p:strVal val="#ppt_x"/>
                                          </p:val>
                                        </p:tav>
                                      </p:tavLst>
                                    </p:anim>
                                    <p:anim calcmode="lin" valueType="num">
                                      <p:cBhvr additive="base">
                                        <p:cTn id="112" dur="500" fill="hold"/>
                                        <p:tgtEl>
                                          <p:spTgt spid="18"/>
                                        </p:tgtEl>
                                        <p:attrNameLst>
                                          <p:attrName>ppt_y</p:attrName>
                                        </p:attrNameLst>
                                      </p:cBhvr>
                                      <p:tavLst>
                                        <p:tav tm="0">
                                          <p:val>
                                            <p:strVal val="0-#ppt_h/2"/>
                                          </p:val>
                                        </p:tav>
                                        <p:tav tm="100000">
                                          <p:val>
                                            <p:strVal val="#ppt_y"/>
                                          </p:val>
                                        </p:tav>
                                      </p:tavLst>
                                    </p:anim>
                                  </p:childTnLst>
                                </p:cTn>
                              </p:par>
                              <p:par>
                                <p:cTn id="113" presetID="2" presetClass="entr" presetSubtype="9"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additive="base">
                                        <p:cTn id="115" dur="500" fill="hold"/>
                                        <p:tgtEl>
                                          <p:spTgt spid="22"/>
                                        </p:tgtEl>
                                        <p:attrNameLst>
                                          <p:attrName>ppt_x</p:attrName>
                                        </p:attrNameLst>
                                      </p:cBhvr>
                                      <p:tavLst>
                                        <p:tav tm="0">
                                          <p:val>
                                            <p:strVal val="0-#ppt_w/2"/>
                                          </p:val>
                                        </p:tav>
                                        <p:tav tm="100000">
                                          <p:val>
                                            <p:strVal val="#ppt_x"/>
                                          </p:val>
                                        </p:tav>
                                      </p:tavLst>
                                    </p:anim>
                                    <p:anim calcmode="lin" valueType="num">
                                      <p:cBhvr additive="base">
                                        <p:cTn id="116"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6" presetClass="entr" presetSubtype="0" fill="hold" grpId="0" nodeType="click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wipe(down)">
                                      <p:cBhvr>
                                        <p:cTn id="121" dur="580">
                                          <p:stCondLst>
                                            <p:cond delay="0"/>
                                          </p:stCondLst>
                                        </p:cTn>
                                        <p:tgtEl>
                                          <p:spTgt spid="28"/>
                                        </p:tgtEl>
                                      </p:cBhvr>
                                    </p:animEffect>
                                    <p:anim calcmode="lin" valueType="num">
                                      <p:cBhvr>
                                        <p:cTn id="122"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23"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24"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125"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126"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127" dur="26">
                                          <p:stCondLst>
                                            <p:cond delay="650"/>
                                          </p:stCondLst>
                                        </p:cTn>
                                        <p:tgtEl>
                                          <p:spTgt spid="28"/>
                                        </p:tgtEl>
                                      </p:cBhvr>
                                      <p:to x="100000" y="60000"/>
                                    </p:animScale>
                                    <p:animScale>
                                      <p:cBhvr>
                                        <p:cTn id="128" dur="166" decel="50000">
                                          <p:stCondLst>
                                            <p:cond delay="676"/>
                                          </p:stCondLst>
                                        </p:cTn>
                                        <p:tgtEl>
                                          <p:spTgt spid="28"/>
                                        </p:tgtEl>
                                      </p:cBhvr>
                                      <p:to x="100000" y="100000"/>
                                    </p:animScale>
                                    <p:animScale>
                                      <p:cBhvr>
                                        <p:cTn id="129" dur="26">
                                          <p:stCondLst>
                                            <p:cond delay="1312"/>
                                          </p:stCondLst>
                                        </p:cTn>
                                        <p:tgtEl>
                                          <p:spTgt spid="28"/>
                                        </p:tgtEl>
                                      </p:cBhvr>
                                      <p:to x="100000" y="80000"/>
                                    </p:animScale>
                                    <p:animScale>
                                      <p:cBhvr>
                                        <p:cTn id="130" dur="166" decel="50000">
                                          <p:stCondLst>
                                            <p:cond delay="1338"/>
                                          </p:stCondLst>
                                        </p:cTn>
                                        <p:tgtEl>
                                          <p:spTgt spid="28"/>
                                        </p:tgtEl>
                                      </p:cBhvr>
                                      <p:to x="100000" y="100000"/>
                                    </p:animScale>
                                    <p:animScale>
                                      <p:cBhvr>
                                        <p:cTn id="131" dur="26">
                                          <p:stCondLst>
                                            <p:cond delay="1642"/>
                                          </p:stCondLst>
                                        </p:cTn>
                                        <p:tgtEl>
                                          <p:spTgt spid="28"/>
                                        </p:tgtEl>
                                      </p:cBhvr>
                                      <p:to x="100000" y="90000"/>
                                    </p:animScale>
                                    <p:animScale>
                                      <p:cBhvr>
                                        <p:cTn id="132" dur="166" decel="50000">
                                          <p:stCondLst>
                                            <p:cond delay="1668"/>
                                          </p:stCondLst>
                                        </p:cTn>
                                        <p:tgtEl>
                                          <p:spTgt spid="28"/>
                                        </p:tgtEl>
                                      </p:cBhvr>
                                      <p:to x="100000" y="100000"/>
                                    </p:animScale>
                                    <p:animScale>
                                      <p:cBhvr>
                                        <p:cTn id="133" dur="26">
                                          <p:stCondLst>
                                            <p:cond delay="1808"/>
                                          </p:stCondLst>
                                        </p:cTn>
                                        <p:tgtEl>
                                          <p:spTgt spid="28"/>
                                        </p:tgtEl>
                                      </p:cBhvr>
                                      <p:to x="100000" y="95000"/>
                                    </p:animScale>
                                    <p:animScale>
                                      <p:cBhvr>
                                        <p:cTn id="134" dur="166" decel="50000">
                                          <p:stCondLst>
                                            <p:cond delay="1834"/>
                                          </p:stCondLst>
                                        </p:cTn>
                                        <p:tgtEl>
                                          <p:spTgt spid="28"/>
                                        </p:tgtEl>
                                      </p:cBhvr>
                                      <p:to x="100000" y="100000"/>
                                    </p:animScale>
                                  </p:childTnLst>
                                </p:cTn>
                              </p:par>
                              <p:par>
                                <p:cTn id="135" presetID="26" presetClass="entr" presetSubtype="0" fill="hold" grpId="0" nodeType="withEffect">
                                  <p:stCondLst>
                                    <p:cond delay="0"/>
                                  </p:stCondLst>
                                  <p:childTnLst>
                                    <p:set>
                                      <p:cBhvr>
                                        <p:cTn id="136" dur="1" fill="hold">
                                          <p:stCondLst>
                                            <p:cond delay="0"/>
                                          </p:stCondLst>
                                        </p:cTn>
                                        <p:tgtEl>
                                          <p:spTgt spid="29"/>
                                        </p:tgtEl>
                                        <p:attrNameLst>
                                          <p:attrName>style.visibility</p:attrName>
                                        </p:attrNameLst>
                                      </p:cBhvr>
                                      <p:to>
                                        <p:strVal val="visible"/>
                                      </p:to>
                                    </p:set>
                                    <p:animEffect transition="in" filter="wipe(down)">
                                      <p:cBhvr>
                                        <p:cTn id="137" dur="580">
                                          <p:stCondLst>
                                            <p:cond delay="0"/>
                                          </p:stCondLst>
                                        </p:cTn>
                                        <p:tgtEl>
                                          <p:spTgt spid="29"/>
                                        </p:tgtEl>
                                      </p:cBhvr>
                                    </p:animEffect>
                                    <p:anim calcmode="lin" valueType="num">
                                      <p:cBhvr>
                                        <p:cTn id="138"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39"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40"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41"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42"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43" dur="26">
                                          <p:stCondLst>
                                            <p:cond delay="650"/>
                                          </p:stCondLst>
                                        </p:cTn>
                                        <p:tgtEl>
                                          <p:spTgt spid="29"/>
                                        </p:tgtEl>
                                      </p:cBhvr>
                                      <p:to x="100000" y="60000"/>
                                    </p:animScale>
                                    <p:animScale>
                                      <p:cBhvr>
                                        <p:cTn id="144" dur="166" decel="50000">
                                          <p:stCondLst>
                                            <p:cond delay="676"/>
                                          </p:stCondLst>
                                        </p:cTn>
                                        <p:tgtEl>
                                          <p:spTgt spid="29"/>
                                        </p:tgtEl>
                                      </p:cBhvr>
                                      <p:to x="100000" y="100000"/>
                                    </p:animScale>
                                    <p:animScale>
                                      <p:cBhvr>
                                        <p:cTn id="145" dur="26">
                                          <p:stCondLst>
                                            <p:cond delay="1312"/>
                                          </p:stCondLst>
                                        </p:cTn>
                                        <p:tgtEl>
                                          <p:spTgt spid="29"/>
                                        </p:tgtEl>
                                      </p:cBhvr>
                                      <p:to x="100000" y="80000"/>
                                    </p:animScale>
                                    <p:animScale>
                                      <p:cBhvr>
                                        <p:cTn id="146" dur="166" decel="50000">
                                          <p:stCondLst>
                                            <p:cond delay="1338"/>
                                          </p:stCondLst>
                                        </p:cTn>
                                        <p:tgtEl>
                                          <p:spTgt spid="29"/>
                                        </p:tgtEl>
                                      </p:cBhvr>
                                      <p:to x="100000" y="100000"/>
                                    </p:animScale>
                                    <p:animScale>
                                      <p:cBhvr>
                                        <p:cTn id="147" dur="26">
                                          <p:stCondLst>
                                            <p:cond delay="1642"/>
                                          </p:stCondLst>
                                        </p:cTn>
                                        <p:tgtEl>
                                          <p:spTgt spid="29"/>
                                        </p:tgtEl>
                                      </p:cBhvr>
                                      <p:to x="100000" y="90000"/>
                                    </p:animScale>
                                    <p:animScale>
                                      <p:cBhvr>
                                        <p:cTn id="148" dur="166" decel="50000">
                                          <p:stCondLst>
                                            <p:cond delay="1668"/>
                                          </p:stCondLst>
                                        </p:cTn>
                                        <p:tgtEl>
                                          <p:spTgt spid="29"/>
                                        </p:tgtEl>
                                      </p:cBhvr>
                                      <p:to x="100000" y="100000"/>
                                    </p:animScale>
                                    <p:animScale>
                                      <p:cBhvr>
                                        <p:cTn id="149" dur="26">
                                          <p:stCondLst>
                                            <p:cond delay="1808"/>
                                          </p:stCondLst>
                                        </p:cTn>
                                        <p:tgtEl>
                                          <p:spTgt spid="29"/>
                                        </p:tgtEl>
                                      </p:cBhvr>
                                      <p:to x="100000" y="95000"/>
                                    </p:animScale>
                                    <p:animScale>
                                      <p:cBhvr>
                                        <p:cTn id="150" dur="166" decel="50000">
                                          <p:stCondLst>
                                            <p:cond delay="1834"/>
                                          </p:stCondLst>
                                        </p:cTn>
                                        <p:tgtEl>
                                          <p:spTgt spid="29"/>
                                        </p:tgtEl>
                                      </p:cBhvr>
                                      <p:to x="100000" y="100000"/>
                                    </p:animScale>
                                  </p:childTnLst>
                                </p:cTn>
                              </p:par>
                              <p:par>
                                <p:cTn id="151" presetID="26" presetClass="entr" presetSubtype="0" fill="hold" grpId="0" nodeType="withEffect">
                                  <p:stCondLst>
                                    <p:cond delay="0"/>
                                  </p:stCondLst>
                                  <p:childTnLst>
                                    <p:set>
                                      <p:cBhvr>
                                        <p:cTn id="152" dur="1" fill="hold">
                                          <p:stCondLst>
                                            <p:cond delay="0"/>
                                          </p:stCondLst>
                                        </p:cTn>
                                        <p:tgtEl>
                                          <p:spTgt spid="8"/>
                                        </p:tgtEl>
                                        <p:attrNameLst>
                                          <p:attrName>style.visibility</p:attrName>
                                        </p:attrNameLst>
                                      </p:cBhvr>
                                      <p:to>
                                        <p:strVal val="visible"/>
                                      </p:to>
                                    </p:set>
                                    <p:animEffect transition="in" filter="wipe(down)">
                                      <p:cBhvr>
                                        <p:cTn id="153" dur="580">
                                          <p:stCondLst>
                                            <p:cond delay="0"/>
                                          </p:stCondLst>
                                        </p:cTn>
                                        <p:tgtEl>
                                          <p:spTgt spid="8"/>
                                        </p:tgtEl>
                                      </p:cBhvr>
                                    </p:animEffect>
                                    <p:anim calcmode="lin" valueType="num">
                                      <p:cBhvr>
                                        <p:cTn id="15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5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5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5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5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59" dur="26">
                                          <p:stCondLst>
                                            <p:cond delay="650"/>
                                          </p:stCondLst>
                                        </p:cTn>
                                        <p:tgtEl>
                                          <p:spTgt spid="8"/>
                                        </p:tgtEl>
                                      </p:cBhvr>
                                      <p:to x="100000" y="60000"/>
                                    </p:animScale>
                                    <p:animScale>
                                      <p:cBhvr>
                                        <p:cTn id="160" dur="166" decel="50000">
                                          <p:stCondLst>
                                            <p:cond delay="676"/>
                                          </p:stCondLst>
                                        </p:cTn>
                                        <p:tgtEl>
                                          <p:spTgt spid="8"/>
                                        </p:tgtEl>
                                      </p:cBhvr>
                                      <p:to x="100000" y="100000"/>
                                    </p:animScale>
                                    <p:animScale>
                                      <p:cBhvr>
                                        <p:cTn id="161" dur="26">
                                          <p:stCondLst>
                                            <p:cond delay="1312"/>
                                          </p:stCondLst>
                                        </p:cTn>
                                        <p:tgtEl>
                                          <p:spTgt spid="8"/>
                                        </p:tgtEl>
                                      </p:cBhvr>
                                      <p:to x="100000" y="80000"/>
                                    </p:animScale>
                                    <p:animScale>
                                      <p:cBhvr>
                                        <p:cTn id="162" dur="166" decel="50000">
                                          <p:stCondLst>
                                            <p:cond delay="1338"/>
                                          </p:stCondLst>
                                        </p:cTn>
                                        <p:tgtEl>
                                          <p:spTgt spid="8"/>
                                        </p:tgtEl>
                                      </p:cBhvr>
                                      <p:to x="100000" y="100000"/>
                                    </p:animScale>
                                    <p:animScale>
                                      <p:cBhvr>
                                        <p:cTn id="163" dur="26">
                                          <p:stCondLst>
                                            <p:cond delay="1642"/>
                                          </p:stCondLst>
                                        </p:cTn>
                                        <p:tgtEl>
                                          <p:spTgt spid="8"/>
                                        </p:tgtEl>
                                      </p:cBhvr>
                                      <p:to x="100000" y="90000"/>
                                    </p:animScale>
                                    <p:animScale>
                                      <p:cBhvr>
                                        <p:cTn id="164" dur="166" decel="50000">
                                          <p:stCondLst>
                                            <p:cond delay="1668"/>
                                          </p:stCondLst>
                                        </p:cTn>
                                        <p:tgtEl>
                                          <p:spTgt spid="8"/>
                                        </p:tgtEl>
                                      </p:cBhvr>
                                      <p:to x="100000" y="100000"/>
                                    </p:animScale>
                                    <p:animScale>
                                      <p:cBhvr>
                                        <p:cTn id="165" dur="26">
                                          <p:stCondLst>
                                            <p:cond delay="1808"/>
                                          </p:stCondLst>
                                        </p:cTn>
                                        <p:tgtEl>
                                          <p:spTgt spid="8"/>
                                        </p:tgtEl>
                                      </p:cBhvr>
                                      <p:to x="100000" y="95000"/>
                                    </p:animScale>
                                    <p:animScale>
                                      <p:cBhvr>
                                        <p:cTn id="166" dur="166" decel="50000">
                                          <p:stCondLst>
                                            <p:cond delay="1834"/>
                                          </p:stCondLst>
                                        </p:cTn>
                                        <p:tgtEl>
                                          <p:spTgt spid="8"/>
                                        </p:tgtEl>
                                      </p:cBhvr>
                                      <p:to x="100000" y="100000"/>
                                    </p:animScale>
                                  </p:childTnLst>
                                </p:cTn>
                              </p:par>
                              <p:par>
                                <p:cTn id="167" presetID="26" presetClass="entr" presetSubtype="0" fill="hold" grpId="0" nodeType="withEffect">
                                  <p:stCondLst>
                                    <p:cond delay="0"/>
                                  </p:stCondLst>
                                  <p:childTnLst>
                                    <p:set>
                                      <p:cBhvr>
                                        <p:cTn id="168" dur="1" fill="hold">
                                          <p:stCondLst>
                                            <p:cond delay="0"/>
                                          </p:stCondLst>
                                        </p:cTn>
                                        <p:tgtEl>
                                          <p:spTgt spid="27"/>
                                        </p:tgtEl>
                                        <p:attrNameLst>
                                          <p:attrName>style.visibility</p:attrName>
                                        </p:attrNameLst>
                                      </p:cBhvr>
                                      <p:to>
                                        <p:strVal val="visible"/>
                                      </p:to>
                                    </p:set>
                                    <p:animEffect transition="in" filter="wipe(down)">
                                      <p:cBhvr>
                                        <p:cTn id="169" dur="580">
                                          <p:stCondLst>
                                            <p:cond delay="0"/>
                                          </p:stCondLst>
                                        </p:cTn>
                                        <p:tgtEl>
                                          <p:spTgt spid="27"/>
                                        </p:tgtEl>
                                      </p:cBhvr>
                                    </p:animEffect>
                                    <p:anim calcmode="lin" valueType="num">
                                      <p:cBhvr>
                                        <p:cTn id="170"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72"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173"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174"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175" dur="26">
                                          <p:stCondLst>
                                            <p:cond delay="650"/>
                                          </p:stCondLst>
                                        </p:cTn>
                                        <p:tgtEl>
                                          <p:spTgt spid="27"/>
                                        </p:tgtEl>
                                      </p:cBhvr>
                                      <p:to x="100000" y="60000"/>
                                    </p:animScale>
                                    <p:animScale>
                                      <p:cBhvr>
                                        <p:cTn id="176" dur="166" decel="50000">
                                          <p:stCondLst>
                                            <p:cond delay="676"/>
                                          </p:stCondLst>
                                        </p:cTn>
                                        <p:tgtEl>
                                          <p:spTgt spid="27"/>
                                        </p:tgtEl>
                                      </p:cBhvr>
                                      <p:to x="100000" y="100000"/>
                                    </p:animScale>
                                    <p:animScale>
                                      <p:cBhvr>
                                        <p:cTn id="177" dur="26">
                                          <p:stCondLst>
                                            <p:cond delay="1312"/>
                                          </p:stCondLst>
                                        </p:cTn>
                                        <p:tgtEl>
                                          <p:spTgt spid="27"/>
                                        </p:tgtEl>
                                      </p:cBhvr>
                                      <p:to x="100000" y="80000"/>
                                    </p:animScale>
                                    <p:animScale>
                                      <p:cBhvr>
                                        <p:cTn id="178" dur="166" decel="50000">
                                          <p:stCondLst>
                                            <p:cond delay="1338"/>
                                          </p:stCondLst>
                                        </p:cTn>
                                        <p:tgtEl>
                                          <p:spTgt spid="27"/>
                                        </p:tgtEl>
                                      </p:cBhvr>
                                      <p:to x="100000" y="100000"/>
                                    </p:animScale>
                                    <p:animScale>
                                      <p:cBhvr>
                                        <p:cTn id="179" dur="26">
                                          <p:stCondLst>
                                            <p:cond delay="1642"/>
                                          </p:stCondLst>
                                        </p:cTn>
                                        <p:tgtEl>
                                          <p:spTgt spid="27"/>
                                        </p:tgtEl>
                                      </p:cBhvr>
                                      <p:to x="100000" y="90000"/>
                                    </p:animScale>
                                    <p:animScale>
                                      <p:cBhvr>
                                        <p:cTn id="180" dur="166" decel="50000">
                                          <p:stCondLst>
                                            <p:cond delay="1668"/>
                                          </p:stCondLst>
                                        </p:cTn>
                                        <p:tgtEl>
                                          <p:spTgt spid="27"/>
                                        </p:tgtEl>
                                      </p:cBhvr>
                                      <p:to x="100000" y="100000"/>
                                    </p:animScale>
                                    <p:animScale>
                                      <p:cBhvr>
                                        <p:cTn id="181" dur="26">
                                          <p:stCondLst>
                                            <p:cond delay="1808"/>
                                          </p:stCondLst>
                                        </p:cTn>
                                        <p:tgtEl>
                                          <p:spTgt spid="27"/>
                                        </p:tgtEl>
                                      </p:cBhvr>
                                      <p:to x="100000" y="95000"/>
                                    </p:animScale>
                                    <p:animScale>
                                      <p:cBhvr>
                                        <p:cTn id="182" dur="166" decel="50000">
                                          <p:stCondLst>
                                            <p:cond delay="1834"/>
                                          </p:stCondLst>
                                        </p:cTn>
                                        <p:tgtEl>
                                          <p:spTgt spid="27"/>
                                        </p:tgtEl>
                                      </p:cBhvr>
                                      <p:to x="100000" y="100000"/>
                                    </p:animScale>
                                  </p:childTnLst>
                                </p:cTn>
                              </p:par>
                              <p:par>
                                <p:cTn id="183" presetID="26" presetClass="entr" presetSubtype="0" fill="hold" grpId="0" nodeType="withEffect">
                                  <p:stCondLst>
                                    <p:cond delay="0"/>
                                  </p:stCondLst>
                                  <p:childTnLst>
                                    <p:set>
                                      <p:cBhvr>
                                        <p:cTn id="184" dur="1" fill="hold">
                                          <p:stCondLst>
                                            <p:cond delay="0"/>
                                          </p:stCondLst>
                                        </p:cTn>
                                        <p:tgtEl>
                                          <p:spTgt spid="30"/>
                                        </p:tgtEl>
                                        <p:attrNameLst>
                                          <p:attrName>style.visibility</p:attrName>
                                        </p:attrNameLst>
                                      </p:cBhvr>
                                      <p:to>
                                        <p:strVal val="visible"/>
                                      </p:to>
                                    </p:set>
                                    <p:animEffect transition="in" filter="wipe(down)">
                                      <p:cBhvr>
                                        <p:cTn id="185" dur="580">
                                          <p:stCondLst>
                                            <p:cond delay="0"/>
                                          </p:stCondLst>
                                        </p:cTn>
                                        <p:tgtEl>
                                          <p:spTgt spid="30"/>
                                        </p:tgtEl>
                                      </p:cBhvr>
                                    </p:animEffect>
                                    <p:anim calcmode="lin" valueType="num">
                                      <p:cBhvr>
                                        <p:cTn id="186"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87"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88"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189"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190"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191" dur="26">
                                          <p:stCondLst>
                                            <p:cond delay="650"/>
                                          </p:stCondLst>
                                        </p:cTn>
                                        <p:tgtEl>
                                          <p:spTgt spid="30"/>
                                        </p:tgtEl>
                                      </p:cBhvr>
                                      <p:to x="100000" y="60000"/>
                                    </p:animScale>
                                    <p:animScale>
                                      <p:cBhvr>
                                        <p:cTn id="192" dur="166" decel="50000">
                                          <p:stCondLst>
                                            <p:cond delay="676"/>
                                          </p:stCondLst>
                                        </p:cTn>
                                        <p:tgtEl>
                                          <p:spTgt spid="30"/>
                                        </p:tgtEl>
                                      </p:cBhvr>
                                      <p:to x="100000" y="100000"/>
                                    </p:animScale>
                                    <p:animScale>
                                      <p:cBhvr>
                                        <p:cTn id="193" dur="26">
                                          <p:stCondLst>
                                            <p:cond delay="1312"/>
                                          </p:stCondLst>
                                        </p:cTn>
                                        <p:tgtEl>
                                          <p:spTgt spid="30"/>
                                        </p:tgtEl>
                                      </p:cBhvr>
                                      <p:to x="100000" y="80000"/>
                                    </p:animScale>
                                    <p:animScale>
                                      <p:cBhvr>
                                        <p:cTn id="194" dur="166" decel="50000">
                                          <p:stCondLst>
                                            <p:cond delay="1338"/>
                                          </p:stCondLst>
                                        </p:cTn>
                                        <p:tgtEl>
                                          <p:spTgt spid="30"/>
                                        </p:tgtEl>
                                      </p:cBhvr>
                                      <p:to x="100000" y="100000"/>
                                    </p:animScale>
                                    <p:animScale>
                                      <p:cBhvr>
                                        <p:cTn id="195" dur="26">
                                          <p:stCondLst>
                                            <p:cond delay="1642"/>
                                          </p:stCondLst>
                                        </p:cTn>
                                        <p:tgtEl>
                                          <p:spTgt spid="30"/>
                                        </p:tgtEl>
                                      </p:cBhvr>
                                      <p:to x="100000" y="90000"/>
                                    </p:animScale>
                                    <p:animScale>
                                      <p:cBhvr>
                                        <p:cTn id="196" dur="166" decel="50000">
                                          <p:stCondLst>
                                            <p:cond delay="1668"/>
                                          </p:stCondLst>
                                        </p:cTn>
                                        <p:tgtEl>
                                          <p:spTgt spid="30"/>
                                        </p:tgtEl>
                                      </p:cBhvr>
                                      <p:to x="100000" y="100000"/>
                                    </p:animScale>
                                    <p:animScale>
                                      <p:cBhvr>
                                        <p:cTn id="197" dur="26">
                                          <p:stCondLst>
                                            <p:cond delay="1808"/>
                                          </p:stCondLst>
                                        </p:cTn>
                                        <p:tgtEl>
                                          <p:spTgt spid="30"/>
                                        </p:tgtEl>
                                      </p:cBhvr>
                                      <p:to x="100000" y="95000"/>
                                    </p:animScale>
                                    <p:animScale>
                                      <p:cBhvr>
                                        <p:cTn id="198" dur="166" decel="50000">
                                          <p:stCondLst>
                                            <p:cond delay="1834"/>
                                          </p:stCondLst>
                                        </p:cTn>
                                        <p:tgtEl>
                                          <p:spTgt spid="30"/>
                                        </p:tgtEl>
                                      </p:cBhvr>
                                      <p:to x="100000" y="100000"/>
                                    </p:animScale>
                                  </p:childTnLst>
                                </p:cTn>
                              </p:par>
                              <p:par>
                                <p:cTn id="199" presetID="26" presetClass="entr" presetSubtype="0" fill="hold" grpId="0" nodeType="withEffect">
                                  <p:stCondLst>
                                    <p:cond delay="0"/>
                                  </p:stCondLst>
                                  <p:childTnLst>
                                    <p:set>
                                      <p:cBhvr>
                                        <p:cTn id="200" dur="1" fill="hold">
                                          <p:stCondLst>
                                            <p:cond delay="0"/>
                                          </p:stCondLst>
                                        </p:cTn>
                                        <p:tgtEl>
                                          <p:spTgt spid="31"/>
                                        </p:tgtEl>
                                        <p:attrNameLst>
                                          <p:attrName>style.visibility</p:attrName>
                                        </p:attrNameLst>
                                      </p:cBhvr>
                                      <p:to>
                                        <p:strVal val="visible"/>
                                      </p:to>
                                    </p:set>
                                    <p:animEffect transition="in" filter="wipe(down)">
                                      <p:cBhvr>
                                        <p:cTn id="201" dur="580">
                                          <p:stCondLst>
                                            <p:cond delay="0"/>
                                          </p:stCondLst>
                                        </p:cTn>
                                        <p:tgtEl>
                                          <p:spTgt spid="31"/>
                                        </p:tgtEl>
                                      </p:cBhvr>
                                    </p:animEffect>
                                    <p:anim calcmode="lin" valueType="num">
                                      <p:cBhvr>
                                        <p:cTn id="202"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203"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204"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205"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206"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207" dur="26">
                                          <p:stCondLst>
                                            <p:cond delay="650"/>
                                          </p:stCondLst>
                                        </p:cTn>
                                        <p:tgtEl>
                                          <p:spTgt spid="31"/>
                                        </p:tgtEl>
                                      </p:cBhvr>
                                      <p:to x="100000" y="60000"/>
                                    </p:animScale>
                                    <p:animScale>
                                      <p:cBhvr>
                                        <p:cTn id="208" dur="166" decel="50000">
                                          <p:stCondLst>
                                            <p:cond delay="676"/>
                                          </p:stCondLst>
                                        </p:cTn>
                                        <p:tgtEl>
                                          <p:spTgt spid="31"/>
                                        </p:tgtEl>
                                      </p:cBhvr>
                                      <p:to x="100000" y="100000"/>
                                    </p:animScale>
                                    <p:animScale>
                                      <p:cBhvr>
                                        <p:cTn id="209" dur="26">
                                          <p:stCondLst>
                                            <p:cond delay="1312"/>
                                          </p:stCondLst>
                                        </p:cTn>
                                        <p:tgtEl>
                                          <p:spTgt spid="31"/>
                                        </p:tgtEl>
                                      </p:cBhvr>
                                      <p:to x="100000" y="80000"/>
                                    </p:animScale>
                                    <p:animScale>
                                      <p:cBhvr>
                                        <p:cTn id="210" dur="166" decel="50000">
                                          <p:stCondLst>
                                            <p:cond delay="1338"/>
                                          </p:stCondLst>
                                        </p:cTn>
                                        <p:tgtEl>
                                          <p:spTgt spid="31"/>
                                        </p:tgtEl>
                                      </p:cBhvr>
                                      <p:to x="100000" y="100000"/>
                                    </p:animScale>
                                    <p:animScale>
                                      <p:cBhvr>
                                        <p:cTn id="211" dur="26">
                                          <p:stCondLst>
                                            <p:cond delay="1642"/>
                                          </p:stCondLst>
                                        </p:cTn>
                                        <p:tgtEl>
                                          <p:spTgt spid="31"/>
                                        </p:tgtEl>
                                      </p:cBhvr>
                                      <p:to x="100000" y="90000"/>
                                    </p:animScale>
                                    <p:animScale>
                                      <p:cBhvr>
                                        <p:cTn id="212" dur="166" decel="50000">
                                          <p:stCondLst>
                                            <p:cond delay="1668"/>
                                          </p:stCondLst>
                                        </p:cTn>
                                        <p:tgtEl>
                                          <p:spTgt spid="31"/>
                                        </p:tgtEl>
                                      </p:cBhvr>
                                      <p:to x="100000" y="100000"/>
                                    </p:animScale>
                                    <p:animScale>
                                      <p:cBhvr>
                                        <p:cTn id="213" dur="26">
                                          <p:stCondLst>
                                            <p:cond delay="1808"/>
                                          </p:stCondLst>
                                        </p:cTn>
                                        <p:tgtEl>
                                          <p:spTgt spid="31"/>
                                        </p:tgtEl>
                                      </p:cBhvr>
                                      <p:to x="100000" y="95000"/>
                                    </p:animScale>
                                    <p:animScale>
                                      <p:cBhvr>
                                        <p:cTn id="214" dur="166" decel="50000">
                                          <p:stCondLst>
                                            <p:cond delay="1834"/>
                                          </p:stCondLst>
                                        </p:cTn>
                                        <p:tgtEl>
                                          <p:spTgt spid="3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3" grpId="0"/>
      <p:bldP spid="14" grpId="0"/>
      <p:bldP spid="15" grpId="0"/>
      <p:bldP spid="3" grpId="0"/>
      <p:bldP spid="16" grpId="0"/>
      <p:bldP spid="17" grpId="0"/>
      <p:bldP spid="18" grpId="0"/>
      <p:bldP spid="19" grpId="0"/>
      <p:bldP spid="20" grpId="0"/>
      <p:bldP spid="21" grpId="0"/>
      <p:bldP spid="22" grpId="0"/>
      <p:bldP spid="23" grpId="0"/>
      <p:bldP spid="24" grpId="0"/>
      <p:bldP spid="25" grpId="0"/>
      <p:bldP spid="26" grpId="0"/>
      <p:bldP spid="8" grpId="0"/>
      <p:bldP spid="27" grpId="0"/>
      <p:bldP spid="28" grpId="0"/>
      <p:bldP spid="29" grpId="0"/>
      <p:bldP spid="30"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0775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16" name="Connecteur droit 15"/>
          <p:cNvCxnSpPr/>
          <p:nvPr/>
        </p:nvCxnSpPr>
        <p:spPr>
          <a:xfrm>
            <a:off x="-7418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47446" y="3851464"/>
            <a:ext cx="7560840" cy="830997"/>
          </a:xfrm>
          <a:prstGeom prst="rect">
            <a:avLst/>
          </a:prstGeom>
        </p:spPr>
        <p:txBody>
          <a:bodyPr wrap="square">
            <a:spAutoFit/>
          </a:bodyPr>
          <a:lstStyle/>
          <a:p>
            <a:pPr algn="r" rtl="1"/>
            <a:r>
              <a:rPr lang="ar-MA" sz="2400" b="1" dirty="0" smtClean="0">
                <a:solidFill>
                  <a:srgbClr val="3333FF"/>
                </a:solidFill>
              </a:rPr>
              <a:t>تتجلى </a:t>
            </a:r>
            <a:r>
              <a:rPr lang="ar-MA" sz="2400" b="1" dirty="0">
                <a:solidFill>
                  <a:srgbClr val="3333FF"/>
                </a:solidFill>
              </a:rPr>
              <a:t>أهمية التنميط في اعتباره لغة تواصل بين المختصين</a:t>
            </a:r>
            <a:r>
              <a:rPr lang="ar-SA" sz="2400" b="1" dirty="0">
                <a:solidFill>
                  <a:srgbClr val="3333FF"/>
                </a:solidFill>
              </a:rPr>
              <a:t>، </a:t>
            </a:r>
            <a:r>
              <a:rPr lang="ar-MA" sz="2400" b="1" dirty="0">
                <a:solidFill>
                  <a:srgbClr val="3333FF"/>
                </a:solidFill>
              </a:rPr>
              <a:t>كل في ميدانه </a:t>
            </a:r>
            <a:r>
              <a:rPr lang="ar-MA" sz="2400" b="1" dirty="0" smtClean="0">
                <a:solidFill>
                  <a:srgbClr val="3333FF"/>
                </a:solidFill>
              </a:rPr>
              <a:t>وبالتالي</a:t>
            </a:r>
            <a:r>
              <a:rPr lang="ar-SA" sz="2400" b="1" dirty="0" smtClean="0">
                <a:solidFill>
                  <a:srgbClr val="3333FF"/>
                </a:solidFill>
              </a:rPr>
              <a:t> </a:t>
            </a:r>
            <a:r>
              <a:rPr lang="fr-FR" sz="2400" b="1" dirty="0">
                <a:solidFill>
                  <a:srgbClr val="3333FF"/>
                </a:solidFill>
              </a:rPr>
              <a:t> </a:t>
            </a:r>
            <a:r>
              <a:rPr lang="fr-FR" sz="2400" b="1" dirty="0" smtClean="0">
                <a:solidFill>
                  <a:srgbClr val="3333FF"/>
                </a:solidFill>
              </a:rPr>
              <a:t>:</a:t>
            </a:r>
            <a:endParaRPr lang="fr-FR" sz="2400" b="1" dirty="0">
              <a:solidFill>
                <a:srgbClr val="3333FF"/>
              </a:solidFill>
            </a:endParaRPr>
          </a:p>
        </p:txBody>
      </p:sp>
      <p:sp>
        <p:nvSpPr>
          <p:cNvPr id="3" name="Rectangle 2"/>
          <p:cNvSpPr/>
          <p:nvPr/>
        </p:nvSpPr>
        <p:spPr>
          <a:xfrm>
            <a:off x="4774144" y="3198168"/>
            <a:ext cx="3470264" cy="461665"/>
          </a:xfrm>
          <a:prstGeom prst="rect">
            <a:avLst/>
          </a:prstGeom>
        </p:spPr>
        <p:txBody>
          <a:bodyPr wrap="square">
            <a:spAutoFit/>
          </a:bodyPr>
          <a:lstStyle/>
          <a:p>
            <a:pPr lvl="0" algn="r" rtl="1"/>
            <a:r>
              <a:rPr lang="fr-FR" sz="2400" b="1" dirty="0" smtClean="0">
                <a:solidFill>
                  <a:srgbClr val="C00000"/>
                </a:solidFill>
              </a:rPr>
              <a:t>2.1.1</a:t>
            </a:r>
            <a:r>
              <a:rPr lang="ar-SA" sz="2400" b="1" dirty="0" smtClean="0">
                <a:solidFill>
                  <a:srgbClr val="C00000"/>
                </a:solidFill>
              </a:rPr>
              <a:t>-  </a:t>
            </a:r>
            <a:r>
              <a:rPr lang="ar-SA" sz="2400" b="1" u="sng" dirty="0">
                <a:solidFill>
                  <a:srgbClr val="C00000"/>
                </a:solidFill>
              </a:rPr>
              <a:t>أهمية </a:t>
            </a:r>
            <a:r>
              <a:rPr lang="ar-SA" sz="2400" b="1" u="sng" dirty="0" smtClean="0">
                <a:solidFill>
                  <a:srgbClr val="C00000"/>
                </a:solidFill>
              </a:rPr>
              <a:t>التنميط </a:t>
            </a:r>
            <a:r>
              <a:rPr lang="ar-SA" sz="2400" b="1" dirty="0" smtClean="0">
                <a:solidFill>
                  <a:srgbClr val="C00000"/>
                </a:solidFill>
              </a:rPr>
              <a:t>:</a:t>
            </a:r>
            <a:endParaRPr lang="fr-FR" sz="2400" b="1" dirty="0">
              <a:solidFill>
                <a:srgbClr val="C00000"/>
              </a:solidFill>
            </a:endParaRPr>
          </a:p>
        </p:txBody>
      </p:sp>
      <p:sp>
        <p:nvSpPr>
          <p:cNvPr id="4" name="Rectangle 3"/>
          <p:cNvSpPr/>
          <p:nvPr/>
        </p:nvSpPr>
        <p:spPr>
          <a:xfrm>
            <a:off x="3779974" y="4835087"/>
            <a:ext cx="2959465" cy="461665"/>
          </a:xfrm>
          <a:prstGeom prst="rect">
            <a:avLst/>
          </a:prstGeom>
        </p:spPr>
        <p:txBody>
          <a:bodyPr wrap="none">
            <a:spAutoFit/>
          </a:bodyPr>
          <a:lstStyle/>
          <a:p>
            <a:pPr lvl="0" algn="r" rtl="1"/>
            <a:r>
              <a:rPr lang="ar-SA" sz="2400" b="1" dirty="0">
                <a:solidFill>
                  <a:srgbClr val="C00000"/>
                </a:solidFill>
              </a:rPr>
              <a:t>*</a:t>
            </a:r>
            <a:r>
              <a:rPr lang="ar-SA" sz="2400" b="1" dirty="0">
                <a:solidFill>
                  <a:srgbClr val="3333FF"/>
                </a:solidFill>
              </a:rPr>
              <a:t> </a:t>
            </a:r>
            <a:r>
              <a:rPr lang="ar-MA" sz="2400" b="1" dirty="0">
                <a:solidFill>
                  <a:srgbClr val="3333FF"/>
                </a:solidFill>
              </a:rPr>
              <a:t>تسهيل الصيانة والإصلاح.</a:t>
            </a:r>
            <a:endParaRPr lang="fr-FR" sz="2400" b="1" dirty="0">
              <a:solidFill>
                <a:srgbClr val="3333FF"/>
              </a:solidFill>
            </a:endParaRPr>
          </a:p>
        </p:txBody>
      </p:sp>
      <p:sp>
        <p:nvSpPr>
          <p:cNvPr id="5" name="Rectangle 4"/>
          <p:cNvSpPr/>
          <p:nvPr/>
        </p:nvSpPr>
        <p:spPr>
          <a:xfrm>
            <a:off x="4293848" y="5368760"/>
            <a:ext cx="2443298" cy="461665"/>
          </a:xfrm>
          <a:prstGeom prst="rect">
            <a:avLst/>
          </a:prstGeom>
        </p:spPr>
        <p:txBody>
          <a:bodyPr wrap="none">
            <a:spAutoFit/>
          </a:bodyPr>
          <a:lstStyle/>
          <a:p>
            <a:pPr lvl="0" algn="r" rtl="1"/>
            <a:r>
              <a:rPr lang="ar-SA" sz="2400" b="1" dirty="0">
                <a:solidFill>
                  <a:srgbClr val="C00000"/>
                </a:solidFill>
              </a:rPr>
              <a:t>*</a:t>
            </a:r>
            <a:r>
              <a:rPr lang="ar-SA" sz="2400" b="1" dirty="0">
                <a:solidFill>
                  <a:srgbClr val="3333FF"/>
                </a:solidFill>
              </a:rPr>
              <a:t> </a:t>
            </a:r>
            <a:r>
              <a:rPr lang="ar-MA" sz="2400" b="1" dirty="0">
                <a:solidFill>
                  <a:srgbClr val="3333FF"/>
                </a:solidFill>
              </a:rPr>
              <a:t>تخفيض كلفة الإنتاج.</a:t>
            </a:r>
            <a:endParaRPr lang="fr-FR" sz="2400" b="1" dirty="0">
              <a:solidFill>
                <a:srgbClr val="3333FF"/>
              </a:solidFill>
            </a:endParaRPr>
          </a:p>
        </p:txBody>
      </p:sp>
      <p:sp>
        <p:nvSpPr>
          <p:cNvPr id="9" name="Rectangle 8"/>
          <p:cNvSpPr/>
          <p:nvPr/>
        </p:nvSpPr>
        <p:spPr>
          <a:xfrm>
            <a:off x="2469631" y="5919663"/>
            <a:ext cx="4267515" cy="461665"/>
          </a:xfrm>
          <a:prstGeom prst="rect">
            <a:avLst/>
          </a:prstGeom>
        </p:spPr>
        <p:txBody>
          <a:bodyPr wrap="none">
            <a:spAutoFit/>
          </a:bodyPr>
          <a:lstStyle/>
          <a:p>
            <a:pPr lvl="0" algn="r" rtl="1"/>
            <a:r>
              <a:rPr lang="ar-SA" sz="2400" b="1" dirty="0">
                <a:solidFill>
                  <a:srgbClr val="C00000"/>
                </a:solidFill>
              </a:rPr>
              <a:t>*</a:t>
            </a:r>
            <a:r>
              <a:rPr lang="ar-SA" sz="2400" b="1" dirty="0">
                <a:solidFill>
                  <a:srgbClr val="3333FF"/>
                </a:solidFill>
              </a:rPr>
              <a:t> </a:t>
            </a:r>
            <a:r>
              <a:rPr lang="ar-MA" sz="2400" b="1" dirty="0">
                <a:solidFill>
                  <a:srgbClr val="3333FF"/>
                </a:solidFill>
              </a:rPr>
              <a:t>تسهيل إنجاز وقراءة الرسومات التقنية.</a:t>
            </a:r>
            <a:endParaRPr lang="fr-FR" sz="2400" b="1" dirty="0">
              <a:solidFill>
                <a:srgbClr val="3333FF"/>
              </a:solidFill>
            </a:endParaRPr>
          </a:p>
        </p:txBody>
      </p:sp>
      <p:sp>
        <p:nvSpPr>
          <p:cNvPr id="13" name="Rectangle 12"/>
          <p:cNvSpPr/>
          <p:nvPr/>
        </p:nvSpPr>
        <p:spPr>
          <a:xfrm>
            <a:off x="6101343" y="980728"/>
            <a:ext cx="2071057" cy="461665"/>
          </a:xfrm>
          <a:prstGeom prst="rect">
            <a:avLst/>
          </a:prstGeom>
        </p:spPr>
        <p:txBody>
          <a:bodyPr wrap="square">
            <a:spAutoFit/>
          </a:bodyPr>
          <a:lstStyle/>
          <a:p>
            <a:pPr algn="r"/>
            <a:r>
              <a:rPr lang="ar-SA" sz="2400" b="1" u="sng" dirty="0" smtClean="0">
                <a:solidFill>
                  <a:srgbClr val="00B050"/>
                </a:solidFill>
              </a:rPr>
              <a:t>1.1- التنميـط </a:t>
            </a:r>
            <a:r>
              <a:rPr lang="ar-SA" sz="2400" b="1" dirty="0" smtClean="0">
                <a:solidFill>
                  <a:srgbClr val="00B050"/>
                </a:solidFill>
              </a:rPr>
              <a:t>:</a:t>
            </a:r>
            <a:endParaRPr lang="fr-FR" sz="2400" b="1" dirty="0">
              <a:solidFill>
                <a:srgbClr val="00B050"/>
              </a:solidFill>
            </a:endParaRPr>
          </a:p>
        </p:txBody>
      </p:sp>
      <p:sp>
        <p:nvSpPr>
          <p:cNvPr id="18" name="Rectangle 17"/>
          <p:cNvSpPr/>
          <p:nvPr/>
        </p:nvSpPr>
        <p:spPr>
          <a:xfrm>
            <a:off x="179512" y="1853823"/>
            <a:ext cx="7488832" cy="1200329"/>
          </a:xfrm>
          <a:prstGeom prst="rect">
            <a:avLst/>
          </a:prstGeom>
        </p:spPr>
        <p:txBody>
          <a:bodyPr wrap="square">
            <a:spAutoFit/>
          </a:bodyPr>
          <a:lstStyle/>
          <a:p>
            <a:pPr algn="r" rtl="1"/>
            <a:r>
              <a:rPr lang="ar-SA" sz="2400" b="1" dirty="0" smtClean="0">
                <a:solidFill>
                  <a:srgbClr val="3333FF"/>
                </a:solidFill>
              </a:rPr>
              <a:t>التنميط </a:t>
            </a:r>
            <a:r>
              <a:rPr lang="ar-SA" sz="2400" b="1" dirty="0">
                <a:solidFill>
                  <a:srgbClr val="3333FF"/>
                </a:solidFill>
              </a:rPr>
              <a:t>هو مجموعة من قوانين عالمية موحدة تطبق في الرسم التقني. ويستعمل قصد توحيد تمثيل الأشياء التقنية لتسهيل قراءتها وفهمها، مما يساعد المختصين على تفادي العوائق في التواصل بينهم.</a:t>
            </a:r>
            <a:endParaRPr lang="fr-FR" sz="2400" b="1" dirty="0">
              <a:solidFill>
                <a:srgbClr val="3333FF"/>
              </a:solidFill>
            </a:endParaRPr>
          </a:p>
        </p:txBody>
      </p:sp>
      <p:sp>
        <p:nvSpPr>
          <p:cNvPr id="19" name="Rectangle 18"/>
          <p:cNvSpPr/>
          <p:nvPr/>
        </p:nvSpPr>
        <p:spPr>
          <a:xfrm>
            <a:off x="5191051" y="1397968"/>
            <a:ext cx="2981349" cy="461665"/>
          </a:xfrm>
          <a:prstGeom prst="rect">
            <a:avLst/>
          </a:prstGeom>
        </p:spPr>
        <p:txBody>
          <a:bodyPr wrap="square">
            <a:spAutoFit/>
          </a:bodyPr>
          <a:lstStyle/>
          <a:p>
            <a:pPr lvl="0" algn="r" rtl="1"/>
            <a:r>
              <a:rPr lang="fr-FR" sz="2400" b="1" dirty="0" smtClean="0">
                <a:solidFill>
                  <a:srgbClr val="C00000"/>
                </a:solidFill>
              </a:rPr>
              <a:t>1.1.1</a:t>
            </a:r>
            <a:r>
              <a:rPr lang="ar-SA" sz="2400" b="1" dirty="0" smtClean="0">
                <a:solidFill>
                  <a:srgbClr val="C00000"/>
                </a:solidFill>
              </a:rPr>
              <a:t> –  تعريــــــف</a:t>
            </a:r>
            <a:r>
              <a:rPr lang="ar-SA" sz="2400" b="1" dirty="0">
                <a:solidFill>
                  <a:srgbClr val="C00000"/>
                </a:solidFill>
              </a:rPr>
              <a:t>: </a:t>
            </a:r>
            <a:endParaRPr lang="fr-FR" sz="2400" b="1" dirty="0">
              <a:solidFill>
                <a:srgbClr val="C00000"/>
              </a:solidFill>
            </a:endParaRPr>
          </a:p>
        </p:txBody>
      </p:sp>
    </p:spTree>
    <p:extLst>
      <p:ext uri="{BB962C8B-B14F-4D97-AF65-F5344CB8AC3E}">
        <p14:creationId xmlns:p14="http://schemas.microsoft.com/office/powerpoint/2010/main" val="2500201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0-#ppt_w/2"/>
                                          </p:val>
                                        </p:tav>
                                        <p:tav tm="100000">
                                          <p:val>
                                            <p:strVal val="#ppt_x"/>
                                          </p:val>
                                        </p:tav>
                                      </p:tavLst>
                                    </p:anim>
                                    <p:anim calcmode="lin" valueType="num">
                                      <p:cBhvr additive="base">
                                        <p:cTn id="3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12"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12"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0-#ppt_w/2"/>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12"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9" grpId="0"/>
      <p:bldP spid="13"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 Box 19"/>
          <p:cNvSpPr txBox="1">
            <a:spLocks noChangeArrowheads="1"/>
          </p:cNvSpPr>
          <p:nvPr/>
        </p:nvSpPr>
        <p:spPr bwMode="auto">
          <a:xfrm>
            <a:off x="5148064" y="836712"/>
            <a:ext cx="299291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00B050"/>
                </a:solidFill>
                <a:latin typeface="Hacen Promoter" pitchFamily="2" charset="-78"/>
                <a:cs typeface="Arabic Transparent" pitchFamily="2" charset="-78"/>
              </a:rPr>
              <a:t>5.2- </a:t>
            </a:r>
            <a:r>
              <a:rPr lang="ar-SA" sz="2400" b="1" u="sng" dirty="0" smtClean="0">
                <a:solidFill>
                  <a:srgbClr val="00B050"/>
                </a:solidFill>
                <a:latin typeface="Hacen Promoter" pitchFamily="2" charset="-78"/>
                <a:cs typeface="Arabic Transparent" pitchFamily="2" charset="-78"/>
              </a:rPr>
              <a:t>تطبيقـــات</a:t>
            </a:r>
            <a:r>
              <a:rPr lang="ar-SA" sz="2400" b="1" dirty="0" smtClean="0">
                <a:solidFill>
                  <a:srgbClr val="00B050"/>
                </a:solidFill>
                <a:latin typeface="Hacen Promoter" pitchFamily="2" charset="-78"/>
                <a:cs typeface="Arabic Transparent" pitchFamily="2" charset="-78"/>
              </a:rPr>
              <a:t>:</a:t>
            </a:r>
            <a:endParaRPr lang="fr-FR" sz="2400" b="1" dirty="0">
              <a:solidFill>
                <a:srgbClr val="00B050"/>
              </a:solidFill>
              <a:latin typeface="Hacen Promoter" pitchFamily="2" charset="-78"/>
              <a:cs typeface="Arabic Transparent" pitchFamily="2" charset="-78"/>
            </a:endParaRPr>
          </a:p>
        </p:txBody>
      </p:sp>
      <p:sp>
        <p:nvSpPr>
          <p:cNvPr id="8" name="ZoneTexte 7"/>
          <p:cNvSpPr txBox="1"/>
          <p:nvPr/>
        </p:nvSpPr>
        <p:spPr>
          <a:xfrm>
            <a:off x="1619672" y="1359932"/>
            <a:ext cx="6140975" cy="461665"/>
          </a:xfrm>
          <a:prstGeom prst="rect">
            <a:avLst/>
          </a:prstGeom>
          <a:noFill/>
        </p:spPr>
        <p:txBody>
          <a:bodyPr wrap="square" rtlCol="0">
            <a:spAutoFit/>
          </a:bodyPr>
          <a:lstStyle/>
          <a:p>
            <a:pPr algn="r"/>
            <a:r>
              <a:rPr lang="ar-SA" sz="2400" b="1" dirty="0" smtClean="0">
                <a:solidFill>
                  <a:srgbClr val="3333FF"/>
                </a:solidFill>
              </a:rPr>
              <a:t>*  توزيع واتمام  </a:t>
            </a:r>
            <a:r>
              <a:rPr lang="ar-SA" sz="2400" b="1" dirty="0" smtClean="0">
                <a:solidFill>
                  <a:srgbClr val="C00000"/>
                </a:solidFill>
              </a:rPr>
              <a:t>مطبوع</a:t>
            </a:r>
            <a:r>
              <a:rPr lang="ar-SA" sz="2400" b="1" dirty="0" smtClean="0">
                <a:solidFill>
                  <a:srgbClr val="3333FF"/>
                </a:solidFill>
              </a:rPr>
              <a:t> </a:t>
            </a:r>
            <a:r>
              <a:rPr lang="ar-SA" sz="2400" b="1" dirty="0" smtClean="0">
                <a:solidFill>
                  <a:srgbClr val="C00000"/>
                </a:solidFill>
              </a:rPr>
              <a:t>1</a:t>
            </a:r>
            <a:r>
              <a:rPr lang="ar-SA" sz="2400" b="1" dirty="0" smtClean="0">
                <a:solidFill>
                  <a:srgbClr val="3333FF"/>
                </a:solidFill>
              </a:rPr>
              <a:t> و </a:t>
            </a:r>
            <a:r>
              <a:rPr lang="ar-SA" sz="2400" b="1" dirty="0" smtClean="0">
                <a:solidFill>
                  <a:srgbClr val="C00000"/>
                </a:solidFill>
              </a:rPr>
              <a:t>مطبوع</a:t>
            </a:r>
            <a:r>
              <a:rPr lang="ar-SA" sz="2400" b="1" dirty="0" smtClean="0">
                <a:solidFill>
                  <a:srgbClr val="3333FF"/>
                </a:solidFill>
              </a:rPr>
              <a:t> </a:t>
            </a:r>
            <a:r>
              <a:rPr lang="ar-SA" sz="2400" b="1" dirty="0" smtClean="0">
                <a:solidFill>
                  <a:srgbClr val="C00000"/>
                </a:solidFill>
              </a:rPr>
              <a:t>2</a:t>
            </a:r>
            <a:endParaRPr lang="fr-FR" sz="2400" b="1" dirty="0">
              <a:solidFill>
                <a:srgbClr val="C00000"/>
              </a:solidFill>
            </a:endParaRPr>
          </a:p>
        </p:txBody>
      </p:sp>
      <p:sp>
        <p:nvSpPr>
          <p:cNvPr id="9" name="Text Box 19"/>
          <p:cNvSpPr txBox="1">
            <a:spLocks noChangeArrowheads="1"/>
          </p:cNvSpPr>
          <p:nvPr/>
        </p:nvSpPr>
        <p:spPr bwMode="auto">
          <a:xfrm>
            <a:off x="3707904" y="1825660"/>
            <a:ext cx="43924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00B050"/>
                </a:solidFill>
                <a:latin typeface="Hacen Promoter" pitchFamily="2" charset="-78"/>
                <a:cs typeface="Arabic Transparent" pitchFamily="2" charset="-78"/>
              </a:rPr>
              <a:t>6.2- </a:t>
            </a:r>
            <a:r>
              <a:rPr lang="ar-SA" sz="2400" b="1" u="sng" dirty="0" smtClean="0">
                <a:solidFill>
                  <a:srgbClr val="00B050"/>
                </a:solidFill>
                <a:latin typeface="Hacen Promoter" pitchFamily="2" charset="-78"/>
                <a:cs typeface="Arabic Transparent" pitchFamily="2" charset="-78"/>
              </a:rPr>
              <a:t>الوســم البعــدي</a:t>
            </a:r>
            <a:r>
              <a:rPr lang="ar-SA" sz="2400" b="1" dirty="0" smtClean="0">
                <a:solidFill>
                  <a:srgbClr val="00B050"/>
                </a:solidFill>
                <a:latin typeface="Hacen Promoter" pitchFamily="2" charset="-78"/>
                <a:cs typeface="Arabic Transparent" pitchFamily="2" charset="-78"/>
              </a:rPr>
              <a:t>:</a:t>
            </a:r>
            <a:endParaRPr lang="fr-FR" sz="2400" b="1" dirty="0">
              <a:solidFill>
                <a:srgbClr val="00B050"/>
              </a:solidFill>
              <a:latin typeface="Hacen Promoter" pitchFamily="2" charset="-78"/>
              <a:cs typeface="Arabic Transparent" pitchFamily="2" charset="-78"/>
            </a:endParaRPr>
          </a:p>
        </p:txBody>
      </p:sp>
      <p:sp>
        <p:nvSpPr>
          <p:cNvPr id="10" name="ZoneTexte 9"/>
          <p:cNvSpPr txBox="1"/>
          <p:nvPr/>
        </p:nvSpPr>
        <p:spPr>
          <a:xfrm>
            <a:off x="5816431" y="2276872"/>
            <a:ext cx="1656184" cy="461665"/>
          </a:xfrm>
          <a:prstGeom prst="rect">
            <a:avLst/>
          </a:prstGeom>
          <a:noFill/>
        </p:spPr>
        <p:txBody>
          <a:bodyPr wrap="square" rtlCol="0">
            <a:spAutoFit/>
          </a:bodyPr>
          <a:lstStyle/>
          <a:p>
            <a:pPr algn="r"/>
            <a:r>
              <a:rPr lang="ar-SA" sz="2400" b="1" dirty="0" smtClean="0">
                <a:solidFill>
                  <a:srgbClr val="3333FF"/>
                </a:solidFill>
              </a:rPr>
              <a:t>*</a:t>
            </a:r>
            <a:r>
              <a:rPr lang="ar-SA" sz="2400" b="1" u="sng" dirty="0" smtClean="0">
                <a:solidFill>
                  <a:srgbClr val="C00000"/>
                </a:solidFill>
              </a:rPr>
              <a:t> مثــــــــال</a:t>
            </a:r>
            <a:r>
              <a:rPr lang="ar-SA" sz="2400" b="1" dirty="0" smtClean="0">
                <a:solidFill>
                  <a:srgbClr val="3333FF"/>
                </a:solidFill>
              </a:rPr>
              <a:t>:</a:t>
            </a:r>
            <a:endParaRPr lang="fr-FR" sz="2400" b="1" dirty="0">
              <a:solidFill>
                <a:srgbClr val="3333FF"/>
              </a:solidFill>
            </a:endParaRPr>
          </a:p>
        </p:txBody>
      </p:sp>
      <p:sp>
        <p:nvSpPr>
          <p:cNvPr id="14" name="Rectangle 13"/>
          <p:cNvSpPr/>
          <p:nvPr/>
        </p:nvSpPr>
        <p:spPr>
          <a:xfrm>
            <a:off x="2403376" y="3584493"/>
            <a:ext cx="3519442" cy="108012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15" name="Connecteur droit 14"/>
          <p:cNvCxnSpPr/>
          <p:nvPr/>
        </p:nvCxnSpPr>
        <p:spPr>
          <a:xfrm>
            <a:off x="5922818" y="3152445"/>
            <a:ext cx="0" cy="504056"/>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a:off x="2389728" y="3152445"/>
            <a:ext cx="0" cy="504056"/>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2389728" y="3377177"/>
            <a:ext cx="3533090" cy="0"/>
          </a:xfrm>
          <a:prstGeom prst="line">
            <a:avLst/>
          </a:prstGeom>
          <a:ln>
            <a:solidFill>
              <a:schemeClr val="accent6">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3679760" y="2949896"/>
            <a:ext cx="1049374" cy="461665"/>
          </a:xfrm>
          <a:prstGeom prst="rect">
            <a:avLst/>
          </a:prstGeom>
        </p:spPr>
        <p:txBody>
          <a:bodyPr wrap="square">
            <a:spAutoFit/>
          </a:bodyPr>
          <a:lstStyle/>
          <a:p>
            <a:pPr lvl="0" algn="ctr" rtl="1"/>
            <a:r>
              <a:rPr lang="ar-SA" sz="2400" b="1" dirty="0" smtClean="0">
                <a:solidFill>
                  <a:srgbClr val="3333FF"/>
                </a:solidFill>
              </a:rPr>
              <a:t>75</a:t>
            </a:r>
            <a:endParaRPr lang="fr-FR" sz="2400" b="1" dirty="0">
              <a:solidFill>
                <a:srgbClr val="3333FF"/>
              </a:solidFill>
            </a:endParaRPr>
          </a:p>
        </p:txBody>
      </p:sp>
      <p:cxnSp>
        <p:nvCxnSpPr>
          <p:cNvPr id="19" name="Connecteur droit 18"/>
          <p:cNvCxnSpPr/>
          <p:nvPr/>
        </p:nvCxnSpPr>
        <p:spPr>
          <a:xfrm flipH="1">
            <a:off x="1971328" y="3584493"/>
            <a:ext cx="432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2173704" y="3598141"/>
            <a:ext cx="0" cy="1052824"/>
          </a:xfrm>
          <a:prstGeom prst="line">
            <a:avLst/>
          </a:prstGeom>
          <a:ln>
            <a:solidFill>
              <a:schemeClr val="accent6">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rot="16200000">
            <a:off x="1414685" y="3895446"/>
            <a:ext cx="1049374" cy="461665"/>
          </a:xfrm>
          <a:prstGeom prst="rect">
            <a:avLst/>
          </a:prstGeom>
        </p:spPr>
        <p:txBody>
          <a:bodyPr wrap="square">
            <a:spAutoFit/>
          </a:bodyPr>
          <a:lstStyle/>
          <a:p>
            <a:pPr lvl="0" algn="ctr" rtl="1"/>
            <a:r>
              <a:rPr lang="ar-SA" sz="2400" b="1" dirty="0" smtClean="0">
                <a:solidFill>
                  <a:srgbClr val="3333FF"/>
                </a:solidFill>
              </a:rPr>
              <a:t>30</a:t>
            </a:r>
            <a:endParaRPr lang="fr-FR" sz="2400" b="1" dirty="0">
              <a:solidFill>
                <a:srgbClr val="3333FF"/>
              </a:solidFill>
            </a:endParaRPr>
          </a:p>
        </p:txBody>
      </p:sp>
      <p:cxnSp>
        <p:nvCxnSpPr>
          <p:cNvPr id="22" name="Connecteur droit 21"/>
          <p:cNvCxnSpPr/>
          <p:nvPr/>
        </p:nvCxnSpPr>
        <p:spPr>
          <a:xfrm flipH="1">
            <a:off x="2000896" y="4656904"/>
            <a:ext cx="432048"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pic>
        <p:nvPicPr>
          <p:cNvPr id="26" name="Imag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5006" y="3246496"/>
            <a:ext cx="254058" cy="279464"/>
          </a:xfrm>
          <a:prstGeom prst="rect">
            <a:avLst/>
          </a:prstGeom>
        </p:spPr>
      </p:pic>
      <p:pic>
        <p:nvPicPr>
          <p:cNvPr id="33" name="Image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561268" flipV="1">
            <a:off x="2344456" y="3237087"/>
            <a:ext cx="282431" cy="310675"/>
          </a:xfrm>
          <a:prstGeom prst="rect">
            <a:avLst/>
          </a:prstGeom>
        </p:spPr>
      </p:pic>
      <p:pic>
        <p:nvPicPr>
          <p:cNvPr id="34" name="Image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2035288" y="3532110"/>
            <a:ext cx="304128" cy="334541"/>
          </a:xfrm>
          <a:prstGeom prst="rect">
            <a:avLst/>
          </a:prstGeom>
        </p:spPr>
      </p:pic>
      <p:pic>
        <p:nvPicPr>
          <p:cNvPr id="35" name="Imag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038475" flipH="1">
            <a:off x="2027990" y="4405995"/>
            <a:ext cx="296805" cy="326485"/>
          </a:xfrm>
          <a:prstGeom prst="rect">
            <a:avLst/>
          </a:prstGeom>
        </p:spPr>
      </p:pic>
      <p:sp>
        <p:nvSpPr>
          <p:cNvPr id="36" name="ZoneTexte 35"/>
          <p:cNvSpPr txBox="1"/>
          <p:nvPr/>
        </p:nvSpPr>
        <p:spPr>
          <a:xfrm>
            <a:off x="179512" y="5550331"/>
            <a:ext cx="7496755" cy="830997"/>
          </a:xfrm>
          <a:prstGeom prst="rect">
            <a:avLst/>
          </a:prstGeom>
          <a:noFill/>
        </p:spPr>
        <p:txBody>
          <a:bodyPr wrap="square" rtlCol="0">
            <a:spAutoFit/>
          </a:bodyPr>
          <a:lstStyle/>
          <a:p>
            <a:pPr algn="r"/>
            <a:r>
              <a:rPr lang="ar-SA" sz="2400" b="1" dirty="0" smtClean="0">
                <a:solidFill>
                  <a:srgbClr val="3333FF"/>
                </a:solidFill>
              </a:rPr>
              <a:t>الوسم البعدي عملية تهدف إلى ابراز الأبعاد الحقيقية للشيء التقني عن طريق كتابتها على رسمه التقني.</a:t>
            </a:r>
            <a:endParaRPr lang="fr-FR" sz="2400" b="1" dirty="0">
              <a:solidFill>
                <a:srgbClr val="3333FF"/>
              </a:solidFill>
            </a:endParaRPr>
          </a:p>
        </p:txBody>
      </p:sp>
      <p:sp>
        <p:nvSpPr>
          <p:cNvPr id="37" name="ZoneTexte 36"/>
          <p:cNvSpPr txBox="1"/>
          <p:nvPr/>
        </p:nvSpPr>
        <p:spPr>
          <a:xfrm>
            <a:off x="4932040" y="4983559"/>
            <a:ext cx="2827820" cy="461665"/>
          </a:xfrm>
          <a:prstGeom prst="rect">
            <a:avLst/>
          </a:prstGeom>
          <a:noFill/>
        </p:spPr>
        <p:txBody>
          <a:bodyPr wrap="square" rtlCol="0">
            <a:spAutoFit/>
          </a:bodyPr>
          <a:lstStyle/>
          <a:p>
            <a:pPr algn="r"/>
            <a:r>
              <a:rPr lang="ar-SA" sz="2400" b="1" dirty="0" smtClean="0">
                <a:solidFill>
                  <a:srgbClr val="C00000"/>
                </a:solidFill>
              </a:rPr>
              <a:t>1.6.2</a:t>
            </a:r>
            <a:r>
              <a:rPr lang="ar-SA" sz="2400" b="1" u="sng" dirty="0" smtClean="0">
                <a:solidFill>
                  <a:srgbClr val="C00000"/>
                </a:solidFill>
              </a:rPr>
              <a:t> تعريف</a:t>
            </a:r>
            <a:r>
              <a:rPr lang="ar-SA" sz="2400" b="1" dirty="0" smtClean="0">
                <a:solidFill>
                  <a:srgbClr val="C00000"/>
                </a:solidFill>
              </a:rPr>
              <a:t>:</a:t>
            </a:r>
            <a:endParaRPr lang="fr-FR" sz="2400" b="1" dirty="0">
              <a:solidFill>
                <a:srgbClr val="C00000"/>
              </a:solidFill>
            </a:endParaRPr>
          </a:p>
        </p:txBody>
      </p:sp>
    </p:spTree>
    <p:extLst>
      <p:ext uri="{BB962C8B-B14F-4D97-AF65-F5344CB8AC3E}">
        <p14:creationId xmlns:p14="http://schemas.microsoft.com/office/powerpoint/2010/main" val="2494433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circle(in)">
                                      <p:cBhvr>
                                        <p:cTn id="31" dur="20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nodeType="click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0-#ppt_w/2"/>
                                          </p:val>
                                        </p:tav>
                                        <p:tav tm="100000">
                                          <p:val>
                                            <p:strVal val="#ppt_x"/>
                                          </p:val>
                                        </p:tav>
                                      </p:tavLst>
                                    </p:anim>
                                    <p:anim calcmode="lin" valueType="num">
                                      <p:cBhvr additive="base">
                                        <p:cTn id="47" dur="500" fill="hold"/>
                                        <p:tgtEl>
                                          <p:spTgt spid="19"/>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0-#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1" fill="hold" nodeType="click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6" presetClass="entr" presetSubtype="0" fill="hold"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down)">
                                      <p:cBhvr>
                                        <p:cTn id="62" dur="580">
                                          <p:stCondLst>
                                            <p:cond delay="0"/>
                                          </p:stCondLst>
                                        </p:cTn>
                                        <p:tgtEl>
                                          <p:spTgt spid="26"/>
                                        </p:tgtEl>
                                      </p:cBhvr>
                                    </p:animEffect>
                                    <p:anim calcmode="lin" valueType="num">
                                      <p:cBhvr>
                                        <p:cTn id="63"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68" dur="26">
                                          <p:stCondLst>
                                            <p:cond delay="650"/>
                                          </p:stCondLst>
                                        </p:cTn>
                                        <p:tgtEl>
                                          <p:spTgt spid="26"/>
                                        </p:tgtEl>
                                      </p:cBhvr>
                                      <p:to x="100000" y="60000"/>
                                    </p:animScale>
                                    <p:animScale>
                                      <p:cBhvr>
                                        <p:cTn id="69" dur="166" decel="50000">
                                          <p:stCondLst>
                                            <p:cond delay="676"/>
                                          </p:stCondLst>
                                        </p:cTn>
                                        <p:tgtEl>
                                          <p:spTgt spid="26"/>
                                        </p:tgtEl>
                                      </p:cBhvr>
                                      <p:to x="100000" y="100000"/>
                                    </p:animScale>
                                    <p:animScale>
                                      <p:cBhvr>
                                        <p:cTn id="70" dur="26">
                                          <p:stCondLst>
                                            <p:cond delay="1312"/>
                                          </p:stCondLst>
                                        </p:cTn>
                                        <p:tgtEl>
                                          <p:spTgt spid="26"/>
                                        </p:tgtEl>
                                      </p:cBhvr>
                                      <p:to x="100000" y="80000"/>
                                    </p:animScale>
                                    <p:animScale>
                                      <p:cBhvr>
                                        <p:cTn id="71" dur="166" decel="50000">
                                          <p:stCondLst>
                                            <p:cond delay="1338"/>
                                          </p:stCondLst>
                                        </p:cTn>
                                        <p:tgtEl>
                                          <p:spTgt spid="26"/>
                                        </p:tgtEl>
                                      </p:cBhvr>
                                      <p:to x="100000" y="100000"/>
                                    </p:animScale>
                                    <p:animScale>
                                      <p:cBhvr>
                                        <p:cTn id="72" dur="26">
                                          <p:stCondLst>
                                            <p:cond delay="1642"/>
                                          </p:stCondLst>
                                        </p:cTn>
                                        <p:tgtEl>
                                          <p:spTgt spid="26"/>
                                        </p:tgtEl>
                                      </p:cBhvr>
                                      <p:to x="100000" y="90000"/>
                                    </p:animScale>
                                    <p:animScale>
                                      <p:cBhvr>
                                        <p:cTn id="73" dur="166" decel="50000">
                                          <p:stCondLst>
                                            <p:cond delay="1668"/>
                                          </p:stCondLst>
                                        </p:cTn>
                                        <p:tgtEl>
                                          <p:spTgt spid="26"/>
                                        </p:tgtEl>
                                      </p:cBhvr>
                                      <p:to x="100000" y="100000"/>
                                    </p:animScale>
                                    <p:animScale>
                                      <p:cBhvr>
                                        <p:cTn id="74" dur="26">
                                          <p:stCondLst>
                                            <p:cond delay="1808"/>
                                          </p:stCondLst>
                                        </p:cTn>
                                        <p:tgtEl>
                                          <p:spTgt spid="26"/>
                                        </p:tgtEl>
                                      </p:cBhvr>
                                      <p:to x="100000" y="95000"/>
                                    </p:animScale>
                                    <p:animScale>
                                      <p:cBhvr>
                                        <p:cTn id="75" dur="166" decel="50000">
                                          <p:stCondLst>
                                            <p:cond delay="1834"/>
                                          </p:stCondLst>
                                        </p:cTn>
                                        <p:tgtEl>
                                          <p:spTgt spid="26"/>
                                        </p:tgtEl>
                                      </p:cBhvr>
                                      <p:to x="100000" y="100000"/>
                                    </p:animScale>
                                  </p:childTnLst>
                                </p:cTn>
                              </p:par>
                              <p:par>
                                <p:cTn id="76" presetID="26" presetClass="entr" presetSubtype="0" fill="hold"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wipe(down)">
                                      <p:cBhvr>
                                        <p:cTn id="78" dur="580">
                                          <p:stCondLst>
                                            <p:cond delay="0"/>
                                          </p:stCondLst>
                                        </p:cTn>
                                        <p:tgtEl>
                                          <p:spTgt spid="33"/>
                                        </p:tgtEl>
                                      </p:cBhvr>
                                    </p:animEffect>
                                    <p:anim calcmode="lin" valueType="num">
                                      <p:cBhvr>
                                        <p:cTn id="79"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80"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81"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82"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83"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84" dur="26">
                                          <p:stCondLst>
                                            <p:cond delay="650"/>
                                          </p:stCondLst>
                                        </p:cTn>
                                        <p:tgtEl>
                                          <p:spTgt spid="33"/>
                                        </p:tgtEl>
                                      </p:cBhvr>
                                      <p:to x="100000" y="60000"/>
                                    </p:animScale>
                                    <p:animScale>
                                      <p:cBhvr>
                                        <p:cTn id="85" dur="166" decel="50000">
                                          <p:stCondLst>
                                            <p:cond delay="676"/>
                                          </p:stCondLst>
                                        </p:cTn>
                                        <p:tgtEl>
                                          <p:spTgt spid="33"/>
                                        </p:tgtEl>
                                      </p:cBhvr>
                                      <p:to x="100000" y="100000"/>
                                    </p:animScale>
                                    <p:animScale>
                                      <p:cBhvr>
                                        <p:cTn id="86" dur="26">
                                          <p:stCondLst>
                                            <p:cond delay="1312"/>
                                          </p:stCondLst>
                                        </p:cTn>
                                        <p:tgtEl>
                                          <p:spTgt spid="33"/>
                                        </p:tgtEl>
                                      </p:cBhvr>
                                      <p:to x="100000" y="80000"/>
                                    </p:animScale>
                                    <p:animScale>
                                      <p:cBhvr>
                                        <p:cTn id="87" dur="166" decel="50000">
                                          <p:stCondLst>
                                            <p:cond delay="1338"/>
                                          </p:stCondLst>
                                        </p:cTn>
                                        <p:tgtEl>
                                          <p:spTgt spid="33"/>
                                        </p:tgtEl>
                                      </p:cBhvr>
                                      <p:to x="100000" y="100000"/>
                                    </p:animScale>
                                    <p:animScale>
                                      <p:cBhvr>
                                        <p:cTn id="88" dur="26">
                                          <p:stCondLst>
                                            <p:cond delay="1642"/>
                                          </p:stCondLst>
                                        </p:cTn>
                                        <p:tgtEl>
                                          <p:spTgt spid="33"/>
                                        </p:tgtEl>
                                      </p:cBhvr>
                                      <p:to x="100000" y="90000"/>
                                    </p:animScale>
                                    <p:animScale>
                                      <p:cBhvr>
                                        <p:cTn id="89" dur="166" decel="50000">
                                          <p:stCondLst>
                                            <p:cond delay="1668"/>
                                          </p:stCondLst>
                                        </p:cTn>
                                        <p:tgtEl>
                                          <p:spTgt spid="33"/>
                                        </p:tgtEl>
                                      </p:cBhvr>
                                      <p:to x="100000" y="100000"/>
                                    </p:animScale>
                                    <p:animScale>
                                      <p:cBhvr>
                                        <p:cTn id="90" dur="26">
                                          <p:stCondLst>
                                            <p:cond delay="1808"/>
                                          </p:stCondLst>
                                        </p:cTn>
                                        <p:tgtEl>
                                          <p:spTgt spid="33"/>
                                        </p:tgtEl>
                                      </p:cBhvr>
                                      <p:to x="100000" y="95000"/>
                                    </p:animScale>
                                    <p:animScale>
                                      <p:cBhvr>
                                        <p:cTn id="91" dur="166" decel="50000">
                                          <p:stCondLst>
                                            <p:cond delay="1834"/>
                                          </p:stCondLst>
                                        </p:cTn>
                                        <p:tgtEl>
                                          <p:spTgt spid="33"/>
                                        </p:tgtEl>
                                      </p:cBhvr>
                                      <p:to x="100000" y="100000"/>
                                    </p:animScale>
                                  </p:childTnLst>
                                </p:cTn>
                              </p:par>
                            </p:childTnLst>
                          </p:cTn>
                        </p:par>
                      </p:childTnLst>
                    </p:cTn>
                  </p:par>
                  <p:par>
                    <p:cTn id="92" fill="hold">
                      <p:stCondLst>
                        <p:cond delay="indefinite"/>
                      </p:stCondLst>
                      <p:childTnLst>
                        <p:par>
                          <p:cTn id="93" fill="hold">
                            <p:stCondLst>
                              <p:cond delay="0"/>
                            </p:stCondLst>
                            <p:childTnLst>
                              <p:par>
                                <p:cTn id="94" presetID="2" presetClass="entr" presetSubtype="8" fill="hold" nodeType="clickEffect">
                                  <p:stCondLst>
                                    <p:cond delay="0"/>
                                  </p:stCondLst>
                                  <p:childTnLst>
                                    <p:set>
                                      <p:cBhvr>
                                        <p:cTn id="95" dur="1" fill="hold">
                                          <p:stCondLst>
                                            <p:cond delay="0"/>
                                          </p:stCondLst>
                                        </p:cTn>
                                        <p:tgtEl>
                                          <p:spTgt spid="20"/>
                                        </p:tgtEl>
                                        <p:attrNameLst>
                                          <p:attrName>style.visibility</p:attrName>
                                        </p:attrNameLst>
                                      </p:cBhvr>
                                      <p:to>
                                        <p:strVal val="visible"/>
                                      </p:to>
                                    </p:set>
                                    <p:anim calcmode="lin" valueType="num">
                                      <p:cBhvr additive="base">
                                        <p:cTn id="96" dur="500" fill="hold"/>
                                        <p:tgtEl>
                                          <p:spTgt spid="20"/>
                                        </p:tgtEl>
                                        <p:attrNameLst>
                                          <p:attrName>ppt_x</p:attrName>
                                        </p:attrNameLst>
                                      </p:cBhvr>
                                      <p:tavLst>
                                        <p:tav tm="0">
                                          <p:val>
                                            <p:strVal val="0-#ppt_w/2"/>
                                          </p:val>
                                        </p:tav>
                                        <p:tav tm="100000">
                                          <p:val>
                                            <p:strVal val="#ppt_x"/>
                                          </p:val>
                                        </p:tav>
                                      </p:tavLst>
                                    </p:anim>
                                    <p:anim calcmode="lin" valueType="num">
                                      <p:cBhvr additive="base">
                                        <p:cTn id="97"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6" presetClass="entr" presetSubtype="0" fill="hold" nodeType="click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wipe(down)">
                                      <p:cBhvr>
                                        <p:cTn id="102" dur="580">
                                          <p:stCondLst>
                                            <p:cond delay="0"/>
                                          </p:stCondLst>
                                        </p:cTn>
                                        <p:tgtEl>
                                          <p:spTgt spid="34"/>
                                        </p:tgtEl>
                                      </p:cBhvr>
                                    </p:animEffect>
                                    <p:anim calcmode="lin" valueType="num">
                                      <p:cBhvr>
                                        <p:cTn id="103"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108" dur="26">
                                          <p:stCondLst>
                                            <p:cond delay="650"/>
                                          </p:stCondLst>
                                        </p:cTn>
                                        <p:tgtEl>
                                          <p:spTgt spid="34"/>
                                        </p:tgtEl>
                                      </p:cBhvr>
                                      <p:to x="100000" y="60000"/>
                                    </p:animScale>
                                    <p:animScale>
                                      <p:cBhvr>
                                        <p:cTn id="109" dur="166" decel="50000">
                                          <p:stCondLst>
                                            <p:cond delay="676"/>
                                          </p:stCondLst>
                                        </p:cTn>
                                        <p:tgtEl>
                                          <p:spTgt spid="34"/>
                                        </p:tgtEl>
                                      </p:cBhvr>
                                      <p:to x="100000" y="100000"/>
                                    </p:animScale>
                                    <p:animScale>
                                      <p:cBhvr>
                                        <p:cTn id="110" dur="26">
                                          <p:stCondLst>
                                            <p:cond delay="1312"/>
                                          </p:stCondLst>
                                        </p:cTn>
                                        <p:tgtEl>
                                          <p:spTgt spid="34"/>
                                        </p:tgtEl>
                                      </p:cBhvr>
                                      <p:to x="100000" y="80000"/>
                                    </p:animScale>
                                    <p:animScale>
                                      <p:cBhvr>
                                        <p:cTn id="111" dur="166" decel="50000">
                                          <p:stCondLst>
                                            <p:cond delay="1338"/>
                                          </p:stCondLst>
                                        </p:cTn>
                                        <p:tgtEl>
                                          <p:spTgt spid="34"/>
                                        </p:tgtEl>
                                      </p:cBhvr>
                                      <p:to x="100000" y="100000"/>
                                    </p:animScale>
                                    <p:animScale>
                                      <p:cBhvr>
                                        <p:cTn id="112" dur="26">
                                          <p:stCondLst>
                                            <p:cond delay="1642"/>
                                          </p:stCondLst>
                                        </p:cTn>
                                        <p:tgtEl>
                                          <p:spTgt spid="34"/>
                                        </p:tgtEl>
                                      </p:cBhvr>
                                      <p:to x="100000" y="90000"/>
                                    </p:animScale>
                                    <p:animScale>
                                      <p:cBhvr>
                                        <p:cTn id="113" dur="166" decel="50000">
                                          <p:stCondLst>
                                            <p:cond delay="1668"/>
                                          </p:stCondLst>
                                        </p:cTn>
                                        <p:tgtEl>
                                          <p:spTgt spid="34"/>
                                        </p:tgtEl>
                                      </p:cBhvr>
                                      <p:to x="100000" y="100000"/>
                                    </p:animScale>
                                    <p:animScale>
                                      <p:cBhvr>
                                        <p:cTn id="114" dur="26">
                                          <p:stCondLst>
                                            <p:cond delay="1808"/>
                                          </p:stCondLst>
                                        </p:cTn>
                                        <p:tgtEl>
                                          <p:spTgt spid="34"/>
                                        </p:tgtEl>
                                      </p:cBhvr>
                                      <p:to x="100000" y="95000"/>
                                    </p:animScale>
                                    <p:animScale>
                                      <p:cBhvr>
                                        <p:cTn id="115" dur="166" decel="50000">
                                          <p:stCondLst>
                                            <p:cond delay="1834"/>
                                          </p:stCondLst>
                                        </p:cTn>
                                        <p:tgtEl>
                                          <p:spTgt spid="34"/>
                                        </p:tgtEl>
                                      </p:cBhvr>
                                      <p:to x="100000" y="100000"/>
                                    </p:animScale>
                                  </p:childTnLst>
                                </p:cTn>
                              </p:par>
                              <p:par>
                                <p:cTn id="116" presetID="26" presetClass="entr" presetSubtype="0" fill="hold" nodeType="withEffect">
                                  <p:stCondLst>
                                    <p:cond delay="0"/>
                                  </p:stCondLst>
                                  <p:childTnLst>
                                    <p:set>
                                      <p:cBhvr>
                                        <p:cTn id="117" dur="1" fill="hold">
                                          <p:stCondLst>
                                            <p:cond delay="0"/>
                                          </p:stCondLst>
                                        </p:cTn>
                                        <p:tgtEl>
                                          <p:spTgt spid="35"/>
                                        </p:tgtEl>
                                        <p:attrNameLst>
                                          <p:attrName>style.visibility</p:attrName>
                                        </p:attrNameLst>
                                      </p:cBhvr>
                                      <p:to>
                                        <p:strVal val="visible"/>
                                      </p:to>
                                    </p:set>
                                    <p:animEffect transition="in" filter="wipe(down)">
                                      <p:cBhvr>
                                        <p:cTn id="118" dur="580">
                                          <p:stCondLst>
                                            <p:cond delay="0"/>
                                          </p:stCondLst>
                                        </p:cTn>
                                        <p:tgtEl>
                                          <p:spTgt spid="35"/>
                                        </p:tgtEl>
                                      </p:cBhvr>
                                    </p:animEffect>
                                    <p:anim calcmode="lin" valueType="num">
                                      <p:cBhvr>
                                        <p:cTn id="119"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120"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121"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122"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123"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124" dur="26">
                                          <p:stCondLst>
                                            <p:cond delay="650"/>
                                          </p:stCondLst>
                                        </p:cTn>
                                        <p:tgtEl>
                                          <p:spTgt spid="35"/>
                                        </p:tgtEl>
                                      </p:cBhvr>
                                      <p:to x="100000" y="60000"/>
                                    </p:animScale>
                                    <p:animScale>
                                      <p:cBhvr>
                                        <p:cTn id="125" dur="166" decel="50000">
                                          <p:stCondLst>
                                            <p:cond delay="676"/>
                                          </p:stCondLst>
                                        </p:cTn>
                                        <p:tgtEl>
                                          <p:spTgt spid="35"/>
                                        </p:tgtEl>
                                      </p:cBhvr>
                                      <p:to x="100000" y="100000"/>
                                    </p:animScale>
                                    <p:animScale>
                                      <p:cBhvr>
                                        <p:cTn id="126" dur="26">
                                          <p:stCondLst>
                                            <p:cond delay="1312"/>
                                          </p:stCondLst>
                                        </p:cTn>
                                        <p:tgtEl>
                                          <p:spTgt spid="35"/>
                                        </p:tgtEl>
                                      </p:cBhvr>
                                      <p:to x="100000" y="80000"/>
                                    </p:animScale>
                                    <p:animScale>
                                      <p:cBhvr>
                                        <p:cTn id="127" dur="166" decel="50000">
                                          <p:stCondLst>
                                            <p:cond delay="1338"/>
                                          </p:stCondLst>
                                        </p:cTn>
                                        <p:tgtEl>
                                          <p:spTgt spid="35"/>
                                        </p:tgtEl>
                                      </p:cBhvr>
                                      <p:to x="100000" y="100000"/>
                                    </p:animScale>
                                    <p:animScale>
                                      <p:cBhvr>
                                        <p:cTn id="128" dur="26">
                                          <p:stCondLst>
                                            <p:cond delay="1642"/>
                                          </p:stCondLst>
                                        </p:cTn>
                                        <p:tgtEl>
                                          <p:spTgt spid="35"/>
                                        </p:tgtEl>
                                      </p:cBhvr>
                                      <p:to x="100000" y="90000"/>
                                    </p:animScale>
                                    <p:animScale>
                                      <p:cBhvr>
                                        <p:cTn id="129" dur="166" decel="50000">
                                          <p:stCondLst>
                                            <p:cond delay="1668"/>
                                          </p:stCondLst>
                                        </p:cTn>
                                        <p:tgtEl>
                                          <p:spTgt spid="35"/>
                                        </p:tgtEl>
                                      </p:cBhvr>
                                      <p:to x="100000" y="100000"/>
                                    </p:animScale>
                                    <p:animScale>
                                      <p:cBhvr>
                                        <p:cTn id="130" dur="26">
                                          <p:stCondLst>
                                            <p:cond delay="1808"/>
                                          </p:stCondLst>
                                        </p:cTn>
                                        <p:tgtEl>
                                          <p:spTgt spid="35"/>
                                        </p:tgtEl>
                                      </p:cBhvr>
                                      <p:to x="100000" y="95000"/>
                                    </p:animScale>
                                    <p:animScale>
                                      <p:cBhvr>
                                        <p:cTn id="131" dur="166" decel="50000">
                                          <p:stCondLst>
                                            <p:cond delay="1834"/>
                                          </p:stCondLst>
                                        </p:cTn>
                                        <p:tgtEl>
                                          <p:spTgt spid="35"/>
                                        </p:tgtEl>
                                      </p:cBhvr>
                                      <p:to x="100000" y="100000"/>
                                    </p:animScale>
                                  </p:childTnLst>
                                </p:cTn>
                              </p:par>
                            </p:childTnLst>
                          </p:cTn>
                        </p:par>
                      </p:childTnLst>
                    </p:cTn>
                  </p:par>
                  <p:par>
                    <p:cTn id="132" fill="hold">
                      <p:stCondLst>
                        <p:cond delay="indefinite"/>
                      </p:stCondLst>
                      <p:childTnLst>
                        <p:par>
                          <p:cTn id="133" fill="hold">
                            <p:stCondLst>
                              <p:cond delay="0"/>
                            </p:stCondLst>
                            <p:childTnLst>
                              <p:par>
                                <p:cTn id="134" presetID="2" presetClass="entr" presetSubtype="8" fill="hold" grpId="0" nodeType="clickEffect">
                                  <p:stCondLst>
                                    <p:cond delay="0"/>
                                  </p:stCondLst>
                                  <p:childTnLst>
                                    <p:set>
                                      <p:cBhvr>
                                        <p:cTn id="135" dur="1" fill="hold">
                                          <p:stCondLst>
                                            <p:cond delay="0"/>
                                          </p:stCondLst>
                                        </p:cTn>
                                        <p:tgtEl>
                                          <p:spTgt spid="21"/>
                                        </p:tgtEl>
                                        <p:attrNameLst>
                                          <p:attrName>style.visibility</p:attrName>
                                        </p:attrNameLst>
                                      </p:cBhvr>
                                      <p:to>
                                        <p:strVal val="visible"/>
                                      </p:to>
                                    </p:set>
                                    <p:anim calcmode="lin" valueType="num">
                                      <p:cBhvr additive="base">
                                        <p:cTn id="136" dur="500" fill="hold"/>
                                        <p:tgtEl>
                                          <p:spTgt spid="21"/>
                                        </p:tgtEl>
                                        <p:attrNameLst>
                                          <p:attrName>ppt_x</p:attrName>
                                        </p:attrNameLst>
                                      </p:cBhvr>
                                      <p:tavLst>
                                        <p:tav tm="0">
                                          <p:val>
                                            <p:strVal val="0-#ppt_w/2"/>
                                          </p:val>
                                        </p:tav>
                                        <p:tav tm="100000">
                                          <p:val>
                                            <p:strVal val="#ppt_x"/>
                                          </p:val>
                                        </p:tav>
                                      </p:tavLst>
                                    </p:anim>
                                    <p:anim calcmode="lin" valueType="num">
                                      <p:cBhvr additive="base">
                                        <p:cTn id="137"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2" presetClass="entr" presetSubtype="1" fill="hold" grpId="0" nodeType="clickEffect">
                                  <p:stCondLst>
                                    <p:cond delay="0"/>
                                  </p:stCondLst>
                                  <p:childTnLst>
                                    <p:set>
                                      <p:cBhvr>
                                        <p:cTn id="141" dur="1" fill="hold">
                                          <p:stCondLst>
                                            <p:cond delay="0"/>
                                          </p:stCondLst>
                                        </p:cTn>
                                        <p:tgtEl>
                                          <p:spTgt spid="18"/>
                                        </p:tgtEl>
                                        <p:attrNameLst>
                                          <p:attrName>style.visibility</p:attrName>
                                        </p:attrNameLst>
                                      </p:cBhvr>
                                      <p:to>
                                        <p:strVal val="visible"/>
                                      </p:to>
                                    </p:set>
                                    <p:anim calcmode="lin" valueType="num">
                                      <p:cBhvr additive="base">
                                        <p:cTn id="142" dur="500" fill="hold"/>
                                        <p:tgtEl>
                                          <p:spTgt spid="18"/>
                                        </p:tgtEl>
                                        <p:attrNameLst>
                                          <p:attrName>ppt_x</p:attrName>
                                        </p:attrNameLst>
                                      </p:cBhvr>
                                      <p:tavLst>
                                        <p:tav tm="0">
                                          <p:val>
                                            <p:strVal val="#ppt_x"/>
                                          </p:val>
                                        </p:tav>
                                        <p:tav tm="100000">
                                          <p:val>
                                            <p:strVal val="#ppt_x"/>
                                          </p:val>
                                        </p:tav>
                                      </p:tavLst>
                                    </p:anim>
                                    <p:anim calcmode="lin" valueType="num">
                                      <p:cBhvr additive="base">
                                        <p:cTn id="143"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2" presetClass="entr" presetSubtype="2" fill="hold" grpId="0" nodeType="clickEffect">
                                  <p:stCondLst>
                                    <p:cond delay="0"/>
                                  </p:stCondLst>
                                  <p:childTnLst>
                                    <p:set>
                                      <p:cBhvr>
                                        <p:cTn id="147" dur="1" fill="hold">
                                          <p:stCondLst>
                                            <p:cond delay="0"/>
                                          </p:stCondLst>
                                        </p:cTn>
                                        <p:tgtEl>
                                          <p:spTgt spid="37"/>
                                        </p:tgtEl>
                                        <p:attrNameLst>
                                          <p:attrName>style.visibility</p:attrName>
                                        </p:attrNameLst>
                                      </p:cBhvr>
                                      <p:to>
                                        <p:strVal val="visible"/>
                                      </p:to>
                                    </p:set>
                                    <p:anim calcmode="lin" valueType="num">
                                      <p:cBhvr additive="base">
                                        <p:cTn id="148" dur="500" fill="hold"/>
                                        <p:tgtEl>
                                          <p:spTgt spid="37"/>
                                        </p:tgtEl>
                                        <p:attrNameLst>
                                          <p:attrName>ppt_x</p:attrName>
                                        </p:attrNameLst>
                                      </p:cBhvr>
                                      <p:tavLst>
                                        <p:tav tm="0">
                                          <p:val>
                                            <p:strVal val="1+#ppt_w/2"/>
                                          </p:val>
                                        </p:tav>
                                        <p:tav tm="100000">
                                          <p:val>
                                            <p:strVal val="#ppt_x"/>
                                          </p:val>
                                        </p:tav>
                                      </p:tavLst>
                                    </p:anim>
                                    <p:anim calcmode="lin" valueType="num">
                                      <p:cBhvr additive="base">
                                        <p:cTn id="149"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2" presetClass="entr" presetSubtype="8" fill="hold" grpId="0" nodeType="clickEffect">
                                  <p:stCondLst>
                                    <p:cond delay="0"/>
                                  </p:stCondLst>
                                  <p:childTnLst>
                                    <p:set>
                                      <p:cBhvr>
                                        <p:cTn id="153" dur="1" fill="hold">
                                          <p:stCondLst>
                                            <p:cond delay="0"/>
                                          </p:stCondLst>
                                        </p:cTn>
                                        <p:tgtEl>
                                          <p:spTgt spid="36"/>
                                        </p:tgtEl>
                                        <p:attrNameLst>
                                          <p:attrName>style.visibility</p:attrName>
                                        </p:attrNameLst>
                                      </p:cBhvr>
                                      <p:to>
                                        <p:strVal val="visible"/>
                                      </p:to>
                                    </p:set>
                                    <p:anim calcmode="lin" valueType="num">
                                      <p:cBhvr additive="base">
                                        <p:cTn id="154" dur="500" fill="hold"/>
                                        <p:tgtEl>
                                          <p:spTgt spid="36"/>
                                        </p:tgtEl>
                                        <p:attrNameLst>
                                          <p:attrName>ppt_x</p:attrName>
                                        </p:attrNameLst>
                                      </p:cBhvr>
                                      <p:tavLst>
                                        <p:tav tm="0">
                                          <p:val>
                                            <p:strVal val="0-#ppt_w/2"/>
                                          </p:val>
                                        </p:tav>
                                        <p:tav tm="100000">
                                          <p:val>
                                            <p:strVal val="#ppt_x"/>
                                          </p:val>
                                        </p:tav>
                                      </p:tavLst>
                                    </p:anim>
                                    <p:anim calcmode="lin" valueType="num">
                                      <p:cBhvr additive="base">
                                        <p:cTn id="155"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4" grpId="0" animBg="1"/>
      <p:bldP spid="18" grpId="0"/>
      <p:bldP spid="21"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ZoneTexte 6"/>
          <p:cNvSpPr txBox="1"/>
          <p:nvPr/>
        </p:nvSpPr>
        <p:spPr>
          <a:xfrm>
            <a:off x="5292080" y="908720"/>
            <a:ext cx="2827820" cy="461665"/>
          </a:xfrm>
          <a:prstGeom prst="rect">
            <a:avLst/>
          </a:prstGeom>
          <a:noFill/>
        </p:spPr>
        <p:txBody>
          <a:bodyPr wrap="square" rtlCol="0">
            <a:spAutoFit/>
          </a:bodyPr>
          <a:lstStyle/>
          <a:p>
            <a:pPr algn="r"/>
            <a:r>
              <a:rPr lang="ar-SA" sz="2400" b="1" dirty="0" smtClean="0">
                <a:solidFill>
                  <a:srgbClr val="C00000"/>
                </a:solidFill>
              </a:rPr>
              <a:t>2.6.2 – </a:t>
            </a:r>
            <a:r>
              <a:rPr lang="ar-SA" sz="2400" b="1" u="sng" dirty="0" smtClean="0">
                <a:solidFill>
                  <a:srgbClr val="C00000"/>
                </a:solidFill>
              </a:rPr>
              <a:t>عناصر الوسم</a:t>
            </a:r>
            <a:r>
              <a:rPr lang="ar-SA" sz="2400" b="1" dirty="0" smtClean="0">
                <a:solidFill>
                  <a:srgbClr val="C00000"/>
                </a:solidFill>
              </a:rPr>
              <a:t>:</a:t>
            </a:r>
            <a:endParaRPr lang="fr-FR" sz="2400" b="1" dirty="0">
              <a:solidFill>
                <a:srgbClr val="C00000"/>
              </a:solidFill>
            </a:endParaRPr>
          </a:p>
        </p:txBody>
      </p:sp>
      <p:sp>
        <p:nvSpPr>
          <p:cNvPr id="8" name="ZoneTexte 7"/>
          <p:cNvSpPr txBox="1"/>
          <p:nvPr/>
        </p:nvSpPr>
        <p:spPr>
          <a:xfrm>
            <a:off x="1115616" y="1378209"/>
            <a:ext cx="6632659" cy="461665"/>
          </a:xfrm>
          <a:prstGeom prst="rect">
            <a:avLst/>
          </a:prstGeom>
          <a:noFill/>
        </p:spPr>
        <p:txBody>
          <a:bodyPr wrap="square" rtlCol="0">
            <a:spAutoFit/>
          </a:bodyPr>
          <a:lstStyle/>
          <a:p>
            <a:pPr algn="r"/>
            <a:r>
              <a:rPr lang="ar-SA" sz="2400" b="1" dirty="0" smtClean="0">
                <a:solidFill>
                  <a:srgbClr val="3333FF"/>
                </a:solidFill>
              </a:rPr>
              <a:t>تتكون عملية الوسم من أربعة عناصر أساسية هي:</a:t>
            </a:r>
            <a:endParaRPr lang="fr-FR" sz="2400" b="1" dirty="0">
              <a:solidFill>
                <a:srgbClr val="3333FF"/>
              </a:solidFill>
            </a:endParaRPr>
          </a:p>
        </p:txBody>
      </p:sp>
      <p:sp>
        <p:nvSpPr>
          <p:cNvPr id="11" name="Text Box 19"/>
          <p:cNvSpPr txBox="1">
            <a:spLocks noChangeArrowheads="1"/>
          </p:cNvSpPr>
          <p:nvPr/>
        </p:nvSpPr>
        <p:spPr bwMode="auto">
          <a:xfrm>
            <a:off x="4355976" y="1825660"/>
            <a:ext cx="31683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00B050"/>
                </a:solidFill>
                <a:latin typeface="Hacen Promoter" pitchFamily="2" charset="-78"/>
                <a:cs typeface="Arabic Transparent" pitchFamily="2" charset="-78"/>
              </a:rPr>
              <a:t>أ – </a:t>
            </a:r>
            <a:r>
              <a:rPr lang="ar-SA" sz="2400" b="1" dirty="0" smtClean="0">
                <a:solidFill>
                  <a:srgbClr val="00B050"/>
                </a:solidFill>
                <a:effectLst>
                  <a:outerShdw blurRad="38100" dist="38100" dir="2700000" algn="tl">
                    <a:srgbClr val="000000">
                      <a:alpha val="43137"/>
                    </a:srgbClr>
                  </a:outerShdw>
                </a:effectLst>
                <a:latin typeface="Hacen Promoter" pitchFamily="2" charset="-78"/>
                <a:cs typeface="Arabic Transparent" pitchFamily="2" charset="-78"/>
              </a:rPr>
              <a:t>خطـوط الربـط </a:t>
            </a:r>
            <a:r>
              <a:rPr lang="ar-SA" sz="2400" b="1" dirty="0" smtClean="0">
                <a:solidFill>
                  <a:srgbClr val="00B050"/>
                </a:solidFill>
                <a:latin typeface="Hacen Promoter" pitchFamily="2" charset="-78"/>
                <a:cs typeface="Arabic Transparent" pitchFamily="2" charset="-78"/>
              </a:rPr>
              <a:t>:</a:t>
            </a:r>
            <a:endParaRPr lang="fr-FR" sz="2400" b="1" dirty="0">
              <a:solidFill>
                <a:srgbClr val="00B050"/>
              </a:solidFill>
              <a:latin typeface="Hacen Promoter" pitchFamily="2" charset="-78"/>
              <a:cs typeface="Arabic Transparent" pitchFamily="2" charset="-78"/>
            </a:endParaRPr>
          </a:p>
        </p:txBody>
      </p:sp>
      <p:sp>
        <p:nvSpPr>
          <p:cNvPr id="12" name="ZoneTexte 11"/>
          <p:cNvSpPr txBox="1"/>
          <p:nvPr/>
        </p:nvSpPr>
        <p:spPr>
          <a:xfrm>
            <a:off x="1043608" y="2276872"/>
            <a:ext cx="6632659" cy="461665"/>
          </a:xfrm>
          <a:prstGeom prst="rect">
            <a:avLst/>
          </a:prstGeom>
          <a:noFill/>
        </p:spPr>
        <p:txBody>
          <a:bodyPr wrap="square" rtlCol="0">
            <a:spAutoFit/>
          </a:bodyPr>
          <a:lstStyle/>
          <a:p>
            <a:pPr algn="r"/>
            <a:r>
              <a:rPr lang="ar-SA" sz="2400" b="1" dirty="0" smtClean="0">
                <a:solidFill>
                  <a:srgbClr val="C00000"/>
                </a:solidFill>
              </a:rPr>
              <a:t>*</a:t>
            </a:r>
            <a:r>
              <a:rPr lang="ar-SA" sz="2400" b="1" dirty="0" smtClean="0">
                <a:solidFill>
                  <a:srgbClr val="3333FF"/>
                </a:solidFill>
              </a:rPr>
              <a:t>  تحدد هذه الخطوط طرفي الحرف المراد وسمه.</a:t>
            </a:r>
            <a:endParaRPr lang="fr-FR" sz="2400" b="1" dirty="0">
              <a:solidFill>
                <a:srgbClr val="3333FF"/>
              </a:solidFill>
            </a:endParaRPr>
          </a:p>
        </p:txBody>
      </p:sp>
      <p:sp>
        <p:nvSpPr>
          <p:cNvPr id="15" name="ZoneTexte 14"/>
          <p:cNvSpPr txBox="1"/>
          <p:nvPr/>
        </p:nvSpPr>
        <p:spPr>
          <a:xfrm>
            <a:off x="1043608" y="2679303"/>
            <a:ext cx="6632659" cy="461665"/>
          </a:xfrm>
          <a:prstGeom prst="rect">
            <a:avLst/>
          </a:prstGeom>
          <a:noFill/>
        </p:spPr>
        <p:txBody>
          <a:bodyPr wrap="square" rtlCol="0">
            <a:spAutoFit/>
          </a:bodyPr>
          <a:lstStyle/>
          <a:p>
            <a:pPr algn="r"/>
            <a:r>
              <a:rPr lang="ar-SA" sz="2400" b="1" dirty="0" smtClean="0">
                <a:solidFill>
                  <a:srgbClr val="C00000"/>
                </a:solidFill>
              </a:rPr>
              <a:t>*</a:t>
            </a:r>
            <a:r>
              <a:rPr lang="ar-SA" sz="2400" b="1" dirty="0" smtClean="0">
                <a:solidFill>
                  <a:srgbClr val="3333FF"/>
                </a:solidFill>
              </a:rPr>
              <a:t>  تنجز هذه الخطوط بخط متصل رقيق.</a:t>
            </a:r>
            <a:endParaRPr lang="fr-FR" sz="2400" b="1" dirty="0">
              <a:solidFill>
                <a:srgbClr val="3333FF"/>
              </a:solidFill>
            </a:endParaRPr>
          </a:p>
        </p:txBody>
      </p:sp>
      <p:sp>
        <p:nvSpPr>
          <p:cNvPr id="16" name="ZoneTexte 15"/>
          <p:cNvSpPr txBox="1"/>
          <p:nvPr/>
        </p:nvSpPr>
        <p:spPr>
          <a:xfrm>
            <a:off x="1179701" y="3039343"/>
            <a:ext cx="6488643" cy="830997"/>
          </a:xfrm>
          <a:prstGeom prst="rect">
            <a:avLst/>
          </a:prstGeom>
          <a:noFill/>
        </p:spPr>
        <p:txBody>
          <a:bodyPr wrap="square" rtlCol="0">
            <a:spAutoFit/>
          </a:bodyPr>
          <a:lstStyle/>
          <a:p>
            <a:pPr algn="r"/>
            <a:r>
              <a:rPr lang="ar-SA" sz="2400" b="1" dirty="0" smtClean="0">
                <a:solidFill>
                  <a:srgbClr val="C00000"/>
                </a:solidFill>
              </a:rPr>
              <a:t>*</a:t>
            </a:r>
            <a:r>
              <a:rPr lang="ar-SA" sz="2400" b="1" dirty="0" smtClean="0">
                <a:solidFill>
                  <a:srgbClr val="3333FF"/>
                </a:solidFill>
              </a:rPr>
              <a:t>  تكون هذه الخطوط متوازية فيما بينها مثنى، وعمودية على      الحرف المراد وسمه .</a:t>
            </a:r>
            <a:endParaRPr lang="fr-FR" sz="2400" b="1" dirty="0">
              <a:solidFill>
                <a:srgbClr val="3333FF"/>
              </a:solidFill>
            </a:endParaRPr>
          </a:p>
        </p:txBody>
      </p:sp>
      <p:sp>
        <p:nvSpPr>
          <p:cNvPr id="17" name="Text Box 19"/>
          <p:cNvSpPr txBox="1">
            <a:spLocks noChangeArrowheads="1"/>
          </p:cNvSpPr>
          <p:nvPr/>
        </p:nvSpPr>
        <p:spPr bwMode="auto">
          <a:xfrm>
            <a:off x="4355976" y="3831431"/>
            <a:ext cx="31683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00B050"/>
                </a:solidFill>
                <a:latin typeface="Hacen Promoter" pitchFamily="2" charset="-78"/>
                <a:cs typeface="Arabic Transparent" pitchFamily="2" charset="-78"/>
              </a:rPr>
              <a:t>ب – </a:t>
            </a:r>
            <a:r>
              <a:rPr lang="ar-SA" sz="2400" b="1" dirty="0" smtClean="0">
                <a:solidFill>
                  <a:srgbClr val="00B050"/>
                </a:solidFill>
                <a:effectLst>
                  <a:outerShdw blurRad="38100" dist="38100" dir="2700000" algn="tl">
                    <a:srgbClr val="000000">
                      <a:alpha val="43137"/>
                    </a:srgbClr>
                  </a:outerShdw>
                </a:effectLst>
                <a:latin typeface="Hacen Promoter" pitchFamily="2" charset="-78"/>
                <a:cs typeface="Arabic Transparent" pitchFamily="2" charset="-78"/>
              </a:rPr>
              <a:t>خــط السمــة</a:t>
            </a:r>
            <a:r>
              <a:rPr lang="ar-SA" sz="2400" b="1" dirty="0" smtClean="0">
                <a:solidFill>
                  <a:srgbClr val="00B050"/>
                </a:solidFill>
                <a:latin typeface="Hacen Promoter" pitchFamily="2" charset="-78"/>
                <a:cs typeface="Arabic Transparent" pitchFamily="2" charset="-78"/>
              </a:rPr>
              <a:t>:</a:t>
            </a:r>
            <a:endParaRPr lang="fr-FR" sz="2400" b="1" dirty="0">
              <a:solidFill>
                <a:srgbClr val="00B050"/>
              </a:solidFill>
              <a:latin typeface="Hacen Promoter" pitchFamily="2" charset="-78"/>
              <a:cs typeface="Arabic Transparent" pitchFamily="2" charset="-78"/>
            </a:endParaRPr>
          </a:p>
        </p:txBody>
      </p:sp>
      <p:sp>
        <p:nvSpPr>
          <p:cNvPr id="18" name="ZoneTexte 17"/>
          <p:cNvSpPr txBox="1"/>
          <p:nvPr/>
        </p:nvSpPr>
        <p:spPr>
          <a:xfrm>
            <a:off x="1043608" y="4335487"/>
            <a:ext cx="6632659" cy="461665"/>
          </a:xfrm>
          <a:prstGeom prst="rect">
            <a:avLst/>
          </a:prstGeom>
          <a:noFill/>
        </p:spPr>
        <p:txBody>
          <a:bodyPr wrap="square" rtlCol="0">
            <a:spAutoFit/>
          </a:bodyPr>
          <a:lstStyle/>
          <a:p>
            <a:pPr algn="r"/>
            <a:r>
              <a:rPr lang="ar-SA" sz="2400" b="1" dirty="0" smtClean="0">
                <a:solidFill>
                  <a:srgbClr val="C00000"/>
                </a:solidFill>
              </a:rPr>
              <a:t>*</a:t>
            </a:r>
            <a:r>
              <a:rPr lang="ar-SA" sz="2400" b="1" dirty="0" smtClean="0">
                <a:solidFill>
                  <a:srgbClr val="3333FF"/>
                </a:solidFill>
              </a:rPr>
              <a:t>  يربط هذا الخط بين خطي الربط.</a:t>
            </a:r>
            <a:endParaRPr lang="fr-FR" sz="2400" b="1" dirty="0">
              <a:solidFill>
                <a:srgbClr val="3333FF"/>
              </a:solidFill>
            </a:endParaRPr>
          </a:p>
        </p:txBody>
      </p:sp>
      <p:sp>
        <p:nvSpPr>
          <p:cNvPr id="19" name="ZoneTexte 18"/>
          <p:cNvSpPr txBox="1"/>
          <p:nvPr/>
        </p:nvSpPr>
        <p:spPr>
          <a:xfrm>
            <a:off x="1043608" y="4797152"/>
            <a:ext cx="6632659" cy="461665"/>
          </a:xfrm>
          <a:prstGeom prst="rect">
            <a:avLst/>
          </a:prstGeom>
          <a:noFill/>
        </p:spPr>
        <p:txBody>
          <a:bodyPr wrap="square" rtlCol="0">
            <a:spAutoFit/>
          </a:bodyPr>
          <a:lstStyle/>
          <a:p>
            <a:pPr algn="r"/>
            <a:r>
              <a:rPr lang="ar-SA" sz="2400" b="1" dirty="0" smtClean="0">
                <a:solidFill>
                  <a:srgbClr val="C00000"/>
                </a:solidFill>
              </a:rPr>
              <a:t>*</a:t>
            </a:r>
            <a:r>
              <a:rPr lang="ar-SA" sz="2400" b="1" dirty="0" smtClean="0">
                <a:solidFill>
                  <a:srgbClr val="3333FF"/>
                </a:solidFill>
              </a:rPr>
              <a:t>  ينجز هذا الخط بخط متصل رقيق .</a:t>
            </a:r>
            <a:endParaRPr lang="fr-FR" sz="2400" b="1" dirty="0">
              <a:solidFill>
                <a:srgbClr val="3333FF"/>
              </a:solidFill>
            </a:endParaRPr>
          </a:p>
        </p:txBody>
      </p:sp>
      <p:sp>
        <p:nvSpPr>
          <p:cNvPr id="20" name="ZoneTexte 19"/>
          <p:cNvSpPr txBox="1"/>
          <p:nvPr/>
        </p:nvSpPr>
        <p:spPr>
          <a:xfrm>
            <a:off x="1043608" y="5199583"/>
            <a:ext cx="6632659" cy="461665"/>
          </a:xfrm>
          <a:prstGeom prst="rect">
            <a:avLst/>
          </a:prstGeom>
          <a:noFill/>
        </p:spPr>
        <p:txBody>
          <a:bodyPr wrap="square" rtlCol="0">
            <a:spAutoFit/>
          </a:bodyPr>
          <a:lstStyle/>
          <a:p>
            <a:pPr algn="r"/>
            <a:r>
              <a:rPr lang="ar-SA" sz="2400" b="1" dirty="0" smtClean="0">
                <a:solidFill>
                  <a:srgbClr val="C00000"/>
                </a:solidFill>
              </a:rPr>
              <a:t>*</a:t>
            </a:r>
            <a:r>
              <a:rPr lang="ar-SA" sz="2400" b="1" dirty="0" smtClean="0">
                <a:solidFill>
                  <a:srgbClr val="3333FF"/>
                </a:solidFill>
              </a:rPr>
              <a:t>  يكون هذا الخط موازيا ومقاييسا للحرف المراد وسمه .</a:t>
            </a:r>
            <a:endParaRPr lang="fr-FR" sz="2400" b="1" dirty="0">
              <a:solidFill>
                <a:srgbClr val="3333FF"/>
              </a:solidFill>
            </a:endParaRPr>
          </a:p>
        </p:txBody>
      </p:sp>
    </p:spTree>
    <p:extLst>
      <p:ext uri="{BB962C8B-B14F-4D97-AF65-F5344CB8AC3E}">
        <p14:creationId xmlns:p14="http://schemas.microsoft.com/office/powerpoint/2010/main" val="2652601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0-#ppt_w/2"/>
                                          </p:val>
                                        </p:tav>
                                        <p:tav tm="100000">
                                          <p:val>
                                            <p:strVal val="#ppt_x"/>
                                          </p:val>
                                        </p:tav>
                                      </p:tavLst>
                                    </p:anim>
                                    <p:anim calcmode="lin" valueType="num">
                                      <p:cBhvr additive="base">
                                        <p:cTn id="5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0-#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0-#ppt_w/2"/>
                                          </p:val>
                                        </p:tav>
                                        <p:tav tm="100000">
                                          <p:val>
                                            <p:strVal val="#ppt_x"/>
                                          </p:val>
                                        </p:tav>
                                      </p:tavLst>
                                    </p:anim>
                                    <p:anim calcmode="lin" valueType="num">
                                      <p:cBhvr additive="base">
                                        <p:cTn id="6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P spid="15" grpId="0"/>
      <p:bldP spid="16"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52" y="0"/>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 Box 19"/>
          <p:cNvSpPr txBox="1">
            <a:spLocks noChangeArrowheads="1"/>
          </p:cNvSpPr>
          <p:nvPr/>
        </p:nvSpPr>
        <p:spPr bwMode="auto">
          <a:xfrm>
            <a:off x="4823894" y="807095"/>
            <a:ext cx="31683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00B050"/>
                </a:solidFill>
                <a:latin typeface="Hacen Promoter" pitchFamily="2" charset="-78"/>
                <a:cs typeface="Arabic Transparent" pitchFamily="2" charset="-78"/>
              </a:rPr>
              <a:t>ج – </a:t>
            </a:r>
            <a:r>
              <a:rPr lang="ar-SA" sz="2400" b="1" dirty="0" smtClean="0">
                <a:solidFill>
                  <a:srgbClr val="00B050"/>
                </a:solidFill>
                <a:effectLst>
                  <a:outerShdw blurRad="38100" dist="38100" dir="2700000" algn="tl">
                    <a:srgbClr val="000000">
                      <a:alpha val="43137"/>
                    </a:srgbClr>
                  </a:outerShdw>
                </a:effectLst>
                <a:latin typeface="Hacen Promoter" pitchFamily="2" charset="-78"/>
                <a:cs typeface="Arabic Transparent" pitchFamily="2" charset="-78"/>
              </a:rPr>
              <a:t>الأسهـــم</a:t>
            </a:r>
            <a:r>
              <a:rPr lang="ar-SA" sz="2400" b="1" dirty="0" smtClean="0">
                <a:solidFill>
                  <a:srgbClr val="00B050"/>
                </a:solidFill>
                <a:latin typeface="Hacen Promoter" pitchFamily="2" charset="-78"/>
                <a:cs typeface="Arabic Transparent" pitchFamily="2" charset="-78"/>
              </a:rPr>
              <a:t>:</a:t>
            </a:r>
            <a:endParaRPr lang="fr-FR" sz="2400" b="1" dirty="0">
              <a:solidFill>
                <a:srgbClr val="00B050"/>
              </a:solidFill>
              <a:latin typeface="Hacen Promoter" pitchFamily="2" charset="-78"/>
              <a:cs typeface="Arabic Transparent" pitchFamily="2" charset="-78"/>
            </a:endParaRPr>
          </a:p>
        </p:txBody>
      </p:sp>
      <p:sp>
        <p:nvSpPr>
          <p:cNvPr id="8" name="ZoneTexte 7"/>
          <p:cNvSpPr txBox="1"/>
          <p:nvPr/>
        </p:nvSpPr>
        <p:spPr>
          <a:xfrm>
            <a:off x="1043608" y="1124744"/>
            <a:ext cx="6632659" cy="461665"/>
          </a:xfrm>
          <a:prstGeom prst="rect">
            <a:avLst/>
          </a:prstGeom>
          <a:noFill/>
        </p:spPr>
        <p:txBody>
          <a:bodyPr wrap="square" rtlCol="0">
            <a:spAutoFit/>
          </a:bodyPr>
          <a:lstStyle/>
          <a:p>
            <a:pPr algn="r"/>
            <a:r>
              <a:rPr lang="ar-SA" sz="2400" b="1" dirty="0" smtClean="0">
                <a:solidFill>
                  <a:srgbClr val="C00000"/>
                </a:solidFill>
              </a:rPr>
              <a:t>*</a:t>
            </a:r>
            <a:r>
              <a:rPr lang="ar-SA" sz="2400" b="1" dirty="0" smtClean="0">
                <a:solidFill>
                  <a:srgbClr val="3333FF"/>
                </a:solidFill>
              </a:rPr>
              <a:t>  تحدد هذه السهم طفي خط السمة.</a:t>
            </a:r>
            <a:endParaRPr lang="fr-FR" sz="2400" b="1" dirty="0">
              <a:solidFill>
                <a:srgbClr val="3333FF"/>
              </a:solidFill>
            </a:endParaRPr>
          </a:p>
        </p:txBody>
      </p:sp>
      <p:sp>
        <p:nvSpPr>
          <p:cNvPr id="9" name="ZoneTexte 8"/>
          <p:cNvSpPr txBox="1"/>
          <p:nvPr/>
        </p:nvSpPr>
        <p:spPr>
          <a:xfrm>
            <a:off x="1043608" y="1527175"/>
            <a:ext cx="6632659" cy="461665"/>
          </a:xfrm>
          <a:prstGeom prst="rect">
            <a:avLst/>
          </a:prstGeom>
          <a:noFill/>
        </p:spPr>
        <p:txBody>
          <a:bodyPr wrap="square" rtlCol="0">
            <a:spAutoFit/>
          </a:bodyPr>
          <a:lstStyle/>
          <a:p>
            <a:pPr algn="r"/>
            <a:r>
              <a:rPr lang="ar-SA" sz="2400" b="1" dirty="0" smtClean="0">
                <a:solidFill>
                  <a:srgbClr val="C00000"/>
                </a:solidFill>
              </a:rPr>
              <a:t>*</a:t>
            </a:r>
            <a:r>
              <a:rPr lang="ar-SA" sz="2400" b="1" dirty="0" smtClean="0">
                <a:solidFill>
                  <a:srgbClr val="3333FF"/>
                </a:solidFill>
              </a:rPr>
              <a:t>  تنجز الأسهم بخط متصل غليظ .</a:t>
            </a:r>
            <a:endParaRPr lang="fr-FR" sz="2400" b="1" dirty="0">
              <a:solidFill>
                <a:srgbClr val="3333FF"/>
              </a:solidFill>
            </a:endParaRPr>
          </a:p>
        </p:txBody>
      </p:sp>
      <p:sp>
        <p:nvSpPr>
          <p:cNvPr id="10" name="ZoneTexte 9"/>
          <p:cNvSpPr txBox="1"/>
          <p:nvPr/>
        </p:nvSpPr>
        <p:spPr>
          <a:xfrm>
            <a:off x="1043608" y="1887215"/>
            <a:ext cx="6632659" cy="461665"/>
          </a:xfrm>
          <a:prstGeom prst="rect">
            <a:avLst/>
          </a:prstGeom>
          <a:noFill/>
        </p:spPr>
        <p:txBody>
          <a:bodyPr wrap="square" rtlCol="0">
            <a:spAutoFit/>
          </a:bodyPr>
          <a:lstStyle/>
          <a:p>
            <a:pPr algn="r"/>
            <a:r>
              <a:rPr lang="fr-FR" sz="2400" b="1" dirty="0" smtClean="0">
                <a:solidFill>
                  <a:srgbClr val="3333FF"/>
                </a:solidFill>
              </a:rPr>
              <a:t> . 90°</a:t>
            </a:r>
            <a:r>
              <a:rPr lang="ar-SA" sz="2400" b="1" dirty="0">
                <a:solidFill>
                  <a:srgbClr val="3333FF"/>
                </a:solidFill>
              </a:rPr>
              <a:t>و</a:t>
            </a:r>
            <a:r>
              <a:rPr lang="fr-FR" sz="2400" b="1" dirty="0" smtClean="0">
                <a:solidFill>
                  <a:srgbClr val="3333FF"/>
                </a:solidFill>
              </a:rPr>
              <a:t> </a:t>
            </a:r>
            <a:r>
              <a:rPr lang="fr-FR" sz="2400" b="1" dirty="0">
                <a:solidFill>
                  <a:srgbClr val="3333FF"/>
                </a:solidFill>
              </a:rPr>
              <a:t>60° </a:t>
            </a:r>
            <a:r>
              <a:rPr lang="fr-FR" sz="2400" b="1" dirty="0" smtClean="0">
                <a:solidFill>
                  <a:srgbClr val="3333FF"/>
                </a:solidFill>
              </a:rPr>
              <a:t> </a:t>
            </a:r>
            <a:r>
              <a:rPr lang="ar-SA" sz="2400" b="1" dirty="0" smtClean="0">
                <a:solidFill>
                  <a:srgbClr val="C00000"/>
                </a:solidFill>
              </a:rPr>
              <a:t>*</a:t>
            </a:r>
            <a:r>
              <a:rPr lang="ar-SA" sz="2400" b="1" dirty="0" smtClean="0">
                <a:solidFill>
                  <a:srgbClr val="3333FF"/>
                </a:solidFill>
              </a:rPr>
              <a:t>  </a:t>
            </a:r>
            <a:r>
              <a:rPr lang="ar-SA" sz="2400" b="1" dirty="0">
                <a:solidFill>
                  <a:srgbClr val="3333FF"/>
                </a:solidFill>
              </a:rPr>
              <a:t>تتراوح زاوية انفراج الأسهم </a:t>
            </a:r>
            <a:r>
              <a:rPr lang="ar-SA" sz="2400" b="1" dirty="0" smtClean="0">
                <a:solidFill>
                  <a:srgbClr val="3333FF"/>
                </a:solidFill>
              </a:rPr>
              <a:t>بين</a:t>
            </a:r>
            <a:endParaRPr lang="fr-FR" sz="2400" b="1" dirty="0">
              <a:solidFill>
                <a:srgbClr val="3333FF"/>
              </a:solidFill>
            </a:endParaRPr>
          </a:p>
        </p:txBody>
      </p:sp>
      <p:sp>
        <p:nvSpPr>
          <p:cNvPr id="11" name="Text Box 19"/>
          <p:cNvSpPr txBox="1">
            <a:spLocks noChangeArrowheads="1"/>
          </p:cNvSpPr>
          <p:nvPr/>
        </p:nvSpPr>
        <p:spPr bwMode="auto">
          <a:xfrm>
            <a:off x="4788024" y="2276872"/>
            <a:ext cx="31683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00B050"/>
                </a:solidFill>
                <a:latin typeface="Hacen Promoter" pitchFamily="2" charset="-78"/>
                <a:cs typeface="Arabic Transparent" pitchFamily="2" charset="-78"/>
              </a:rPr>
              <a:t>د – </a:t>
            </a:r>
            <a:r>
              <a:rPr lang="ar-SA" sz="2400" b="1" dirty="0" smtClean="0">
                <a:solidFill>
                  <a:srgbClr val="00B050"/>
                </a:solidFill>
                <a:effectLst>
                  <a:outerShdw blurRad="38100" dist="38100" dir="2700000" algn="tl">
                    <a:srgbClr val="000000">
                      <a:alpha val="43137"/>
                    </a:srgbClr>
                  </a:outerShdw>
                </a:effectLst>
                <a:latin typeface="Hacen Promoter" pitchFamily="2" charset="-78"/>
                <a:cs typeface="Arabic Transparent" pitchFamily="2" charset="-78"/>
              </a:rPr>
              <a:t>السمـــة</a:t>
            </a:r>
            <a:r>
              <a:rPr lang="ar-SA" sz="2400" b="1" dirty="0" smtClean="0">
                <a:solidFill>
                  <a:srgbClr val="00B050"/>
                </a:solidFill>
                <a:latin typeface="Hacen Promoter" pitchFamily="2" charset="-78"/>
                <a:cs typeface="Arabic Transparent" pitchFamily="2" charset="-78"/>
              </a:rPr>
              <a:t>:</a:t>
            </a:r>
            <a:endParaRPr lang="fr-FR" sz="2400" b="1" dirty="0">
              <a:solidFill>
                <a:srgbClr val="00B050"/>
              </a:solidFill>
              <a:latin typeface="Hacen Promoter" pitchFamily="2" charset="-78"/>
              <a:cs typeface="Arabic Transparent" pitchFamily="2" charset="-78"/>
            </a:endParaRPr>
          </a:p>
        </p:txBody>
      </p:sp>
      <p:sp>
        <p:nvSpPr>
          <p:cNvPr id="12" name="ZoneTexte 11"/>
          <p:cNvSpPr txBox="1"/>
          <p:nvPr/>
        </p:nvSpPr>
        <p:spPr>
          <a:xfrm>
            <a:off x="1043608" y="2636912"/>
            <a:ext cx="6632659" cy="461665"/>
          </a:xfrm>
          <a:prstGeom prst="rect">
            <a:avLst/>
          </a:prstGeom>
          <a:noFill/>
        </p:spPr>
        <p:txBody>
          <a:bodyPr wrap="square" rtlCol="0">
            <a:spAutoFit/>
          </a:bodyPr>
          <a:lstStyle/>
          <a:p>
            <a:pPr algn="r"/>
            <a:r>
              <a:rPr lang="ar-SA" sz="2400" b="1" dirty="0" smtClean="0">
                <a:solidFill>
                  <a:srgbClr val="C00000"/>
                </a:solidFill>
              </a:rPr>
              <a:t>*</a:t>
            </a:r>
            <a:r>
              <a:rPr lang="ar-SA" sz="2400" b="1" dirty="0" smtClean="0">
                <a:solidFill>
                  <a:srgbClr val="3333FF"/>
                </a:solidFill>
              </a:rPr>
              <a:t>  تمثل السمة قيمة البعد الحقيقي للحرف المراد وسمه.</a:t>
            </a:r>
            <a:endParaRPr lang="fr-FR" sz="2400" b="1" dirty="0">
              <a:solidFill>
                <a:srgbClr val="3333FF"/>
              </a:solidFill>
            </a:endParaRPr>
          </a:p>
        </p:txBody>
      </p:sp>
      <p:sp>
        <p:nvSpPr>
          <p:cNvPr id="13" name="ZoneTexte 12"/>
          <p:cNvSpPr txBox="1"/>
          <p:nvPr/>
        </p:nvSpPr>
        <p:spPr>
          <a:xfrm>
            <a:off x="1043608" y="3081734"/>
            <a:ext cx="6632659" cy="461665"/>
          </a:xfrm>
          <a:prstGeom prst="rect">
            <a:avLst/>
          </a:prstGeom>
          <a:noFill/>
        </p:spPr>
        <p:txBody>
          <a:bodyPr wrap="square" rtlCol="0">
            <a:spAutoFit/>
          </a:bodyPr>
          <a:lstStyle/>
          <a:p>
            <a:pPr algn="r"/>
            <a:r>
              <a:rPr lang="ar-SA" sz="2400" b="1" dirty="0" smtClean="0">
                <a:solidFill>
                  <a:srgbClr val="C00000"/>
                </a:solidFill>
              </a:rPr>
              <a:t>*</a:t>
            </a:r>
            <a:r>
              <a:rPr lang="ar-SA" sz="2400" b="1" dirty="0" smtClean="0">
                <a:solidFill>
                  <a:srgbClr val="3333FF"/>
                </a:solidFill>
              </a:rPr>
              <a:t>  تكتب السمة بخط متصل غليظ وسط خط السمة.</a:t>
            </a:r>
            <a:endParaRPr lang="fr-FR" sz="2400" b="1" dirty="0">
              <a:solidFill>
                <a:srgbClr val="3333FF"/>
              </a:solidFill>
            </a:endParaRPr>
          </a:p>
        </p:txBody>
      </p:sp>
      <p:sp>
        <p:nvSpPr>
          <p:cNvPr id="14" name="ZoneTexte 13"/>
          <p:cNvSpPr txBox="1"/>
          <p:nvPr/>
        </p:nvSpPr>
        <p:spPr>
          <a:xfrm>
            <a:off x="179512" y="3513782"/>
            <a:ext cx="7496755" cy="461665"/>
          </a:xfrm>
          <a:prstGeom prst="rect">
            <a:avLst/>
          </a:prstGeom>
          <a:noFill/>
        </p:spPr>
        <p:txBody>
          <a:bodyPr wrap="square" rtlCol="0">
            <a:spAutoFit/>
          </a:bodyPr>
          <a:lstStyle/>
          <a:p>
            <a:pPr algn="r"/>
            <a:r>
              <a:rPr lang="ar-SA" sz="2400" b="1" dirty="0" smtClean="0">
                <a:solidFill>
                  <a:srgbClr val="C00000"/>
                </a:solidFill>
              </a:rPr>
              <a:t>*</a:t>
            </a:r>
            <a:r>
              <a:rPr lang="ar-SA" sz="2400" b="1" dirty="0" smtClean="0">
                <a:solidFill>
                  <a:srgbClr val="3333FF"/>
                </a:solidFill>
              </a:rPr>
              <a:t>  تكتب السمة أعلى خط السمة إذا كان أفقيا، ويساره إذا كان عموديا.</a:t>
            </a:r>
            <a:endParaRPr lang="fr-FR" sz="2400" b="1" dirty="0">
              <a:solidFill>
                <a:srgbClr val="3333FF"/>
              </a:solidFill>
            </a:endParaRPr>
          </a:p>
        </p:txBody>
      </p:sp>
      <p:sp>
        <p:nvSpPr>
          <p:cNvPr id="15" name="ZoneTexte 14"/>
          <p:cNvSpPr txBox="1"/>
          <p:nvPr/>
        </p:nvSpPr>
        <p:spPr>
          <a:xfrm>
            <a:off x="243597" y="3945830"/>
            <a:ext cx="7496755" cy="461665"/>
          </a:xfrm>
          <a:prstGeom prst="rect">
            <a:avLst/>
          </a:prstGeom>
          <a:noFill/>
        </p:spPr>
        <p:txBody>
          <a:bodyPr wrap="square" rtlCol="0">
            <a:spAutoFit/>
          </a:bodyPr>
          <a:lstStyle/>
          <a:p>
            <a:pPr algn="r"/>
            <a:r>
              <a:rPr lang="ar-SA" sz="2400" b="1" dirty="0" smtClean="0">
                <a:solidFill>
                  <a:srgbClr val="3333FF"/>
                </a:solidFill>
                <a:sym typeface="Symbol"/>
              </a:rPr>
              <a:t> .</a:t>
            </a:r>
            <a:r>
              <a:rPr lang="fr-FR" sz="2400" b="1" dirty="0" smtClean="0">
                <a:solidFill>
                  <a:srgbClr val="3333FF"/>
                </a:solidFill>
                <a:sym typeface="Symbol"/>
              </a:rPr>
              <a:t>R</a:t>
            </a:r>
            <a:r>
              <a:rPr lang="ar-SA" sz="2400" b="1" dirty="0" smtClean="0">
                <a:solidFill>
                  <a:srgbClr val="3333FF"/>
                </a:solidFill>
                <a:sym typeface="Symbol"/>
              </a:rPr>
              <a:t> ،  </a:t>
            </a:r>
            <a:r>
              <a:rPr lang="ar-SA" sz="2400" b="1" dirty="0" smtClean="0">
                <a:solidFill>
                  <a:srgbClr val="3333FF"/>
                </a:solidFill>
              </a:rPr>
              <a:t> </a:t>
            </a:r>
            <a:r>
              <a:rPr lang="ar-SA" sz="2400" b="1" dirty="0" smtClean="0">
                <a:solidFill>
                  <a:srgbClr val="C00000"/>
                </a:solidFill>
              </a:rPr>
              <a:t>*</a:t>
            </a:r>
            <a:r>
              <a:rPr lang="ar-SA" sz="2400" b="1" dirty="0" smtClean="0">
                <a:solidFill>
                  <a:srgbClr val="3333FF"/>
                </a:solidFill>
              </a:rPr>
              <a:t>  </a:t>
            </a:r>
            <a:r>
              <a:rPr lang="ar-SA" sz="2400" b="1" dirty="0">
                <a:solidFill>
                  <a:srgbClr val="3333FF"/>
                </a:solidFill>
              </a:rPr>
              <a:t>تصحب السمة أحيانا ببعض الرموز </a:t>
            </a:r>
            <a:r>
              <a:rPr lang="ar-SA" sz="2400" b="1" dirty="0" smtClean="0">
                <a:solidFill>
                  <a:srgbClr val="3333FF"/>
                </a:solidFill>
              </a:rPr>
              <a:t>: </a:t>
            </a:r>
            <a:endParaRPr lang="fr-FR" sz="2400" b="1" dirty="0">
              <a:solidFill>
                <a:srgbClr val="3333FF"/>
              </a:solidFill>
            </a:endParaRPr>
          </a:p>
        </p:txBody>
      </p:sp>
      <p:sp>
        <p:nvSpPr>
          <p:cNvPr id="16" name="ZoneTexte 15"/>
          <p:cNvSpPr txBox="1"/>
          <p:nvPr/>
        </p:nvSpPr>
        <p:spPr>
          <a:xfrm>
            <a:off x="3927889" y="4437112"/>
            <a:ext cx="4052781" cy="461665"/>
          </a:xfrm>
          <a:prstGeom prst="rect">
            <a:avLst/>
          </a:prstGeom>
          <a:noFill/>
        </p:spPr>
        <p:txBody>
          <a:bodyPr wrap="square" rtlCol="0">
            <a:spAutoFit/>
          </a:bodyPr>
          <a:lstStyle/>
          <a:p>
            <a:pPr algn="r"/>
            <a:r>
              <a:rPr lang="ar-SA" sz="2400" b="1" dirty="0" smtClean="0">
                <a:solidFill>
                  <a:srgbClr val="C00000"/>
                </a:solidFill>
              </a:rPr>
              <a:t>3.6.2 – </a:t>
            </a:r>
            <a:r>
              <a:rPr lang="ar-SA" sz="2400" b="1" u="sng" dirty="0" smtClean="0">
                <a:solidFill>
                  <a:srgbClr val="C00000"/>
                </a:solidFill>
              </a:rPr>
              <a:t>أمثلــة وقواعــد عامــة</a:t>
            </a:r>
            <a:r>
              <a:rPr lang="ar-SA" sz="2400" b="1" dirty="0" smtClean="0">
                <a:solidFill>
                  <a:srgbClr val="C00000"/>
                </a:solidFill>
              </a:rPr>
              <a:t>:</a:t>
            </a:r>
            <a:endParaRPr lang="fr-FR" sz="2400" b="1" dirty="0">
              <a:solidFill>
                <a:srgbClr val="C00000"/>
              </a:solidFill>
            </a:endParaRPr>
          </a:p>
        </p:txBody>
      </p:sp>
      <p:sp>
        <p:nvSpPr>
          <p:cNvPr id="17" name="Text Box 19"/>
          <p:cNvSpPr txBox="1">
            <a:spLocks noChangeArrowheads="1"/>
          </p:cNvSpPr>
          <p:nvPr/>
        </p:nvSpPr>
        <p:spPr bwMode="auto">
          <a:xfrm>
            <a:off x="4540124" y="4869160"/>
            <a:ext cx="31683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00B050"/>
                </a:solidFill>
                <a:latin typeface="Hacen Promoter" pitchFamily="2" charset="-78"/>
                <a:cs typeface="Arabic Transparent" pitchFamily="2" charset="-78"/>
              </a:rPr>
              <a:t>-  قاعدة 1 ( شكل 1 ):</a:t>
            </a:r>
            <a:endParaRPr lang="fr-FR" sz="2400" b="1" dirty="0">
              <a:solidFill>
                <a:srgbClr val="00B050"/>
              </a:solidFill>
              <a:latin typeface="Hacen Promoter" pitchFamily="2" charset="-78"/>
              <a:cs typeface="Arabic Transparent" pitchFamily="2" charset="-78"/>
            </a:endParaRPr>
          </a:p>
        </p:txBody>
      </p:sp>
      <p:sp>
        <p:nvSpPr>
          <p:cNvPr id="18" name="ZoneTexte 17"/>
          <p:cNvSpPr txBox="1"/>
          <p:nvPr/>
        </p:nvSpPr>
        <p:spPr>
          <a:xfrm>
            <a:off x="1043608" y="5157192"/>
            <a:ext cx="6632659" cy="461665"/>
          </a:xfrm>
          <a:prstGeom prst="rect">
            <a:avLst/>
          </a:prstGeom>
          <a:noFill/>
        </p:spPr>
        <p:txBody>
          <a:bodyPr wrap="square" rtlCol="0">
            <a:spAutoFit/>
          </a:bodyPr>
          <a:lstStyle/>
          <a:p>
            <a:pPr algn="r"/>
            <a:r>
              <a:rPr lang="ar-SA" sz="2400" b="1" dirty="0" smtClean="0">
                <a:solidFill>
                  <a:srgbClr val="C00000"/>
                </a:solidFill>
              </a:rPr>
              <a:t>*</a:t>
            </a:r>
            <a:r>
              <a:rPr lang="ar-SA" sz="2400" b="1" dirty="0" smtClean="0">
                <a:solidFill>
                  <a:srgbClr val="3333FF"/>
                </a:solidFill>
              </a:rPr>
              <a:t>  يجب أن تكون خطوط السمة مستقيمة فيما بينها .</a:t>
            </a:r>
            <a:endParaRPr lang="fr-FR" sz="2400" b="1" dirty="0">
              <a:solidFill>
                <a:srgbClr val="3333FF"/>
              </a:solidFill>
            </a:endParaRPr>
          </a:p>
        </p:txBody>
      </p:sp>
      <p:sp>
        <p:nvSpPr>
          <p:cNvPr id="19" name="ZoneTexte 18"/>
          <p:cNvSpPr txBox="1"/>
          <p:nvPr/>
        </p:nvSpPr>
        <p:spPr>
          <a:xfrm>
            <a:off x="1043608" y="5877272"/>
            <a:ext cx="6632659" cy="830997"/>
          </a:xfrm>
          <a:prstGeom prst="rect">
            <a:avLst/>
          </a:prstGeom>
          <a:noFill/>
        </p:spPr>
        <p:txBody>
          <a:bodyPr wrap="square" rtlCol="0">
            <a:spAutoFit/>
          </a:bodyPr>
          <a:lstStyle/>
          <a:p>
            <a:pPr algn="r"/>
            <a:r>
              <a:rPr lang="ar-SA" sz="2400" b="1" dirty="0" smtClean="0">
                <a:solidFill>
                  <a:srgbClr val="C00000"/>
                </a:solidFill>
              </a:rPr>
              <a:t>*</a:t>
            </a:r>
            <a:r>
              <a:rPr lang="ar-SA" sz="2400" b="1" dirty="0" smtClean="0">
                <a:solidFill>
                  <a:srgbClr val="3333FF"/>
                </a:solidFill>
              </a:rPr>
              <a:t>  يجب ألا تتقاطع خطوط السمة مع أي خط آخر، بينما يمكن         لخطوط الربط أن تتلاقى فيما بينها .</a:t>
            </a:r>
            <a:endParaRPr lang="fr-FR" sz="2400" b="1" dirty="0">
              <a:solidFill>
                <a:srgbClr val="3333FF"/>
              </a:solidFill>
            </a:endParaRPr>
          </a:p>
        </p:txBody>
      </p:sp>
      <p:sp>
        <p:nvSpPr>
          <p:cNvPr id="20" name="Text Box 19"/>
          <p:cNvSpPr txBox="1">
            <a:spLocks noChangeArrowheads="1"/>
          </p:cNvSpPr>
          <p:nvPr/>
        </p:nvSpPr>
        <p:spPr bwMode="auto">
          <a:xfrm>
            <a:off x="4544704" y="5517232"/>
            <a:ext cx="31683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00B050"/>
                </a:solidFill>
                <a:latin typeface="Hacen Promoter" pitchFamily="2" charset="-78"/>
                <a:cs typeface="Arabic Transparent" pitchFamily="2" charset="-78"/>
              </a:rPr>
              <a:t>-  قاعدة 2 ( شكل 2 ):</a:t>
            </a:r>
            <a:endParaRPr lang="fr-FR" sz="2400" b="1" dirty="0">
              <a:solidFill>
                <a:srgbClr val="00B050"/>
              </a:solidFill>
              <a:latin typeface="Hacen Promoter" pitchFamily="2" charset="-78"/>
              <a:cs typeface="Arabic Transparent" pitchFamily="2" charset="-78"/>
            </a:endParaRPr>
          </a:p>
        </p:txBody>
      </p:sp>
    </p:spTree>
    <p:extLst>
      <p:ext uri="{BB962C8B-B14F-4D97-AF65-F5344CB8AC3E}">
        <p14:creationId xmlns:p14="http://schemas.microsoft.com/office/powerpoint/2010/main" val="147654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0-#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0-#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0-#ppt_w/2"/>
                                          </p:val>
                                        </p:tav>
                                        <p:tav tm="100000">
                                          <p:val>
                                            <p:strVal val="#ppt_x"/>
                                          </p:val>
                                        </p:tav>
                                      </p:tavLst>
                                    </p:anim>
                                    <p:anim calcmode="lin" valueType="num">
                                      <p:cBhvr additive="base">
                                        <p:cTn id="5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0-#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1+#ppt_w/2"/>
                                          </p:val>
                                        </p:tav>
                                        <p:tav tm="100000">
                                          <p:val>
                                            <p:strVal val="#ppt_x"/>
                                          </p:val>
                                        </p:tav>
                                      </p:tavLst>
                                    </p:anim>
                                    <p:anim calcmode="lin" valueType="num">
                                      <p:cBhvr additive="base">
                                        <p:cTn id="62"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1+#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0-#ppt_w/2"/>
                                          </p:val>
                                        </p:tav>
                                        <p:tav tm="100000">
                                          <p:val>
                                            <p:strVal val="#ppt_x"/>
                                          </p:val>
                                        </p:tav>
                                      </p:tavLst>
                                    </p:anim>
                                    <p:anim calcmode="lin" valueType="num">
                                      <p:cBhvr additive="base">
                                        <p:cTn id="7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1+#ppt_w/2"/>
                                          </p:val>
                                        </p:tav>
                                        <p:tav tm="100000">
                                          <p:val>
                                            <p:strVal val="#ppt_x"/>
                                          </p:val>
                                        </p:tav>
                                      </p:tavLst>
                                    </p:anim>
                                    <p:anim calcmode="lin" valueType="num">
                                      <p:cBhvr additive="base">
                                        <p:cTn id="8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0-#ppt_w/2"/>
                                          </p:val>
                                        </p:tav>
                                        <p:tav tm="100000">
                                          <p:val>
                                            <p:strVal val="#ppt_x"/>
                                          </p:val>
                                        </p:tav>
                                      </p:tavLst>
                                    </p:anim>
                                    <p:anim calcmode="lin" valueType="num">
                                      <p:cBhvr additive="base">
                                        <p:cTn id="8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 Box 19"/>
          <p:cNvSpPr txBox="1">
            <a:spLocks noChangeArrowheads="1"/>
          </p:cNvSpPr>
          <p:nvPr/>
        </p:nvSpPr>
        <p:spPr bwMode="auto">
          <a:xfrm>
            <a:off x="4788024" y="908720"/>
            <a:ext cx="31683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smtClean="0">
                <a:solidFill>
                  <a:srgbClr val="C00000"/>
                </a:solidFill>
                <a:latin typeface="Hacen Promoter" pitchFamily="2" charset="-78"/>
                <a:cs typeface="Arabic Transparent" pitchFamily="2" charset="-78"/>
              </a:rPr>
              <a:t>*</a:t>
            </a:r>
            <a:r>
              <a:rPr lang="ar-SA" sz="2400" b="1" dirty="0" smtClean="0">
                <a:solidFill>
                  <a:srgbClr val="00B050"/>
                </a:solidFill>
                <a:latin typeface="Hacen Promoter" pitchFamily="2" charset="-78"/>
                <a:cs typeface="Arabic Transparent" pitchFamily="2" charset="-78"/>
              </a:rPr>
              <a:t> </a:t>
            </a:r>
            <a:r>
              <a:rPr lang="ar-SA" sz="2400" b="1" u="sng" dirty="0" smtClean="0">
                <a:solidFill>
                  <a:srgbClr val="00B050"/>
                </a:solidFill>
                <a:latin typeface="Hacen Promoter" pitchFamily="2" charset="-78"/>
                <a:cs typeface="Arabic Transparent" pitchFamily="2" charset="-78"/>
              </a:rPr>
              <a:t> قاعدة 3</a:t>
            </a:r>
            <a:r>
              <a:rPr lang="ar-SA" sz="2400" b="1" dirty="0" smtClean="0">
                <a:solidFill>
                  <a:srgbClr val="00B050"/>
                </a:solidFill>
                <a:latin typeface="Hacen Promoter" pitchFamily="2" charset="-78"/>
                <a:cs typeface="Arabic Transparent" pitchFamily="2" charset="-78"/>
              </a:rPr>
              <a:t> ( شكل 3 ):</a:t>
            </a:r>
            <a:endParaRPr lang="fr-FR" sz="2400" b="1" dirty="0">
              <a:solidFill>
                <a:srgbClr val="00B050"/>
              </a:solidFill>
              <a:latin typeface="Hacen Promoter" pitchFamily="2" charset="-78"/>
              <a:cs typeface="Arabic Transparent" pitchFamily="2" charset="-78"/>
            </a:endParaRPr>
          </a:p>
        </p:txBody>
      </p:sp>
      <p:sp>
        <p:nvSpPr>
          <p:cNvPr id="8" name="ZoneTexte 7"/>
          <p:cNvSpPr txBox="1"/>
          <p:nvPr/>
        </p:nvSpPr>
        <p:spPr>
          <a:xfrm>
            <a:off x="107504" y="1239143"/>
            <a:ext cx="7208723" cy="461665"/>
          </a:xfrm>
          <a:prstGeom prst="rect">
            <a:avLst/>
          </a:prstGeom>
          <a:noFill/>
        </p:spPr>
        <p:txBody>
          <a:bodyPr wrap="square" rtlCol="0">
            <a:spAutoFit/>
          </a:bodyPr>
          <a:lstStyle/>
          <a:p>
            <a:pPr algn="r"/>
            <a:r>
              <a:rPr lang="ar-SA" sz="2400" b="1" dirty="0" smtClean="0">
                <a:solidFill>
                  <a:srgbClr val="3333FF"/>
                </a:solidFill>
              </a:rPr>
              <a:t>يجب أن لا يستخدم أي خط من خطوط الرؤى كخط للربط أو السمة.</a:t>
            </a:r>
            <a:endParaRPr lang="fr-FR" sz="2400" b="1" dirty="0">
              <a:solidFill>
                <a:srgbClr val="3333FF"/>
              </a:solidFill>
            </a:endParaRPr>
          </a:p>
        </p:txBody>
      </p:sp>
      <p:sp>
        <p:nvSpPr>
          <p:cNvPr id="9" name="ZoneTexte 8"/>
          <p:cNvSpPr txBox="1"/>
          <p:nvPr/>
        </p:nvSpPr>
        <p:spPr>
          <a:xfrm>
            <a:off x="683568" y="2031231"/>
            <a:ext cx="6632659" cy="461665"/>
          </a:xfrm>
          <a:prstGeom prst="rect">
            <a:avLst/>
          </a:prstGeom>
          <a:noFill/>
        </p:spPr>
        <p:txBody>
          <a:bodyPr wrap="square" rtlCol="0">
            <a:spAutoFit/>
          </a:bodyPr>
          <a:lstStyle/>
          <a:p>
            <a:pPr algn="r"/>
            <a:r>
              <a:rPr lang="ar-SA" sz="2400" b="1" dirty="0" smtClean="0">
                <a:solidFill>
                  <a:srgbClr val="3333FF"/>
                </a:solidFill>
              </a:rPr>
              <a:t>يجب أن لا نقوم بوسم عنصر غير مرئي.</a:t>
            </a:r>
            <a:endParaRPr lang="fr-FR" sz="2400" b="1" dirty="0">
              <a:solidFill>
                <a:srgbClr val="3333FF"/>
              </a:solidFill>
            </a:endParaRPr>
          </a:p>
        </p:txBody>
      </p:sp>
      <p:sp>
        <p:nvSpPr>
          <p:cNvPr id="10" name="Text Box 19"/>
          <p:cNvSpPr txBox="1">
            <a:spLocks noChangeArrowheads="1"/>
          </p:cNvSpPr>
          <p:nvPr/>
        </p:nvSpPr>
        <p:spPr bwMode="auto">
          <a:xfrm>
            <a:off x="4788024" y="1628800"/>
            <a:ext cx="31683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a:solidFill>
                  <a:srgbClr val="C00000"/>
                </a:solidFill>
                <a:latin typeface="Hacen Promoter" pitchFamily="2" charset="-78"/>
                <a:cs typeface="Arabic Transparent" pitchFamily="2" charset="-78"/>
              </a:rPr>
              <a:t>*</a:t>
            </a:r>
            <a:r>
              <a:rPr lang="ar-SA" sz="2400" b="1" dirty="0" smtClean="0">
                <a:solidFill>
                  <a:srgbClr val="00B050"/>
                </a:solidFill>
                <a:latin typeface="Hacen Promoter" pitchFamily="2" charset="-78"/>
                <a:cs typeface="Arabic Transparent" pitchFamily="2" charset="-78"/>
              </a:rPr>
              <a:t>  </a:t>
            </a:r>
            <a:r>
              <a:rPr lang="ar-SA" sz="2400" b="1" u="sng" dirty="0" smtClean="0">
                <a:solidFill>
                  <a:srgbClr val="00B050"/>
                </a:solidFill>
                <a:latin typeface="Hacen Promoter" pitchFamily="2" charset="-78"/>
                <a:cs typeface="Arabic Transparent" pitchFamily="2" charset="-78"/>
              </a:rPr>
              <a:t>قاعدة 4</a:t>
            </a:r>
            <a:r>
              <a:rPr lang="ar-SA" sz="2400" b="1" dirty="0" smtClean="0">
                <a:solidFill>
                  <a:srgbClr val="00B050"/>
                </a:solidFill>
                <a:latin typeface="Hacen Promoter" pitchFamily="2" charset="-78"/>
                <a:cs typeface="Arabic Transparent" pitchFamily="2" charset="-78"/>
              </a:rPr>
              <a:t> ( شكل 3 ):</a:t>
            </a:r>
            <a:endParaRPr lang="fr-FR" sz="2400" b="1" dirty="0">
              <a:solidFill>
                <a:srgbClr val="00B050"/>
              </a:solidFill>
              <a:latin typeface="Hacen Promoter" pitchFamily="2" charset="-78"/>
              <a:cs typeface="Arabic Transparent" pitchFamily="2" charset="-78"/>
            </a:endParaRPr>
          </a:p>
        </p:txBody>
      </p:sp>
      <p:sp>
        <p:nvSpPr>
          <p:cNvPr id="11" name="Text Box 19"/>
          <p:cNvSpPr txBox="1">
            <a:spLocks noChangeArrowheads="1"/>
          </p:cNvSpPr>
          <p:nvPr/>
        </p:nvSpPr>
        <p:spPr bwMode="auto">
          <a:xfrm>
            <a:off x="4788024" y="2535287"/>
            <a:ext cx="31683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a:solidFill>
                  <a:srgbClr val="C00000"/>
                </a:solidFill>
                <a:latin typeface="Hacen Promoter" pitchFamily="2" charset="-78"/>
                <a:cs typeface="Arabic Transparent" pitchFamily="2" charset="-78"/>
              </a:rPr>
              <a:t>*</a:t>
            </a:r>
            <a:r>
              <a:rPr lang="ar-SA" sz="2400" b="1" dirty="0" smtClean="0">
                <a:solidFill>
                  <a:srgbClr val="00B050"/>
                </a:solidFill>
                <a:latin typeface="Hacen Promoter" pitchFamily="2" charset="-78"/>
                <a:cs typeface="Arabic Transparent" pitchFamily="2" charset="-78"/>
              </a:rPr>
              <a:t>  </a:t>
            </a:r>
            <a:r>
              <a:rPr lang="ar-SA" sz="2400" b="1" u="sng" dirty="0" smtClean="0">
                <a:solidFill>
                  <a:srgbClr val="00B050"/>
                </a:solidFill>
                <a:latin typeface="Hacen Promoter" pitchFamily="2" charset="-78"/>
                <a:cs typeface="Arabic Transparent" pitchFamily="2" charset="-78"/>
              </a:rPr>
              <a:t>قاعدة 5</a:t>
            </a:r>
            <a:r>
              <a:rPr lang="ar-SA" sz="2400" b="1" dirty="0" smtClean="0">
                <a:solidFill>
                  <a:srgbClr val="00B050"/>
                </a:solidFill>
                <a:latin typeface="Hacen Promoter" pitchFamily="2" charset="-78"/>
                <a:cs typeface="Arabic Transparent" pitchFamily="2" charset="-78"/>
              </a:rPr>
              <a:t> ( شكل 4 ):</a:t>
            </a:r>
            <a:endParaRPr lang="fr-FR" sz="2400" b="1" dirty="0">
              <a:solidFill>
                <a:srgbClr val="00B050"/>
              </a:solidFill>
              <a:latin typeface="Hacen Promoter" pitchFamily="2" charset="-78"/>
              <a:cs typeface="Arabic Transparent" pitchFamily="2" charset="-78"/>
            </a:endParaRPr>
          </a:p>
        </p:txBody>
      </p:sp>
      <p:sp>
        <p:nvSpPr>
          <p:cNvPr id="12" name="ZoneTexte 11"/>
          <p:cNvSpPr txBox="1"/>
          <p:nvPr/>
        </p:nvSpPr>
        <p:spPr>
          <a:xfrm>
            <a:off x="1187624" y="2850615"/>
            <a:ext cx="6128603" cy="461665"/>
          </a:xfrm>
          <a:prstGeom prst="rect">
            <a:avLst/>
          </a:prstGeom>
          <a:noFill/>
        </p:spPr>
        <p:txBody>
          <a:bodyPr wrap="square" rtlCol="0">
            <a:spAutoFit/>
          </a:bodyPr>
          <a:lstStyle/>
          <a:p>
            <a:pPr algn="r"/>
            <a:r>
              <a:rPr lang="ar-SA" sz="2400" b="1" dirty="0" smtClean="0">
                <a:solidFill>
                  <a:srgbClr val="3333FF"/>
                </a:solidFill>
              </a:rPr>
              <a:t>يجب أن توزع الأبعاد على مختلف الرؤى.</a:t>
            </a:r>
            <a:endParaRPr lang="fr-FR" sz="2400" b="1" dirty="0">
              <a:solidFill>
                <a:srgbClr val="3333FF"/>
              </a:solidFill>
            </a:endParaRPr>
          </a:p>
        </p:txBody>
      </p:sp>
      <p:sp>
        <p:nvSpPr>
          <p:cNvPr id="13" name="Text Box 19"/>
          <p:cNvSpPr txBox="1">
            <a:spLocks noChangeArrowheads="1"/>
          </p:cNvSpPr>
          <p:nvPr/>
        </p:nvSpPr>
        <p:spPr bwMode="auto">
          <a:xfrm>
            <a:off x="4788024" y="3255367"/>
            <a:ext cx="31683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a:solidFill>
                  <a:srgbClr val="C00000"/>
                </a:solidFill>
                <a:latin typeface="Hacen Promoter" pitchFamily="2" charset="-78"/>
                <a:cs typeface="Arabic Transparent" pitchFamily="2" charset="-78"/>
              </a:rPr>
              <a:t>*</a:t>
            </a:r>
            <a:r>
              <a:rPr lang="ar-SA" sz="2400" b="1" dirty="0" smtClean="0">
                <a:solidFill>
                  <a:srgbClr val="00B050"/>
                </a:solidFill>
                <a:latin typeface="Hacen Promoter" pitchFamily="2" charset="-78"/>
                <a:cs typeface="Arabic Transparent" pitchFamily="2" charset="-78"/>
              </a:rPr>
              <a:t> </a:t>
            </a:r>
            <a:r>
              <a:rPr lang="ar-SA" sz="2400" b="1" u="sng" dirty="0" smtClean="0">
                <a:solidFill>
                  <a:srgbClr val="00B050"/>
                </a:solidFill>
                <a:latin typeface="Hacen Promoter" pitchFamily="2" charset="-78"/>
                <a:cs typeface="Arabic Transparent" pitchFamily="2" charset="-78"/>
              </a:rPr>
              <a:t> قاعدة 6</a:t>
            </a:r>
            <a:r>
              <a:rPr lang="ar-SA" sz="2400" b="1" dirty="0" smtClean="0">
                <a:solidFill>
                  <a:srgbClr val="00B050"/>
                </a:solidFill>
                <a:latin typeface="Hacen Promoter" pitchFamily="2" charset="-78"/>
                <a:cs typeface="Arabic Transparent" pitchFamily="2" charset="-78"/>
              </a:rPr>
              <a:t> ( شكل 4 ):</a:t>
            </a:r>
            <a:endParaRPr lang="fr-FR" sz="2400" b="1" dirty="0">
              <a:solidFill>
                <a:srgbClr val="00B050"/>
              </a:solidFill>
              <a:latin typeface="Hacen Promoter" pitchFamily="2" charset="-78"/>
              <a:cs typeface="Arabic Transparent" pitchFamily="2" charset="-78"/>
            </a:endParaRPr>
          </a:p>
        </p:txBody>
      </p:sp>
      <p:sp>
        <p:nvSpPr>
          <p:cNvPr id="14" name="ZoneTexte 13"/>
          <p:cNvSpPr txBox="1"/>
          <p:nvPr/>
        </p:nvSpPr>
        <p:spPr>
          <a:xfrm>
            <a:off x="1187624" y="3687415"/>
            <a:ext cx="6200611" cy="461665"/>
          </a:xfrm>
          <a:prstGeom prst="rect">
            <a:avLst/>
          </a:prstGeom>
          <a:noFill/>
        </p:spPr>
        <p:txBody>
          <a:bodyPr wrap="square" rtlCol="0">
            <a:spAutoFit/>
          </a:bodyPr>
          <a:lstStyle/>
          <a:p>
            <a:pPr algn="r"/>
            <a:r>
              <a:rPr lang="ar-SA" sz="2400" b="1" dirty="0" smtClean="0">
                <a:solidFill>
                  <a:srgbClr val="3333FF"/>
                </a:solidFill>
              </a:rPr>
              <a:t>يجب أن لا تتكرر السمة ولو تعددت الرؤى.</a:t>
            </a:r>
            <a:endParaRPr lang="fr-FR" sz="2400" b="1" dirty="0">
              <a:solidFill>
                <a:srgbClr val="3333FF"/>
              </a:solidFill>
            </a:endParaRPr>
          </a:p>
        </p:txBody>
      </p:sp>
      <p:sp>
        <p:nvSpPr>
          <p:cNvPr id="15" name="Text Box 19"/>
          <p:cNvSpPr txBox="1">
            <a:spLocks noChangeArrowheads="1"/>
          </p:cNvSpPr>
          <p:nvPr/>
        </p:nvSpPr>
        <p:spPr bwMode="auto">
          <a:xfrm>
            <a:off x="4788024" y="4119463"/>
            <a:ext cx="31683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a:solidFill>
                  <a:srgbClr val="C00000"/>
                </a:solidFill>
                <a:latin typeface="Hacen Promoter" pitchFamily="2" charset="-78"/>
                <a:cs typeface="Arabic Transparent" pitchFamily="2" charset="-78"/>
              </a:rPr>
              <a:t>*</a:t>
            </a:r>
            <a:r>
              <a:rPr lang="ar-SA" sz="2400" b="1" dirty="0" smtClean="0">
                <a:solidFill>
                  <a:srgbClr val="00B050"/>
                </a:solidFill>
                <a:latin typeface="Hacen Promoter" pitchFamily="2" charset="-78"/>
                <a:cs typeface="Arabic Transparent" pitchFamily="2" charset="-78"/>
              </a:rPr>
              <a:t>  </a:t>
            </a:r>
            <a:r>
              <a:rPr lang="ar-SA" sz="2400" b="1" u="sng" dirty="0" smtClean="0">
                <a:solidFill>
                  <a:srgbClr val="00B050"/>
                </a:solidFill>
                <a:latin typeface="Hacen Promoter" pitchFamily="2" charset="-78"/>
                <a:cs typeface="Arabic Transparent" pitchFamily="2" charset="-78"/>
              </a:rPr>
              <a:t>قاعدة 7</a:t>
            </a:r>
            <a:r>
              <a:rPr lang="ar-SA" sz="2400" b="1" dirty="0" smtClean="0">
                <a:solidFill>
                  <a:srgbClr val="00B050"/>
                </a:solidFill>
                <a:latin typeface="Hacen Promoter" pitchFamily="2" charset="-78"/>
                <a:cs typeface="Arabic Transparent" pitchFamily="2" charset="-78"/>
              </a:rPr>
              <a:t> ( شكل 5 ):</a:t>
            </a:r>
            <a:endParaRPr lang="fr-FR" sz="2400" b="1" dirty="0">
              <a:solidFill>
                <a:srgbClr val="00B050"/>
              </a:solidFill>
              <a:latin typeface="Hacen Promoter" pitchFamily="2" charset="-78"/>
              <a:cs typeface="Arabic Transparent" pitchFamily="2" charset="-78"/>
            </a:endParaRPr>
          </a:p>
        </p:txBody>
      </p:sp>
      <p:sp>
        <p:nvSpPr>
          <p:cNvPr id="16" name="ZoneTexte 15"/>
          <p:cNvSpPr txBox="1"/>
          <p:nvPr/>
        </p:nvSpPr>
        <p:spPr>
          <a:xfrm>
            <a:off x="2267744" y="4479503"/>
            <a:ext cx="5192499" cy="461665"/>
          </a:xfrm>
          <a:prstGeom prst="rect">
            <a:avLst/>
          </a:prstGeom>
          <a:noFill/>
        </p:spPr>
        <p:txBody>
          <a:bodyPr wrap="square" rtlCol="0">
            <a:spAutoFit/>
          </a:bodyPr>
          <a:lstStyle/>
          <a:p>
            <a:pPr algn="r"/>
            <a:r>
              <a:rPr lang="ar-SA" sz="2400" b="1" dirty="0" smtClean="0">
                <a:solidFill>
                  <a:srgbClr val="3333FF"/>
                </a:solidFill>
              </a:rPr>
              <a:t>يجب أن لا تكتب السمة على شكل عدد كسري.</a:t>
            </a:r>
            <a:endParaRPr lang="fr-FR" sz="2400" b="1" dirty="0">
              <a:solidFill>
                <a:srgbClr val="3333FF"/>
              </a:solidFill>
            </a:endParaRPr>
          </a:p>
        </p:txBody>
      </p:sp>
      <p:sp>
        <p:nvSpPr>
          <p:cNvPr id="17" name="Text Box 19"/>
          <p:cNvSpPr txBox="1">
            <a:spLocks noChangeArrowheads="1"/>
          </p:cNvSpPr>
          <p:nvPr/>
        </p:nvSpPr>
        <p:spPr bwMode="auto">
          <a:xfrm>
            <a:off x="4788024" y="4983559"/>
            <a:ext cx="31683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a:solidFill>
                  <a:srgbClr val="C00000"/>
                </a:solidFill>
                <a:latin typeface="Hacen Promoter" pitchFamily="2" charset="-78"/>
                <a:cs typeface="Arabic Transparent" pitchFamily="2" charset="-78"/>
              </a:rPr>
              <a:t>*</a:t>
            </a:r>
            <a:r>
              <a:rPr lang="ar-SA" sz="2400" b="1" dirty="0" smtClean="0">
                <a:solidFill>
                  <a:srgbClr val="00B050"/>
                </a:solidFill>
                <a:latin typeface="Hacen Promoter" pitchFamily="2" charset="-78"/>
                <a:cs typeface="Arabic Transparent" pitchFamily="2" charset="-78"/>
              </a:rPr>
              <a:t>  </a:t>
            </a:r>
            <a:r>
              <a:rPr lang="ar-SA" sz="2400" b="1" u="sng" dirty="0" smtClean="0">
                <a:solidFill>
                  <a:srgbClr val="00B050"/>
                </a:solidFill>
                <a:latin typeface="Hacen Promoter" pitchFamily="2" charset="-78"/>
                <a:cs typeface="Arabic Transparent" pitchFamily="2" charset="-78"/>
              </a:rPr>
              <a:t>قاعدة 8</a:t>
            </a:r>
            <a:r>
              <a:rPr lang="ar-SA" sz="2400" b="1" dirty="0" smtClean="0">
                <a:solidFill>
                  <a:srgbClr val="00B050"/>
                </a:solidFill>
                <a:latin typeface="Hacen Promoter" pitchFamily="2" charset="-78"/>
                <a:cs typeface="Arabic Transparent" pitchFamily="2" charset="-78"/>
              </a:rPr>
              <a:t> ( شكل 5 ):</a:t>
            </a:r>
            <a:endParaRPr lang="fr-FR" sz="2400" b="1" dirty="0">
              <a:solidFill>
                <a:srgbClr val="00B050"/>
              </a:solidFill>
              <a:latin typeface="Hacen Promoter" pitchFamily="2" charset="-78"/>
              <a:cs typeface="Arabic Transparent" pitchFamily="2" charset="-78"/>
            </a:endParaRPr>
          </a:p>
        </p:txBody>
      </p:sp>
      <p:sp>
        <p:nvSpPr>
          <p:cNvPr id="18" name="ZoneTexte 17"/>
          <p:cNvSpPr txBox="1"/>
          <p:nvPr/>
        </p:nvSpPr>
        <p:spPr>
          <a:xfrm>
            <a:off x="1331640" y="5343599"/>
            <a:ext cx="6128603" cy="461665"/>
          </a:xfrm>
          <a:prstGeom prst="rect">
            <a:avLst/>
          </a:prstGeom>
          <a:noFill/>
        </p:spPr>
        <p:txBody>
          <a:bodyPr wrap="square" rtlCol="0">
            <a:spAutoFit/>
          </a:bodyPr>
          <a:lstStyle/>
          <a:p>
            <a:pPr algn="r"/>
            <a:r>
              <a:rPr lang="ar-SA" sz="2400" b="1" dirty="0" smtClean="0">
                <a:solidFill>
                  <a:srgbClr val="3333FF"/>
                </a:solidFill>
              </a:rPr>
              <a:t> على السمة.</a:t>
            </a:r>
            <a:r>
              <a:rPr lang="fr-FR" sz="2400" b="1" dirty="0" smtClean="0">
                <a:solidFill>
                  <a:srgbClr val="3333FF"/>
                </a:solidFill>
              </a:rPr>
              <a:t>( mm ) </a:t>
            </a:r>
            <a:r>
              <a:rPr lang="ar-SA" sz="2400" b="1" dirty="0" smtClean="0">
                <a:solidFill>
                  <a:srgbClr val="3333FF"/>
                </a:solidFill>
              </a:rPr>
              <a:t>يجب </a:t>
            </a:r>
            <a:r>
              <a:rPr lang="ar-SA" sz="2400" b="1" dirty="0">
                <a:solidFill>
                  <a:srgbClr val="3333FF"/>
                </a:solidFill>
              </a:rPr>
              <a:t>أن لا تكتب وحدة الملمتر </a:t>
            </a:r>
            <a:endParaRPr lang="fr-FR" sz="2400" b="1" dirty="0">
              <a:solidFill>
                <a:srgbClr val="3333FF"/>
              </a:solidFill>
            </a:endParaRPr>
          </a:p>
        </p:txBody>
      </p:sp>
      <p:sp>
        <p:nvSpPr>
          <p:cNvPr id="19" name="Text Box 19"/>
          <p:cNvSpPr txBox="1">
            <a:spLocks noChangeArrowheads="1"/>
          </p:cNvSpPr>
          <p:nvPr/>
        </p:nvSpPr>
        <p:spPr bwMode="auto">
          <a:xfrm>
            <a:off x="899592" y="5991671"/>
            <a:ext cx="72091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ar-SA" sz="2400" b="1" dirty="0" smtClean="0">
                <a:solidFill>
                  <a:srgbClr val="C00000"/>
                </a:solidFill>
                <a:latin typeface="Hacen Promoter" pitchFamily="2" charset="-78"/>
                <a:cs typeface="Arabic Transparent" pitchFamily="2" charset="-78"/>
              </a:rPr>
              <a:t> </a:t>
            </a:r>
            <a:r>
              <a:rPr lang="ar-SA" sz="2400" b="1" u="sng" dirty="0" smtClean="0">
                <a:solidFill>
                  <a:srgbClr val="C00000"/>
                </a:solidFill>
                <a:latin typeface="Hacen Promoter" pitchFamily="2" charset="-78"/>
                <a:cs typeface="Arabic Transparent" pitchFamily="2" charset="-78"/>
              </a:rPr>
              <a:t> توزيـع المطبـوع الخـاص بالأشكـال</a:t>
            </a:r>
            <a:endParaRPr lang="fr-FR" sz="2400" b="1" dirty="0">
              <a:solidFill>
                <a:srgbClr val="C00000"/>
              </a:solidFill>
              <a:latin typeface="Hacen Promoter" pitchFamily="2" charset="-78"/>
              <a:cs typeface="Arabic Transparent" pitchFamily="2" charset="-78"/>
            </a:endParaRPr>
          </a:p>
        </p:txBody>
      </p:sp>
    </p:spTree>
    <p:extLst>
      <p:ext uri="{BB962C8B-B14F-4D97-AF65-F5344CB8AC3E}">
        <p14:creationId xmlns:p14="http://schemas.microsoft.com/office/powerpoint/2010/main" val="1990214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0-#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0-#ppt_w/2"/>
                                          </p:val>
                                        </p:tav>
                                        <p:tav tm="100000">
                                          <p:val>
                                            <p:strVal val="#ppt_x"/>
                                          </p:val>
                                        </p:tav>
                                      </p:tavLst>
                                    </p:anim>
                                    <p:anim calcmode="lin" valueType="num">
                                      <p:cBhvr additive="base">
                                        <p:cTn id="5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1+#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0-#ppt_w/2"/>
                                          </p:val>
                                        </p:tav>
                                        <p:tav tm="100000">
                                          <p:val>
                                            <p:strVal val="#ppt_x"/>
                                          </p:val>
                                        </p:tav>
                                      </p:tavLst>
                                    </p:anim>
                                    <p:anim calcmode="lin" valueType="num">
                                      <p:cBhvr additive="base">
                                        <p:cTn id="62"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1+#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0-#ppt_w/2"/>
                                          </p:val>
                                        </p:tav>
                                        <p:tav tm="100000">
                                          <p:val>
                                            <p:strVal val="#ppt_x"/>
                                          </p:val>
                                        </p:tav>
                                      </p:tavLst>
                                    </p:anim>
                                    <p:anim calcmode="lin" valueType="num">
                                      <p:cBhvr additive="base">
                                        <p:cTn id="7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down)">
                                      <p:cBhvr>
                                        <p:cTn id="79" dur="580">
                                          <p:stCondLst>
                                            <p:cond delay="0"/>
                                          </p:stCondLst>
                                        </p:cTn>
                                        <p:tgtEl>
                                          <p:spTgt spid="19"/>
                                        </p:tgtEl>
                                      </p:cBhvr>
                                    </p:animEffect>
                                    <p:anim calcmode="lin" valueType="num">
                                      <p:cBhvr>
                                        <p:cTn id="80"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85" dur="26">
                                          <p:stCondLst>
                                            <p:cond delay="650"/>
                                          </p:stCondLst>
                                        </p:cTn>
                                        <p:tgtEl>
                                          <p:spTgt spid="19"/>
                                        </p:tgtEl>
                                      </p:cBhvr>
                                      <p:to x="100000" y="60000"/>
                                    </p:animScale>
                                    <p:animScale>
                                      <p:cBhvr>
                                        <p:cTn id="86" dur="166" decel="50000">
                                          <p:stCondLst>
                                            <p:cond delay="676"/>
                                          </p:stCondLst>
                                        </p:cTn>
                                        <p:tgtEl>
                                          <p:spTgt spid="19"/>
                                        </p:tgtEl>
                                      </p:cBhvr>
                                      <p:to x="100000" y="100000"/>
                                    </p:animScale>
                                    <p:animScale>
                                      <p:cBhvr>
                                        <p:cTn id="87" dur="26">
                                          <p:stCondLst>
                                            <p:cond delay="1312"/>
                                          </p:stCondLst>
                                        </p:cTn>
                                        <p:tgtEl>
                                          <p:spTgt spid="19"/>
                                        </p:tgtEl>
                                      </p:cBhvr>
                                      <p:to x="100000" y="80000"/>
                                    </p:animScale>
                                    <p:animScale>
                                      <p:cBhvr>
                                        <p:cTn id="88" dur="166" decel="50000">
                                          <p:stCondLst>
                                            <p:cond delay="1338"/>
                                          </p:stCondLst>
                                        </p:cTn>
                                        <p:tgtEl>
                                          <p:spTgt spid="19"/>
                                        </p:tgtEl>
                                      </p:cBhvr>
                                      <p:to x="100000" y="100000"/>
                                    </p:animScale>
                                    <p:animScale>
                                      <p:cBhvr>
                                        <p:cTn id="89" dur="26">
                                          <p:stCondLst>
                                            <p:cond delay="1642"/>
                                          </p:stCondLst>
                                        </p:cTn>
                                        <p:tgtEl>
                                          <p:spTgt spid="19"/>
                                        </p:tgtEl>
                                      </p:cBhvr>
                                      <p:to x="100000" y="90000"/>
                                    </p:animScale>
                                    <p:animScale>
                                      <p:cBhvr>
                                        <p:cTn id="90" dur="166" decel="50000">
                                          <p:stCondLst>
                                            <p:cond delay="1668"/>
                                          </p:stCondLst>
                                        </p:cTn>
                                        <p:tgtEl>
                                          <p:spTgt spid="19"/>
                                        </p:tgtEl>
                                      </p:cBhvr>
                                      <p:to x="100000" y="100000"/>
                                    </p:animScale>
                                    <p:animScale>
                                      <p:cBhvr>
                                        <p:cTn id="91" dur="26">
                                          <p:stCondLst>
                                            <p:cond delay="1808"/>
                                          </p:stCondLst>
                                        </p:cTn>
                                        <p:tgtEl>
                                          <p:spTgt spid="19"/>
                                        </p:tgtEl>
                                      </p:cBhvr>
                                      <p:to x="100000" y="95000"/>
                                    </p:animScale>
                                    <p:animScale>
                                      <p:cBhvr>
                                        <p:cTn id="92" dur="166" decel="50000">
                                          <p:stCondLst>
                                            <p:cond delay="1834"/>
                                          </p:stCondLst>
                                        </p:cTn>
                                        <p:tgtEl>
                                          <p:spTgt spid="1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Rectangle 6">
            <a:hlinkClick r:id="rId3" action="ppaction://hlinkfile"/>
          </p:cNvPr>
          <p:cNvSpPr/>
          <p:nvPr/>
        </p:nvSpPr>
        <p:spPr>
          <a:xfrm>
            <a:off x="3563888" y="828001"/>
            <a:ext cx="4532961" cy="584775"/>
          </a:xfrm>
          <a:prstGeom prst="rect">
            <a:avLst/>
          </a:prstGeom>
        </p:spPr>
        <p:txBody>
          <a:bodyPr wrap="square">
            <a:spAutoFit/>
          </a:bodyPr>
          <a:lstStyle/>
          <a:p>
            <a:pPr algn="r" rtl="1"/>
            <a:r>
              <a:rPr lang="ar-SA" sz="2800" b="1" dirty="0" smtClean="0">
                <a:cs typeface="Arabic Transparent" pitchFamily="2" charset="-78"/>
              </a:rPr>
              <a:t>3</a:t>
            </a:r>
            <a:r>
              <a:rPr lang="ar-SA" sz="3200" b="1" dirty="0" smtClean="0">
                <a:cs typeface="Andalus" pitchFamily="2" charset="-78"/>
              </a:rPr>
              <a:t>-</a:t>
            </a:r>
            <a:r>
              <a:rPr lang="ar-SA" sz="3200" b="1" u="sng" dirty="0" smtClean="0">
                <a:cs typeface="Andalus" pitchFamily="2" charset="-78"/>
              </a:rPr>
              <a:t> المنظــور الإشرافــي </a:t>
            </a:r>
            <a:r>
              <a:rPr lang="ar-SA" sz="3200" b="1" dirty="0" smtClean="0">
                <a:cs typeface="Andalus" pitchFamily="2" charset="-78"/>
              </a:rPr>
              <a:t>: </a:t>
            </a:r>
            <a:endParaRPr lang="fr-FR" sz="3200" b="1" dirty="0">
              <a:cs typeface="Andalus" pitchFamily="2" charset="-78"/>
            </a:endParaRPr>
          </a:p>
        </p:txBody>
      </p:sp>
      <p:sp>
        <p:nvSpPr>
          <p:cNvPr id="2" name="Rectangle 1"/>
          <p:cNvSpPr/>
          <p:nvPr/>
        </p:nvSpPr>
        <p:spPr>
          <a:xfrm>
            <a:off x="35496" y="1499300"/>
            <a:ext cx="7632848" cy="1569660"/>
          </a:xfrm>
          <a:prstGeom prst="rect">
            <a:avLst/>
          </a:prstGeom>
        </p:spPr>
        <p:txBody>
          <a:bodyPr wrap="square">
            <a:spAutoFit/>
          </a:bodyPr>
          <a:lstStyle/>
          <a:p>
            <a:pPr algn="r" rtl="1"/>
            <a:r>
              <a:rPr lang="ar-MA" sz="2400" b="1" dirty="0">
                <a:solidFill>
                  <a:srgbClr val="3333FF"/>
                </a:solidFill>
              </a:rPr>
              <a:t>لرسم ضلع متعامد مع سطح مستوى أمر غير ممكن  لدلك نستعمل وسيلة خاصة تسمى المنظور لتمثيل المجسمات ثلاثية الأبعاد على سطح ذي </a:t>
            </a:r>
            <a:r>
              <a:rPr lang="ar-MA" sz="2400" b="1" dirty="0" smtClean="0">
                <a:solidFill>
                  <a:srgbClr val="3333FF"/>
                </a:solidFill>
              </a:rPr>
              <a:t>بعدين</a:t>
            </a:r>
            <a:r>
              <a:rPr lang="ar-SA" sz="2400" b="1" dirty="0" smtClean="0">
                <a:solidFill>
                  <a:srgbClr val="3333FF"/>
                </a:solidFill>
              </a:rPr>
              <a:t>،</a:t>
            </a:r>
            <a:r>
              <a:rPr lang="fr-FR" sz="2400" b="1" dirty="0" smtClean="0">
                <a:solidFill>
                  <a:srgbClr val="3333FF"/>
                </a:solidFill>
              </a:rPr>
              <a:t> </a:t>
            </a:r>
            <a:r>
              <a:rPr lang="ar-MA" sz="2400" b="1" dirty="0">
                <a:solidFill>
                  <a:srgbClr val="3333FF"/>
                </a:solidFill>
              </a:rPr>
              <a:t>و يتميز بكونه سهل القراءة حتى من  طرف غير المختصين في  رسم الصناعي.</a:t>
            </a:r>
            <a:endParaRPr lang="fr-FR" sz="2400" b="1" dirty="0">
              <a:solidFill>
                <a:srgbClr val="3333FF"/>
              </a:solidFill>
            </a:endParaRPr>
          </a:p>
        </p:txBody>
      </p:sp>
      <p:sp>
        <p:nvSpPr>
          <p:cNvPr id="3" name="Rectangle 2"/>
          <p:cNvSpPr/>
          <p:nvPr/>
        </p:nvSpPr>
        <p:spPr>
          <a:xfrm>
            <a:off x="6300192" y="3183359"/>
            <a:ext cx="1851789" cy="461665"/>
          </a:xfrm>
          <a:prstGeom prst="rect">
            <a:avLst/>
          </a:prstGeom>
        </p:spPr>
        <p:txBody>
          <a:bodyPr wrap="none">
            <a:spAutoFit/>
          </a:bodyPr>
          <a:lstStyle/>
          <a:p>
            <a:pPr lvl="0" rtl="1"/>
            <a:r>
              <a:rPr lang="ar-SA" sz="2400" b="1" dirty="0" smtClean="0">
                <a:solidFill>
                  <a:srgbClr val="C00000"/>
                </a:solidFill>
              </a:rPr>
              <a:t>1.3- تعريـــــف</a:t>
            </a:r>
            <a:r>
              <a:rPr lang="ar-SA" sz="2400" b="1" dirty="0">
                <a:solidFill>
                  <a:srgbClr val="C00000"/>
                </a:solidFill>
              </a:rPr>
              <a:t>:</a:t>
            </a:r>
            <a:endParaRPr lang="fr-FR" sz="2400" b="1" dirty="0">
              <a:solidFill>
                <a:srgbClr val="C00000"/>
              </a:solidFill>
            </a:endParaRPr>
          </a:p>
        </p:txBody>
      </p:sp>
      <p:sp>
        <p:nvSpPr>
          <p:cNvPr id="8" name="Rectangle 7"/>
          <p:cNvSpPr/>
          <p:nvPr/>
        </p:nvSpPr>
        <p:spPr>
          <a:xfrm>
            <a:off x="395536" y="3678123"/>
            <a:ext cx="7416824" cy="830997"/>
          </a:xfrm>
          <a:prstGeom prst="rect">
            <a:avLst/>
          </a:prstGeom>
        </p:spPr>
        <p:txBody>
          <a:bodyPr wrap="square">
            <a:spAutoFit/>
          </a:bodyPr>
          <a:lstStyle/>
          <a:p>
            <a:pPr algn="r" rtl="1"/>
            <a:r>
              <a:rPr lang="ar-MA" sz="2400" b="1" dirty="0">
                <a:solidFill>
                  <a:srgbClr val="3333FF"/>
                </a:solidFill>
              </a:rPr>
              <a:t>المنظور الإشرافي طريقة من طرق التمثيل في الرسم التقني تمكن من إعطاء نظرة شمولية لمعالم الأشياء التقنية.</a:t>
            </a:r>
            <a:endParaRPr lang="fr-FR" sz="2400" b="1" dirty="0">
              <a:solidFill>
                <a:srgbClr val="3333FF"/>
              </a:solidFill>
            </a:endParaRPr>
          </a:p>
        </p:txBody>
      </p:sp>
      <p:sp>
        <p:nvSpPr>
          <p:cNvPr id="9" name="Rectangle 8"/>
          <p:cNvSpPr/>
          <p:nvPr/>
        </p:nvSpPr>
        <p:spPr>
          <a:xfrm>
            <a:off x="5220072" y="4623519"/>
            <a:ext cx="2918805" cy="461665"/>
          </a:xfrm>
          <a:prstGeom prst="rect">
            <a:avLst/>
          </a:prstGeom>
        </p:spPr>
        <p:txBody>
          <a:bodyPr wrap="square">
            <a:spAutoFit/>
          </a:bodyPr>
          <a:lstStyle/>
          <a:p>
            <a:pPr lvl="0" algn="r" rtl="1"/>
            <a:r>
              <a:rPr lang="ar-SA" sz="2400" b="1" dirty="0" smtClean="0">
                <a:solidFill>
                  <a:srgbClr val="C00000"/>
                </a:solidFill>
                <a:cs typeface="Arabic Transparent" pitchFamily="2" charset="-78"/>
              </a:rPr>
              <a:t>2.3- طــريقة </a:t>
            </a:r>
            <a:r>
              <a:rPr lang="ar-SA" sz="2400" b="1" dirty="0">
                <a:solidFill>
                  <a:srgbClr val="C00000"/>
                </a:solidFill>
                <a:cs typeface="Arabic Transparent" pitchFamily="2" charset="-78"/>
              </a:rPr>
              <a:t>الإنجاز:</a:t>
            </a:r>
            <a:endParaRPr lang="fr-FR" sz="2400" b="1" dirty="0">
              <a:solidFill>
                <a:srgbClr val="C00000"/>
              </a:solidFill>
              <a:cs typeface="Arabic Transparent" pitchFamily="2" charset="-78"/>
            </a:endParaRPr>
          </a:p>
        </p:txBody>
      </p:sp>
      <p:sp>
        <p:nvSpPr>
          <p:cNvPr id="10" name="Rectangle 9"/>
          <p:cNvSpPr/>
          <p:nvPr/>
        </p:nvSpPr>
        <p:spPr>
          <a:xfrm>
            <a:off x="4860032" y="5055567"/>
            <a:ext cx="3220754" cy="461665"/>
          </a:xfrm>
          <a:prstGeom prst="rect">
            <a:avLst/>
          </a:prstGeom>
        </p:spPr>
        <p:txBody>
          <a:bodyPr wrap="square">
            <a:spAutoFit/>
          </a:bodyPr>
          <a:lstStyle/>
          <a:p>
            <a:pPr algn="r"/>
            <a:r>
              <a:rPr lang="ar-SA" sz="2400" b="1" dirty="0" smtClean="0">
                <a:solidFill>
                  <a:srgbClr val="00B050"/>
                </a:solidFill>
              </a:rPr>
              <a:t>1.2.3- رسم </a:t>
            </a:r>
            <a:r>
              <a:rPr lang="ar-SA" sz="2400" b="1" dirty="0">
                <a:solidFill>
                  <a:srgbClr val="00B050"/>
                </a:solidFill>
              </a:rPr>
              <a:t>الوجه الأمامي:</a:t>
            </a:r>
            <a:endParaRPr lang="fr-FR" sz="2400" b="1" dirty="0">
              <a:solidFill>
                <a:srgbClr val="00B050"/>
              </a:solidFill>
            </a:endParaRPr>
          </a:p>
        </p:txBody>
      </p:sp>
      <p:sp>
        <p:nvSpPr>
          <p:cNvPr id="11" name="Rectangle 10"/>
          <p:cNvSpPr/>
          <p:nvPr/>
        </p:nvSpPr>
        <p:spPr>
          <a:xfrm>
            <a:off x="539552" y="5517232"/>
            <a:ext cx="7128792" cy="830997"/>
          </a:xfrm>
          <a:prstGeom prst="rect">
            <a:avLst/>
          </a:prstGeom>
        </p:spPr>
        <p:txBody>
          <a:bodyPr wrap="square">
            <a:spAutoFit/>
          </a:bodyPr>
          <a:lstStyle/>
          <a:p>
            <a:pPr algn="r" rtl="1"/>
            <a:r>
              <a:rPr lang="ar-MA" sz="2400" b="1" dirty="0">
                <a:solidFill>
                  <a:srgbClr val="3333FF"/>
                </a:solidFill>
              </a:rPr>
              <a:t>يرسم الوجه الأمامي بشكله الحقيقي رسما موازيا لمستوى  الورقة  بعد ضرب أبعاد الوجه الأمامي في السلم :</a:t>
            </a:r>
            <a:endParaRPr lang="fr-FR" sz="2400" b="1" dirty="0">
              <a:solidFill>
                <a:srgbClr val="3333FF"/>
              </a:solidFill>
            </a:endParaRPr>
          </a:p>
        </p:txBody>
      </p:sp>
    </p:spTree>
    <p:extLst>
      <p:ext uri="{BB962C8B-B14F-4D97-AF65-F5344CB8AC3E}">
        <p14:creationId xmlns:p14="http://schemas.microsoft.com/office/powerpoint/2010/main" val="2951773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1+#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8" grpId="0"/>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0"/>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35305"/>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92088"/>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619672" y="4365104"/>
            <a:ext cx="6408712" cy="461665"/>
          </a:xfrm>
          <a:prstGeom prst="rect">
            <a:avLst/>
          </a:prstGeom>
        </p:spPr>
        <p:txBody>
          <a:bodyPr wrap="square">
            <a:spAutoFit/>
          </a:bodyPr>
          <a:lstStyle/>
          <a:p>
            <a:pPr algn="r"/>
            <a:r>
              <a:rPr lang="ar-SA" sz="2400" b="1" dirty="0" smtClean="0">
                <a:solidFill>
                  <a:srgbClr val="00B050"/>
                </a:solidFill>
              </a:rPr>
              <a:t>2.2.3- رسم </a:t>
            </a:r>
            <a:r>
              <a:rPr lang="ar-SA" sz="2400" b="1" dirty="0">
                <a:solidFill>
                  <a:srgbClr val="00B050"/>
                </a:solidFill>
              </a:rPr>
              <a:t>الحروف المتعامدة مع الوجه الأمامي:</a:t>
            </a:r>
            <a:endParaRPr lang="fr-FR" sz="2400" b="1" dirty="0">
              <a:solidFill>
                <a:srgbClr val="00B050"/>
              </a:solidFill>
            </a:endParaRPr>
          </a:p>
        </p:txBody>
      </p:sp>
      <p:sp>
        <p:nvSpPr>
          <p:cNvPr id="17" name="Rectangle 16"/>
          <p:cNvSpPr/>
          <p:nvPr/>
        </p:nvSpPr>
        <p:spPr>
          <a:xfrm>
            <a:off x="107504" y="4892967"/>
            <a:ext cx="7416824" cy="1200329"/>
          </a:xfrm>
          <a:prstGeom prst="rect">
            <a:avLst/>
          </a:prstGeom>
        </p:spPr>
        <p:txBody>
          <a:bodyPr wrap="square">
            <a:spAutoFit/>
          </a:bodyPr>
          <a:lstStyle/>
          <a:p>
            <a:pPr algn="r" rtl="1"/>
            <a:r>
              <a:rPr lang="ar-MA" sz="2400" b="1" dirty="0">
                <a:solidFill>
                  <a:srgbClr val="3333FF"/>
                </a:solidFill>
              </a:rPr>
              <a:t>تمثل حروف هذه الواجهة بخطوط مائلة بـزاوية </a:t>
            </a:r>
            <a:r>
              <a:rPr lang="fr-FR" sz="2400" b="1" dirty="0">
                <a:solidFill>
                  <a:srgbClr val="C00000"/>
                </a:solidFill>
              </a:rPr>
              <a:t>α</a:t>
            </a:r>
            <a:r>
              <a:rPr lang="ar-MA" sz="2400" b="1" dirty="0">
                <a:solidFill>
                  <a:srgbClr val="3333FF"/>
                </a:solidFill>
              </a:rPr>
              <a:t> تسمى الهاربات، حيث يتم اختزال أبعاد الحرف العمودية للوجه </a:t>
            </a:r>
            <a:r>
              <a:rPr lang="ar-MA" sz="2400" b="1" dirty="0" smtClean="0">
                <a:solidFill>
                  <a:srgbClr val="3333FF"/>
                </a:solidFill>
              </a:rPr>
              <a:t>الأمامي</a:t>
            </a:r>
            <a:r>
              <a:rPr lang="ar-SA" sz="2400" b="1" dirty="0" smtClean="0">
                <a:solidFill>
                  <a:srgbClr val="3333FF"/>
                </a:solidFill>
              </a:rPr>
              <a:t> </a:t>
            </a:r>
            <a:r>
              <a:rPr lang="fr-FR" sz="2400" b="1" dirty="0" smtClean="0">
                <a:solidFill>
                  <a:srgbClr val="3333FF"/>
                </a:solidFill>
              </a:rPr>
              <a:t>)</a:t>
            </a:r>
            <a:r>
              <a:rPr lang="ar-MA" sz="2400" b="1" dirty="0" smtClean="0">
                <a:solidFill>
                  <a:srgbClr val="3333FF"/>
                </a:solidFill>
              </a:rPr>
              <a:t> </a:t>
            </a:r>
            <a:r>
              <a:rPr lang="ar-MA" sz="2400" b="1" dirty="0">
                <a:solidFill>
                  <a:srgbClr val="3333FF"/>
                </a:solidFill>
              </a:rPr>
              <a:t>بعد ضربها في </a:t>
            </a:r>
            <a:r>
              <a:rPr lang="ar-MA" sz="2400" b="1" dirty="0" smtClean="0">
                <a:solidFill>
                  <a:srgbClr val="3333FF"/>
                </a:solidFill>
              </a:rPr>
              <a:t>السلم</a:t>
            </a:r>
            <a:r>
              <a:rPr lang="ar-SA" sz="2400" b="1" dirty="0" smtClean="0">
                <a:solidFill>
                  <a:srgbClr val="3333FF"/>
                </a:solidFill>
              </a:rPr>
              <a:t> </a:t>
            </a:r>
            <a:r>
              <a:rPr lang="fr-FR" sz="2400" b="1" dirty="0" smtClean="0">
                <a:solidFill>
                  <a:srgbClr val="3333FF"/>
                </a:solidFill>
              </a:rPr>
              <a:t>(</a:t>
            </a:r>
            <a:r>
              <a:rPr lang="ar-MA" sz="2400" b="1" dirty="0" smtClean="0">
                <a:solidFill>
                  <a:srgbClr val="3333FF"/>
                </a:solidFill>
              </a:rPr>
              <a:t> </a:t>
            </a:r>
            <a:r>
              <a:rPr lang="ar-MA" sz="2400" b="1" dirty="0">
                <a:solidFill>
                  <a:srgbClr val="3333FF"/>
                </a:solidFill>
              </a:rPr>
              <a:t>وذلك بضربها في نسبة الاختزال  </a:t>
            </a:r>
            <a:r>
              <a:rPr lang="fr-FR" sz="2400" b="1" dirty="0">
                <a:solidFill>
                  <a:srgbClr val="C00000"/>
                </a:solidFill>
              </a:rPr>
              <a:t>k</a:t>
            </a:r>
            <a:r>
              <a:rPr lang="ar-MA" sz="2400" b="1" dirty="0">
                <a:solidFill>
                  <a:srgbClr val="3333FF"/>
                </a:solidFill>
              </a:rPr>
              <a:t> .    </a:t>
            </a:r>
            <a:endParaRPr lang="fr-FR" sz="2400" b="1" dirty="0">
              <a:solidFill>
                <a:srgbClr val="3333FF"/>
              </a:solidFill>
            </a:endParaRPr>
          </a:p>
        </p:txBody>
      </p:sp>
      <p:grpSp>
        <p:nvGrpSpPr>
          <p:cNvPr id="46" name="Group 2"/>
          <p:cNvGrpSpPr>
            <a:grpSpLocks/>
          </p:cNvGrpSpPr>
          <p:nvPr/>
        </p:nvGrpSpPr>
        <p:grpSpPr bwMode="auto">
          <a:xfrm>
            <a:off x="2245835" y="2393592"/>
            <a:ext cx="2859665" cy="1512168"/>
            <a:chOff x="5077" y="6202"/>
            <a:chExt cx="2160" cy="900"/>
          </a:xfrm>
        </p:grpSpPr>
        <p:sp>
          <p:nvSpPr>
            <p:cNvPr id="47" name="Line 3"/>
            <p:cNvSpPr>
              <a:spLocks noChangeShapeType="1"/>
            </p:cNvSpPr>
            <p:nvPr/>
          </p:nvSpPr>
          <p:spPr bwMode="auto">
            <a:xfrm>
              <a:off x="5077" y="6202"/>
              <a:ext cx="7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48" name="Line 4"/>
            <p:cNvSpPr>
              <a:spLocks noChangeShapeType="1"/>
            </p:cNvSpPr>
            <p:nvPr/>
          </p:nvSpPr>
          <p:spPr bwMode="auto">
            <a:xfrm>
              <a:off x="6517" y="6202"/>
              <a:ext cx="7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49" name="Line 5"/>
            <p:cNvSpPr>
              <a:spLocks noChangeShapeType="1"/>
            </p:cNvSpPr>
            <p:nvPr/>
          </p:nvSpPr>
          <p:spPr bwMode="auto">
            <a:xfrm>
              <a:off x="5077" y="6202"/>
              <a:ext cx="0" cy="9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0" name="Line 6"/>
            <p:cNvSpPr>
              <a:spLocks noChangeShapeType="1"/>
            </p:cNvSpPr>
            <p:nvPr/>
          </p:nvSpPr>
          <p:spPr bwMode="auto">
            <a:xfrm>
              <a:off x="7237" y="6202"/>
              <a:ext cx="0" cy="9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1" name="Line 7"/>
            <p:cNvSpPr>
              <a:spLocks noChangeShapeType="1"/>
            </p:cNvSpPr>
            <p:nvPr/>
          </p:nvSpPr>
          <p:spPr bwMode="auto">
            <a:xfrm>
              <a:off x="5077" y="7102"/>
              <a:ext cx="21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2" name="Line 8"/>
            <p:cNvSpPr>
              <a:spLocks noChangeShapeType="1"/>
            </p:cNvSpPr>
            <p:nvPr/>
          </p:nvSpPr>
          <p:spPr bwMode="auto">
            <a:xfrm flipH="1">
              <a:off x="6517" y="6202"/>
              <a:ext cx="0" cy="36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3" name="Line 9"/>
            <p:cNvSpPr>
              <a:spLocks noChangeShapeType="1"/>
            </p:cNvSpPr>
            <p:nvPr/>
          </p:nvSpPr>
          <p:spPr bwMode="auto">
            <a:xfrm>
              <a:off x="5797" y="6202"/>
              <a:ext cx="0" cy="36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4" name="Line 10"/>
            <p:cNvSpPr>
              <a:spLocks noChangeShapeType="1"/>
            </p:cNvSpPr>
            <p:nvPr/>
          </p:nvSpPr>
          <p:spPr bwMode="auto">
            <a:xfrm>
              <a:off x="5797" y="6562"/>
              <a:ext cx="7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grpSp>
      <p:sp>
        <p:nvSpPr>
          <p:cNvPr id="55" name="AutoShape 22"/>
          <p:cNvSpPr>
            <a:spLocks noChangeShapeType="1"/>
          </p:cNvSpPr>
          <p:nvPr/>
        </p:nvSpPr>
        <p:spPr bwMode="auto">
          <a:xfrm flipV="1">
            <a:off x="2247984" y="1537872"/>
            <a:ext cx="807790" cy="849476"/>
          </a:xfrm>
          <a:prstGeom prst="straightConnector1">
            <a:avLst/>
          </a:prstGeom>
          <a:noFill/>
          <a:ln w="9525">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6" name="AutoShape 23"/>
          <p:cNvSpPr>
            <a:spLocks noChangeShapeType="1"/>
          </p:cNvSpPr>
          <p:nvPr/>
        </p:nvSpPr>
        <p:spPr bwMode="auto">
          <a:xfrm flipV="1">
            <a:off x="3191785" y="1543144"/>
            <a:ext cx="807790" cy="849476"/>
          </a:xfrm>
          <a:prstGeom prst="straightConnector1">
            <a:avLst/>
          </a:prstGeom>
          <a:noFill/>
          <a:ln w="9525">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7" name="AutoShape 24"/>
          <p:cNvSpPr>
            <a:spLocks noChangeShapeType="1"/>
          </p:cNvSpPr>
          <p:nvPr/>
        </p:nvSpPr>
        <p:spPr bwMode="auto">
          <a:xfrm flipV="1">
            <a:off x="3205433" y="2139680"/>
            <a:ext cx="807790" cy="849476"/>
          </a:xfrm>
          <a:prstGeom prst="straightConnector1">
            <a:avLst/>
          </a:prstGeom>
          <a:noFill/>
          <a:ln w="9525">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8" name="AutoShape 25"/>
          <p:cNvSpPr>
            <a:spLocks noChangeShapeType="1"/>
          </p:cNvSpPr>
          <p:nvPr/>
        </p:nvSpPr>
        <p:spPr bwMode="auto">
          <a:xfrm flipV="1">
            <a:off x="5105501" y="1537872"/>
            <a:ext cx="807790" cy="849476"/>
          </a:xfrm>
          <a:prstGeom prst="straightConnector1">
            <a:avLst/>
          </a:prstGeom>
          <a:noFill/>
          <a:ln w="9525">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9" name="AutoShape 26"/>
          <p:cNvSpPr>
            <a:spLocks noChangeShapeType="1"/>
          </p:cNvSpPr>
          <p:nvPr/>
        </p:nvSpPr>
        <p:spPr bwMode="auto">
          <a:xfrm flipV="1">
            <a:off x="5105501" y="3056284"/>
            <a:ext cx="807790" cy="849476"/>
          </a:xfrm>
          <a:prstGeom prst="straightConnector1">
            <a:avLst/>
          </a:prstGeom>
          <a:noFill/>
          <a:ln w="9525">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60" name="AutoShape 27"/>
          <p:cNvSpPr>
            <a:spLocks noChangeShapeType="1"/>
          </p:cNvSpPr>
          <p:nvPr/>
        </p:nvSpPr>
        <p:spPr bwMode="auto">
          <a:xfrm flipV="1">
            <a:off x="4148052" y="1537872"/>
            <a:ext cx="807790" cy="849476"/>
          </a:xfrm>
          <a:prstGeom prst="straightConnector1">
            <a:avLst/>
          </a:prstGeom>
          <a:noFill/>
          <a:ln w="9525">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61" name="AutoShape 28"/>
          <p:cNvSpPr>
            <a:spLocks noChangeShapeType="1"/>
          </p:cNvSpPr>
          <p:nvPr/>
        </p:nvSpPr>
        <p:spPr bwMode="auto">
          <a:xfrm flipV="1">
            <a:off x="2275280" y="3035100"/>
            <a:ext cx="807790" cy="849476"/>
          </a:xfrm>
          <a:prstGeom prst="straightConnector1">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62" name="AutoShape 29"/>
          <p:cNvSpPr>
            <a:spLocks noChangeShapeType="1"/>
          </p:cNvSpPr>
          <p:nvPr/>
        </p:nvSpPr>
        <p:spPr bwMode="auto">
          <a:xfrm flipV="1">
            <a:off x="4155786" y="2141222"/>
            <a:ext cx="807790" cy="849476"/>
          </a:xfrm>
          <a:prstGeom prst="straightConnector1">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63" name="Connecteur droit 62"/>
          <p:cNvCxnSpPr/>
          <p:nvPr/>
        </p:nvCxnSpPr>
        <p:spPr>
          <a:xfrm flipV="1">
            <a:off x="5085512" y="3905760"/>
            <a:ext cx="931376" cy="740"/>
          </a:xfrm>
          <a:prstGeom prst="line">
            <a:avLst/>
          </a:prstGeom>
          <a:ln w="19050">
            <a:solidFill>
              <a:srgbClr val="3333FF"/>
            </a:solidFill>
          </a:ln>
        </p:spPr>
        <p:style>
          <a:lnRef idx="1">
            <a:schemeClr val="accent1"/>
          </a:lnRef>
          <a:fillRef idx="0">
            <a:schemeClr val="accent1"/>
          </a:fillRef>
          <a:effectRef idx="0">
            <a:schemeClr val="accent1"/>
          </a:effectRef>
          <a:fontRef idx="minor">
            <a:schemeClr val="tx1"/>
          </a:fontRef>
        </p:style>
      </p:cxnSp>
      <p:sp>
        <p:nvSpPr>
          <p:cNvPr id="64" name="Arc 63"/>
          <p:cNvSpPr/>
          <p:nvPr/>
        </p:nvSpPr>
        <p:spPr>
          <a:xfrm rot="21131419">
            <a:off x="5356156" y="3303045"/>
            <a:ext cx="432048" cy="603455"/>
          </a:xfrm>
          <a:prstGeom prst="arc">
            <a:avLst>
              <a:gd name="adj1" fmla="val 17674858"/>
              <a:gd name="adj2" fmla="val 5105330"/>
            </a:avLst>
          </a:pr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mc:AlternateContent xmlns:mc="http://schemas.openxmlformats.org/markup-compatibility/2006" xmlns:a14="http://schemas.microsoft.com/office/drawing/2010/main">
        <mc:Choice Requires="a14">
          <p:sp>
            <p:nvSpPr>
              <p:cNvPr id="65" name="ZoneTexte 64"/>
              <p:cNvSpPr txBox="1"/>
              <p:nvPr/>
            </p:nvSpPr>
            <p:spPr>
              <a:xfrm>
                <a:off x="5734011" y="3276489"/>
                <a:ext cx="566181" cy="58477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pt-BR" sz="3200" b="0" i="1" smtClean="0">
                          <a:solidFill>
                            <a:srgbClr val="C00000"/>
                          </a:solidFill>
                          <a:latin typeface="Cambria Math"/>
                          <a:ea typeface="Cambria Math"/>
                        </a:rPr>
                        <m:t>∝</m:t>
                      </m:r>
                    </m:oMath>
                  </m:oMathPara>
                </a14:m>
                <a:endParaRPr lang="fr-FR" sz="3200" dirty="0">
                  <a:solidFill>
                    <a:srgbClr val="C00000"/>
                  </a:solidFill>
                </a:endParaRPr>
              </a:p>
            </p:txBody>
          </p:sp>
        </mc:Choice>
        <mc:Fallback xmlns="">
          <p:sp>
            <p:nvSpPr>
              <p:cNvPr id="65" name="ZoneTexte 64"/>
              <p:cNvSpPr txBox="1">
                <a:spLocks noRot="1" noChangeAspect="1" noMove="1" noResize="1" noEditPoints="1" noAdjustHandles="1" noChangeArrowheads="1" noChangeShapeType="1" noTextEdit="1"/>
              </p:cNvSpPr>
              <p:nvPr/>
            </p:nvSpPr>
            <p:spPr>
              <a:xfrm>
                <a:off x="5734011" y="3276489"/>
                <a:ext cx="566181" cy="584775"/>
              </a:xfrm>
              <a:prstGeom prst="rect">
                <a:avLst/>
              </a:prstGeom>
              <a:blipFill rotWithShape="1">
                <a:blip r:embed="rId3"/>
                <a:stretch>
                  <a:fillRect/>
                </a:stretch>
              </a:blipFill>
            </p:spPr>
            <p:txBody>
              <a:bodyPr/>
              <a:lstStyle/>
              <a:p>
                <a:r>
                  <a:rPr lang="fr-FR">
                    <a:noFill/>
                  </a:rPr>
                  <a:t> </a:t>
                </a:r>
              </a:p>
            </p:txBody>
          </p:sp>
        </mc:Fallback>
      </mc:AlternateContent>
    </p:spTree>
    <p:extLst>
      <p:ext uri="{BB962C8B-B14F-4D97-AF65-F5344CB8AC3E}">
        <p14:creationId xmlns:p14="http://schemas.microsoft.com/office/powerpoint/2010/main" val="1648037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0-#ppt_w/2"/>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par>
                                <p:cTn id="15" presetID="2" presetClass="entr" presetSubtype="12"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2" fill="hold" grpId="0" nodeType="click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500" fill="hold"/>
                                        <p:tgtEl>
                                          <p:spTgt spid="59"/>
                                        </p:tgtEl>
                                        <p:attrNameLst>
                                          <p:attrName>ppt_x</p:attrName>
                                        </p:attrNameLst>
                                      </p:cBhvr>
                                      <p:tavLst>
                                        <p:tav tm="0">
                                          <p:val>
                                            <p:strVal val="0-#ppt_w/2"/>
                                          </p:val>
                                        </p:tav>
                                        <p:tav tm="100000">
                                          <p:val>
                                            <p:strVal val="#ppt_x"/>
                                          </p:val>
                                        </p:tav>
                                      </p:tavLst>
                                    </p:anim>
                                    <p:anim calcmode="lin" valueType="num">
                                      <p:cBhvr additive="base">
                                        <p:cTn id="24" dur="500" fill="hold"/>
                                        <p:tgtEl>
                                          <p:spTgt spid="59"/>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0-#ppt_w/2"/>
                                          </p:val>
                                        </p:tav>
                                        <p:tav tm="100000">
                                          <p:val>
                                            <p:strVal val="#ppt_x"/>
                                          </p:val>
                                        </p:tav>
                                      </p:tavLst>
                                    </p:anim>
                                    <p:anim calcmode="lin" valueType="num">
                                      <p:cBhvr additive="base">
                                        <p:cTn id="28" dur="500" fill="hold"/>
                                        <p:tgtEl>
                                          <p:spTgt spid="65"/>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fill="hold"/>
                                        <p:tgtEl>
                                          <p:spTgt spid="64"/>
                                        </p:tgtEl>
                                        <p:attrNameLst>
                                          <p:attrName>ppt_x</p:attrName>
                                        </p:attrNameLst>
                                      </p:cBhvr>
                                      <p:tavLst>
                                        <p:tav tm="0">
                                          <p:val>
                                            <p:strVal val="0-#ppt_w/2"/>
                                          </p:val>
                                        </p:tav>
                                        <p:tav tm="100000">
                                          <p:val>
                                            <p:strVal val="#ppt_x"/>
                                          </p:val>
                                        </p:tav>
                                      </p:tavLst>
                                    </p:anim>
                                    <p:anim calcmode="lin" valueType="num">
                                      <p:cBhvr additive="base">
                                        <p:cTn id="32" dur="500" fill="hold"/>
                                        <p:tgtEl>
                                          <p:spTgt spid="64"/>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63"/>
                                        </p:tgtEl>
                                        <p:attrNameLst>
                                          <p:attrName>style.visibility</p:attrName>
                                        </p:attrNameLst>
                                      </p:cBhvr>
                                      <p:to>
                                        <p:strVal val="visible"/>
                                      </p:to>
                                    </p:set>
                                    <p:anim calcmode="lin" valueType="num">
                                      <p:cBhvr additive="base">
                                        <p:cTn id="35" dur="500" fill="hold"/>
                                        <p:tgtEl>
                                          <p:spTgt spid="63"/>
                                        </p:tgtEl>
                                        <p:attrNameLst>
                                          <p:attrName>ppt_x</p:attrName>
                                        </p:attrNameLst>
                                      </p:cBhvr>
                                      <p:tavLst>
                                        <p:tav tm="0">
                                          <p:val>
                                            <p:strVal val="0-#ppt_w/2"/>
                                          </p:val>
                                        </p:tav>
                                        <p:tav tm="100000">
                                          <p:val>
                                            <p:strVal val="#ppt_x"/>
                                          </p:val>
                                        </p:tav>
                                      </p:tavLst>
                                    </p:anim>
                                    <p:anim calcmode="lin" valueType="num">
                                      <p:cBhvr additive="base">
                                        <p:cTn id="36"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12" fill="hold" grpId="0" nodeType="click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500" fill="hold"/>
                                        <p:tgtEl>
                                          <p:spTgt spid="58"/>
                                        </p:tgtEl>
                                        <p:attrNameLst>
                                          <p:attrName>ppt_x</p:attrName>
                                        </p:attrNameLst>
                                      </p:cBhvr>
                                      <p:tavLst>
                                        <p:tav tm="0">
                                          <p:val>
                                            <p:strVal val="0-#ppt_w/2"/>
                                          </p:val>
                                        </p:tav>
                                        <p:tav tm="100000">
                                          <p:val>
                                            <p:strVal val="#ppt_x"/>
                                          </p:val>
                                        </p:tav>
                                      </p:tavLst>
                                    </p:anim>
                                    <p:anim calcmode="lin" valueType="num">
                                      <p:cBhvr additive="base">
                                        <p:cTn id="42" dur="500" fill="hold"/>
                                        <p:tgtEl>
                                          <p:spTgt spid="58"/>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500" fill="hold"/>
                                        <p:tgtEl>
                                          <p:spTgt spid="60"/>
                                        </p:tgtEl>
                                        <p:attrNameLst>
                                          <p:attrName>ppt_x</p:attrName>
                                        </p:attrNameLst>
                                      </p:cBhvr>
                                      <p:tavLst>
                                        <p:tav tm="0">
                                          <p:val>
                                            <p:strVal val="0-#ppt_w/2"/>
                                          </p:val>
                                        </p:tav>
                                        <p:tav tm="100000">
                                          <p:val>
                                            <p:strVal val="#ppt_x"/>
                                          </p:val>
                                        </p:tav>
                                      </p:tavLst>
                                    </p:anim>
                                    <p:anim calcmode="lin" valueType="num">
                                      <p:cBhvr additive="base">
                                        <p:cTn id="46" dur="500" fill="hold"/>
                                        <p:tgtEl>
                                          <p:spTgt spid="60"/>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0-#ppt_w/2"/>
                                          </p:val>
                                        </p:tav>
                                        <p:tav tm="100000">
                                          <p:val>
                                            <p:strVal val="#ppt_x"/>
                                          </p:val>
                                        </p:tav>
                                      </p:tavLst>
                                    </p:anim>
                                    <p:anim calcmode="lin" valueType="num">
                                      <p:cBhvr additive="base">
                                        <p:cTn id="50" dur="500" fill="hold"/>
                                        <p:tgtEl>
                                          <p:spTgt spid="57"/>
                                        </p:tgtEl>
                                        <p:attrNameLst>
                                          <p:attrName>ppt_y</p:attrName>
                                        </p:attrNameLst>
                                      </p:cBhvr>
                                      <p:tavLst>
                                        <p:tav tm="0">
                                          <p:val>
                                            <p:strVal val="1+#ppt_h/2"/>
                                          </p:val>
                                        </p:tav>
                                        <p:tav tm="100000">
                                          <p:val>
                                            <p:strVal val="#ppt_y"/>
                                          </p:val>
                                        </p:tav>
                                      </p:tavLst>
                                    </p:anim>
                                  </p:childTnLst>
                                </p:cTn>
                              </p:par>
                              <p:par>
                                <p:cTn id="51" presetID="2" presetClass="entr" presetSubtype="12" fill="hold" grpId="0" nodeType="with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additive="base">
                                        <p:cTn id="53" dur="500" fill="hold"/>
                                        <p:tgtEl>
                                          <p:spTgt spid="56"/>
                                        </p:tgtEl>
                                        <p:attrNameLst>
                                          <p:attrName>ppt_x</p:attrName>
                                        </p:attrNameLst>
                                      </p:cBhvr>
                                      <p:tavLst>
                                        <p:tav tm="0">
                                          <p:val>
                                            <p:strVal val="0-#ppt_w/2"/>
                                          </p:val>
                                        </p:tav>
                                        <p:tav tm="100000">
                                          <p:val>
                                            <p:strVal val="#ppt_x"/>
                                          </p:val>
                                        </p:tav>
                                      </p:tavLst>
                                    </p:anim>
                                    <p:anim calcmode="lin" valueType="num">
                                      <p:cBhvr additive="base">
                                        <p:cTn id="54" dur="500" fill="hold"/>
                                        <p:tgtEl>
                                          <p:spTgt spid="56"/>
                                        </p:tgtEl>
                                        <p:attrNameLst>
                                          <p:attrName>ppt_y</p:attrName>
                                        </p:attrNameLst>
                                      </p:cBhvr>
                                      <p:tavLst>
                                        <p:tav tm="0">
                                          <p:val>
                                            <p:strVal val="1+#ppt_h/2"/>
                                          </p:val>
                                        </p:tav>
                                        <p:tav tm="100000">
                                          <p:val>
                                            <p:strVal val="#ppt_y"/>
                                          </p:val>
                                        </p:tav>
                                      </p:tavLst>
                                    </p:anim>
                                  </p:childTnLst>
                                </p:cTn>
                              </p:par>
                              <p:par>
                                <p:cTn id="55" presetID="2" presetClass="entr" presetSubtype="12" fill="hold" grpId="0"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fill="hold"/>
                                        <p:tgtEl>
                                          <p:spTgt spid="55"/>
                                        </p:tgtEl>
                                        <p:attrNameLst>
                                          <p:attrName>ppt_x</p:attrName>
                                        </p:attrNameLst>
                                      </p:cBhvr>
                                      <p:tavLst>
                                        <p:tav tm="0">
                                          <p:val>
                                            <p:strVal val="0-#ppt_w/2"/>
                                          </p:val>
                                        </p:tav>
                                        <p:tav tm="100000">
                                          <p:val>
                                            <p:strVal val="#ppt_x"/>
                                          </p:val>
                                        </p:tav>
                                      </p:tavLst>
                                    </p:anim>
                                    <p:anim calcmode="lin" valueType="num">
                                      <p:cBhvr additive="base">
                                        <p:cTn id="58"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12" fill="hold" grpId="0" nodeType="clickEffect">
                                  <p:stCondLst>
                                    <p:cond delay="0"/>
                                  </p:stCondLst>
                                  <p:childTnLst>
                                    <p:set>
                                      <p:cBhvr>
                                        <p:cTn id="62" dur="1" fill="hold">
                                          <p:stCondLst>
                                            <p:cond delay="0"/>
                                          </p:stCondLst>
                                        </p:cTn>
                                        <p:tgtEl>
                                          <p:spTgt spid="62"/>
                                        </p:tgtEl>
                                        <p:attrNameLst>
                                          <p:attrName>style.visibility</p:attrName>
                                        </p:attrNameLst>
                                      </p:cBhvr>
                                      <p:to>
                                        <p:strVal val="visible"/>
                                      </p:to>
                                    </p:set>
                                    <p:anim calcmode="lin" valueType="num">
                                      <p:cBhvr additive="base">
                                        <p:cTn id="63" dur="500" fill="hold"/>
                                        <p:tgtEl>
                                          <p:spTgt spid="62"/>
                                        </p:tgtEl>
                                        <p:attrNameLst>
                                          <p:attrName>ppt_x</p:attrName>
                                        </p:attrNameLst>
                                      </p:cBhvr>
                                      <p:tavLst>
                                        <p:tav tm="0">
                                          <p:val>
                                            <p:strVal val="0-#ppt_w/2"/>
                                          </p:val>
                                        </p:tav>
                                        <p:tav tm="100000">
                                          <p:val>
                                            <p:strVal val="#ppt_x"/>
                                          </p:val>
                                        </p:tav>
                                      </p:tavLst>
                                    </p:anim>
                                    <p:anim calcmode="lin" valueType="num">
                                      <p:cBhvr additive="base">
                                        <p:cTn id="64" dur="500" fill="hold"/>
                                        <p:tgtEl>
                                          <p:spTgt spid="62"/>
                                        </p:tgtEl>
                                        <p:attrNameLst>
                                          <p:attrName>ppt_y</p:attrName>
                                        </p:attrNameLst>
                                      </p:cBhvr>
                                      <p:tavLst>
                                        <p:tav tm="0">
                                          <p:val>
                                            <p:strVal val="1+#ppt_h/2"/>
                                          </p:val>
                                        </p:tav>
                                        <p:tav tm="100000">
                                          <p:val>
                                            <p:strVal val="#ppt_y"/>
                                          </p:val>
                                        </p:tav>
                                      </p:tavLst>
                                    </p:anim>
                                  </p:childTnLst>
                                </p:cTn>
                              </p:par>
                              <p:par>
                                <p:cTn id="65" presetID="2" presetClass="entr" presetSubtype="12" fill="hold" grpId="0" nodeType="withEffect">
                                  <p:stCondLst>
                                    <p:cond delay="0"/>
                                  </p:stCondLst>
                                  <p:childTnLst>
                                    <p:set>
                                      <p:cBhvr>
                                        <p:cTn id="66" dur="1" fill="hold">
                                          <p:stCondLst>
                                            <p:cond delay="0"/>
                                          </p:stCondLst>
                                        </p:cTn>
                                        <p:tgtEl>
                                          <p:spTgt spid="61"/>
                                        </p:tgtEl>
                                        <p:attrNameLst>
                                          <p:attrName>style.visibility</p:attrName>
                                        </p:attrNameLst>
                                      </p:cBhvr>
                                      <p:to>
                                        <p:strVal val="visible"/>
                                      </p:to>
                                    </p:set>
                                    <p:anim calcmode="lin" valueType="num">
                                      <p:cBhvr additive="base">
                                        <p:cTn id="67" dur="500" fill="hold"/>
                                        <p:tgtEl>
                                          <p:spTgt spid="61"/>
                                        </p:tgtEl>
                                        <p:attrNameLst>
                                          <p:attrName>ppt_x</p:attrName>
                                        </p:attrNameLst>
                                      </p:cBhvr>
                                      <p:tavLst>
                                        <p:tav tm="0">
                                          <p:val>
                                            <p:strVal val="0-#ppt_w/2"/>
                                          </p:val>
                                        </p:tav>
                                        <p:tav tm="100000">
                                          <p:val>
                                            <p:strVal val="#ppt_x"/>
                                          </p:val>
                                        </p:tav>
                                      </p:tavLst>
                                    </p:anim>
                                    <p:anim calcmode="lin" valueType="num">
                                      <p:cBhvr additive="base">
                                        <p:cTn id="68"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55" grpId="0" animBg="1"/>
      <p:bldP spid="56" grpId="0" animBg="1"/>
      <p:bldP spid="57" grpId="0" animBg="1"/>
      <p:bldP spid="58" grpId="0" animBg="1"/>
      <p:bldP spid="59" grpId="0" animBg="1"/>
      <p:bldP spid="60" grpId="0" animBg="1"/>
      <p:bldP spid="61" grpId="0" animBg="1"/>
      <p:bldP spid="62" grpId="0" animBg="1"/>
      <p:bldP spid="64" grpId="0" animBg="1"/>
      <p:bldP spid="6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444208" y="836712"/>
            <a:ext cx="1749197" cy="461665"/>
          </a:xfrm>
          <a:prstGeom prst="rect">
            <a:avLst/>
          </a:prstGeom>
        </p:spPr>
        <p:txBody>
          <a:bodyPr wrap="none">
            <a:spAutoFit/>
          </a:bodyPr>
          <a:lstStyle/>
          <a:p>
            <a:r>
              <a:rPr lang="ar-SA" sz="2400" b="1" dirty="0" smtClean="0">
                <a:solidFill>
                  <a:srgbClr val="00B050"/>
                </a:solidFill>
              </a:rPr>
              <a:t>* </a:t>
            </a:r>
            <a:r>
              <a:rPr lang="ar-SA" sz="2400" b="1" u="sng" dirty="0" smtClean="0">
                <a:solidFill>
                  <a:srgbClr val="00B050"/>
                </a:solidFill>
              </a:rPr>
              <a:t>ملاحظــــــات</a:t>
            </a:r>
            <a:r>
              <a:rPr lang="ar-SA" sz="2400" b="1" u="sng" dirty="0">
                <a:solidFill>
                  <a:srgbClr val="00B050"/>
                </a:solidFill>
              </a:rPr>
              <a:t>:</a:t>
            </a:r>
            <a:endParaRPr lang="fr-FR" sz="2400" u="sng" dirty="0">
              <a:solidFill>
                <a:srgbClr val="00B050"/>
              </a:solidFill>
            </a:endParaRPr>
          </a:p>
        </p:txBody>
      </p:sp>
      <p:sp>
        <p:nvSpPr>
          <p:cNvPr id="9" name="Rectangle 8"/>
          <p:cNvSpPr/>
          <p:nvPr/>
        </p:nvSpPr>
        <p:spPr>
          <a:xfrm>
            <a:off x="2501926" y="1527175"/>
            <a:ext cx="4950394" cy="461665"/>
          </a:xfrm>
          <a:prstGeom prst="rect">
            <a:avLst/>
          </a:prstGeom>
        </p:spPr>
        <p:txBody>
          <a:bodyPr wrap="none">
            <a:spAutoFit/>
          </a:bodyPr>
          <a:lstStyle/>
          <a:p>
            <a:pPr lvl="0" algn="r" rtl="1"/>
            <a:r>
              <a:rPr lang="ar-SA" sz="2400" b="1" dirty="0" smtClean="0">
                <a:solidFill>
                  <a:srgbClr val="C00000"/>
                </a:solidFill>
                <a:cs typeface="Arabic Transparent" pitchFamily="2" charset="-78"/>
              </a:rPr>
              <a:t>*</a:t>
            </a:r>
            <a:r>
              <a:rPr lang="ar-SA" sz="2400" b="1" dirty="0" smtClean="0">
                <a:solidFill>
                  <a:srgbClr val="3333FF"/>
                </a:solidFill>
                <a:cs typeface="Arabic Transparent" pitchFamily="2" charset="-78"/>
              </a:rPr>
              <a:t> </a:t>
            </a:r>
            <a:r>
              <a:rPr lang="ar-MA" sz="2400" b="1" dirty="0" smtClean="0">
                <a:solidFill>
                  <a:srgbClr val="3333FF"/>
                </a:solidFill>
                <a:cs typeface="Arabic Transparent" pitchFamily="2" charset="-78"/>
              </a:rPr>
              <a:t>تمثل </a:t>
            </a:r>
            <a:r>
              <a:rPr lang="ar-MA" sz="2400" b="1" dirty="0">
                <a:solidFill>
                  <a:srgbClr val="3333FF"/>
                </a:solidFill>
                <a:cs typeface="Arabic Transparent" pitchFamily="2" charset="-78"/>
              </a:rPr>
              <a:t>الهاربات الغير مرئية بخط متقطع رقيق.</a:t>
            </a:r>
            <a:endParaRPr lang="fr-FR" sz="2400" b="1" dirty="0">
              <a:solidFill>
                <a:srgbClr val="3333FF"/>
              </a:solidFill>
              <a:cs typeface="Arabic Transparent" pitchFamily="2" charset="-78"/>
            </a:endParaRPr>
          </a:p>
        </p:txBody>
      </p:sp>
      <p:sp>
        <p:nvSpPr>
          <p:cNvPr id="10" name="Rectangle 9"/>
          <p:cNvSpPr/>
          <p:nvPr/>
        </p:nvSpPr>
        <p:spPr>
          <a:xfrm>
            <a:off x="2498720" y="2175247"/>
            <a:ext cx="4953600" cy="461665"/>
          </a:xfrm>
          <a:prstGeom prst="rect">
            <a:avLst/>
          </a:prstGeom>
        </p:spPr>
        <p:txBody>
          <a:bodyPr wrap="none">
            <a:spAutoFit/>
          </a:bodyPr>
          <a:lstStyle/>
          <a:p>
            <a:pPr lvl="0" algn="r" rtl="1"/>
            <a:r>
              <a:rPr lang="ar-SA" sz="2400" b="1" dirty="0" smtClean="0">
                <a:solidFill>
                  <a:srgbClr val="C00000"/>
                </a:solidFill>
                <a:cs typeface="Arabic Transparent" pitchFamily="2" charset="-78"/>
              </a:rPr>
              <a:t>*</a:t>
            </a:r>
            <a:r>
              <a:rPr lang="ar-SA" sz="2400" b="1" dirty="0" smtClean="0">
                <a:solidFill>
                  <a:srgbClr val="3333FF"/>
                </a:solidFill>
                <a:cs typeface="Arabic Transparent" pitchFamily="2" charset="-78"/>
              </a:rPr>
              <a:t> </a:t>
            </a:r>
            <a:r>
              <a:rPr lang="ar-MA" sz="2400" b="1" dirty="0" smtClean="0">
                <a:solidFill>
                  <a:srgbClr val="3333FF"/>
                </a:solidFill>
                <a:cs typeface="Arabic Transparent" pitchFamily="2" charset="-78"/>
              </a:rPr>
              <a:t>طول </a:t>
            </a:r>
            <a:r>
              <a:rPr lang="ar-MA" sz="2400" b="1" dirty="0">
                <a:solidFill>
                  <a:srgbClr val="3333FF"/>
                </a:solidFill>
                <a:cs typeface="Arabic Transparent" pitchFamily="2" charset="-78"/>
              </a:rPr>
              <a:t>الهاربات = البعد الحقيقي </a:t>
            </a:r>
            <a:r>
              <a:rPr lang="ar-MA" sz="2400" b="1" dirty="0">
                <a:solidFill>
                  <a:srgbClr val="C00000"/>
                </a:solidFill>
                <a:cs typeface="Arabic Transparent" pitchFamily="2" charset="-78"/>
              </a:rPr>
              <a:t>×</a:t>
            </a:r>
            <a:r>
              <a:rPr lang="ar-MA" sz="2400" b="1" dirty="0">
                <a:solidFill>
                  <a:srgbClr val="3333FF"/>
                </a:solidFill>
                <a:cs typeface="Arabic Transparent" pitchFamily="2" charset="-78"/>
              </a:rPr>
              <a:t> السلم </a:t>
            </a:r>
            <a:r>
              <a:rPr lang="ar-MA" sz="2400" b="1" dirty="0">
                <a:solidFill>
                  <a:srgbClr val="C00000"/>
                </a:solidFill>
                <a:cs typeface="Arabic Transparent" pitchFamily="2" charset="-78"/>
              </a:rPr>
              <a:t>×</a:t>
            </a:r>
            <a:r>
              <a:rPr lang="ar-MA" sz="2400" b="1" dirty="0">
                <a:solidFill>
                  <a:srgbClr val="3333FF"/>
                </a:solidFill>
                <a:cs typeface="Arabic Transparent" pitchFamily="2" charset="-78"/>
              </a:rPr>
              <a:t> </a:t>
            </a:r>
            <a:r>
              <a:rPr lang="fr-FR" sz="2400" b="1" dirty="0">
                <a:solidFill>
                  <a:srgbClr val="3333FF"/>
                </a:solidFill>
                <a:cs typeface="Arabic Transparent" pitchFamily="2" charset="-78"/>
              </a:rPr>
              <a:t>k </a:t>
            </a:r>
          </a:p>
        </p:txBody>
      </p:sp>
      <p:sp>
        <p:nvSpPr>
          <p:cNvPr id="11" name="Rectangle 10"/>
          <p:cNvSpPr/>
          <p:nvPr/>
        </p:nvSpPr>
        <p:spPr>
          <a:xfrm>
            <a:off x="179512" y="2814027"/>
            <a:ext cx="7272808" cy="830997"/>
          </a:xfrm>
          <a:prstGeom prst="rect">
            <a:avLst/>
          </a:prstGeom>
        </p:spPr>
        <p:txBody>
          <a:bodyPr wrap="square">
            <a:spAutoFit/>
          </a:bodyPr>
          <a:lstStyle/>
          <a:p>
            <a:pPr algn="r" rtl="1"/>
            <a:r>
              <a:rPr lang="ar-SA" sz="2400" b="1" dirty="0" smtClean="0">
                <a:solidFill>
                  <a:srgbClr val="C00000"/>
                </a:solidFill>
              </a:rPr>
              <a:t>* </a:t>
            </a:r>
            <a:r>
              <a:rPr lang="ar-MA" sz="2400" b="1" dirty="0" smtClean="0">
                <a:solidFill>
                  <a:srgbClr val="3333FF"/>
                </a:solidFill>
              </a:rPr>
              <a:t>لإنجاز </a:t>
            </a:r>
            <a:r>
              <a:rPr lang="ar-MA" sz="2400" b="1" dirty="0">
                <a:solidFill>
                  <a:srgbClr val="3333FF"/>
                </a:solidFill>
              </a:rPr>
              <a:t>المنظور الإشرافي لابد من التوفر على قيم ل </a:t>
            </a:r>
            <a:r>
              <a:rPr lang="ar-SA" sz="2400" b="1" dirty="0" smtClean="0">
                <a:solidFill>
                  <a:srgbClr val="3333FF"/>
                </a:solidFill>
              </a:rPr>
              <a:t> </a:t>
            </a:r>
            <a:r>
              <a:rPr lang="fr-FR" sz="2400" b="1" dirty="0" smtClean="0">
                <a:solidFill>
                  <a:srgbClr val="C00000"/>
                </a:solidFill>
                <a:ea typeface="Calibri"/>
                <a:cs typeface="Arial"/>
                <a:sym typeface="Symbol"/>
              </a:rPr>
              <a:t></a:t>
            </a:r>
            <a:r>
              <a:rPr lang="ar-SA" sz="2400" b="1" dirty="0" smtClean="0">
                <a:solidFill>
                  <a:srgbClr val="C00000"/>
                </a:solidFill>
                <a:ea typeface="Calibri"/>
                <a:cs typeface="Arial"/>
                <a:sym typeface="Symbol"/>
              </a:rPr>
              <a:t> </a:t>
            </a:r>
            <a:r>
              <a:rPr lang="ar-MA" sz="2400" b="1" dirty="0" smtClean="0">
                <a:solidFill>
                  <a:srgbClr val="3333FF"/>
                </a:solidFill>
              </a:rPr>
              <a:t>و </a:t>
            </a:r>
            <a:r>
              <a:rPr lang="ar-MA" sz="2400" b="1" dirty="0">
                <a:solidFill>
                  <a:srgbClr val="C00000"/>
                </a:solidFill>
              </a:rPr>
              <a:t>κ</a:t>
            </a:r>
            <a:r>
              <a:rPr lang="ar-MA" sz="2400" b="1" dirty="0">
                <a:solidFill>
                  <a:srgbClr val="3333FF"/>
                </a:solidFill>
              </a:rPr>
              <a:t> </a:t>
            </a:r>
            <a:r>
              <a:rPr lang="ar-MA" sz="2400" b="1" dirty="0" smtClean="0">
                <a:solidFill>
                  <a:srgbClr val="3333FF"/>
                </a:solidFill>
              </a:rPr>
              <a:t>ونختار</a:t>
            </a:r>
            <a:endParaRPr lang="ar-SA" sz="2400" b="1" dirty="0" smtClean="0">
              <a:solidFill>
                <a:srgbClr val="3333FF"/>
              </a:solidFill>
            </a:endParaRPr>
          </a:p>
          <a:p>
            <a:pPr lvl="0" algn="r" rtl="1"/>
            <a:r>
              <a:rPr lang="ar-SA" sz="2400" b="1" dirty="0" smtClean="0">
                <a:solidFill>
                  <a:srgbClr val="3333FF"/>
                </a:solidFill>
              </a:rPr>
              <a:t>   </a:t>
            </a:r>
            <a:r>
              <a:rPr lang="ar-MA" sz="2400" b="1" dirty="0" smtClean="0">
                <a:solidFill>
                  <a:srgbClr val="3333FF"/>
                </a:solidFill>
              </a:rPr>
              <a:t>من </a:t>
            </a:r>
            <a:r>
              <a:rPr lang="ar-MA" sz="2400" b="1" dirty="0">
                <a:solidFill>
                  <a:srgbClr val="3333FF"/>
                </a:solidFill>
              </a:rPr>
              <a:t>بين القيم التالية:</a:t>
            </a:r>
            <a:endParaRPr lang="fr-FR" sz="2400" b="1" dirty="0">
              <a:solidFill>
                <a:srgbClr val="3333FF"/>
              </a:solidFill>
            </a:endParaRPr>
          </a:p>
        </p:txBody>
      </p:sp>
      <p:graphicFrame>
        <p:nvGraphicFramePr>
          <p:cNvPr id="12" name="Tableau 11"/>
          <p:cNvGraphicFramePr>
            <a:graphicFrameLocks noGrp="1"/>
          </p:cNvGraphicFramePr>
          <p:nvPr>
            <p:extLst>
              <p:ext uri="{D42A27DB-BD31-4B8C-83A1-F6EECF244321}">
                <p14:modId xmlns:p14="http://schemas.microsoft.com/office/powerpoint/2010/main" val="459776699"/>
              </p:ext>
            </p:extLst>
          </p:nvPr>
        </p:nvGraphicFramePr>
        <p:xfrm>
          <a:off x="1630531" y="3863640"/>
          <a:ext cx="4813677" cy="1077528"/>
        </p:xfrm>
        <a:graphic>
          <a:graphicData uri="http://schemas.openxmlformats.org/drawingml/2006/table">
            <a:tbl>
              <a:tblPr rtl="1" firstRow="1" firstCol="1" bandRow="1">
                <a:tableStyleId>{5C22544A-7EE6-4342-B048-85BDC9FD1C3A}</a:tableStyleId>
              </a:tblPr>
              <a:tblGrid>
                <a:gridCol w="1183326"/>
                <a:gridCol w="1144827"/>
                <a:gridCol w="1144827"/>
                <a:gridCol w="1340697"/>
              </a:tblGrid>
              <a:tr h="538764">
                <a:tc>
                  <a:txBody>
                    <a:bodyPr/>
                    <a:lstStyle/>
                    <a:p>
                      <a:pPr algn="ctr" rtl="1">
                        <a:lnSpc>
                          <a:spcPct val="115000"/>
                        </a:lnSpc>
                        <a:spcAft>
                          <a:spcPts val="0"/>
                        </a:spcAft>
                      </a:pPr>
                      <a:r>
                        <a:rPr lang="fr-FR" sz="2800" b="1" dirty="0" smtClean="0">
                          <a:solidFill>
                            <a:srgbClr val="C00000"/>
                          </a:solidFill>
                          <a:effectLst/>
                          <a:latin typeface="Calibri"/>
                          <a:ea typeface="Calibri"/>
                          <a:cs typeface="Arial"/>
                          <a:sym typeface="Symbol"/>
                        </a:rPr>
                        <a:t></a:t>
                      </a:r>
                      <a:endParaRPr lang="fr-FR" sz="2800" b="1" dirty="0">
                        <a:solidFill>
                          <a:srgbClr val="C00000"/>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spcAft>
                          <a:spcPts val="0"/>
                        </a:spcAft>
                      </a:pPr>
                      <a:r>
                        <a:rPr lang="ar-SA" sz="2800" b="1" dirty="0">
                          <a:solidFill>
                            <a:srgbClr val="3333FF"/>
                          </a:solidFill>
                          <a:effectLst/>
                        </a:rPr>
                        <a:t>60</a:t>
                      </a:r>
                      <a:endParaRPr lang="fr-FR" sz="2800" b="1" dirty="0">
                        <a:solidFill>
                          <a:srgbClr val="3333FF"/>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spcAft>
                          <a:spcPts val="0"/>
                        </a:spcAft>
                      </a:pPr>
                      <a:r>
                        <a:rPr lang="ar-SA" sz="2800" b="1" dirty="0">
                          <a:solidFill>
                            <a:srgbClr val="3333FF"/>
                          </a:solidFill>
                          <a:effectLst/>
                        </a:rPr>
                        <a:t>45</a:t>
                      </a:r>
                      <a:endParaRPr lang="fr-FR" sz="2800" b="1" dirty="0">
                        <a:solidFill>
                          <a:srgbClr val="3333FF"/>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spcAft>
                          <a:spcPts val="0"/>
                        </a:spcAft>
                      </a:pPr>
                      <a:r>
                        <a:rPr lang="ar-SA" sz="2800" b="1" dirty="0">
                          <a:solidFill>
                            <a:srgbClr val="3333FF"/>
                          </a:solidFill>
                          <a:effectLst/>
                        </a:rPr>
                        <a:t>30</a:t>
                      </a:r>
                      <a:endParaRPr lang="fr-FR" sz="2800" b="1" dirty="0">
                        <a:solidFill>
                          <a:srgbClr val="3333FF"/>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38764">
                <a:tc>
                  <a:txBody>
                    <a:bodyPr/>
                    <a:lstStyle/>
                    <a:p>
                      <a:pPr marL="0" marR="0" indent="0" algn="ctr" defTabSz="914400" rtl="1" eaLnBrk="1" fontAlgn="auto" latinLnBrk="0" hangingPunct="1">
                        <a:lnSpc>
                          <a:spcPct val="115000"/>
                        </a:lnSpc>
                        <a:spcBef>
                          <a:spcPts val="0"/>
                        </a:spcBef>
                        <a:spcAft>
                          <a:spcPts val="0"/>
                        </a:spcAft>
                        <a:buClrTx/>
                        <a:buSzTx/>
                        <a:buFontTx/>
                        <a:buNone/>
                        <a:tabLst/>
                        <a:defRPr/>
                      </a:pPr>
                      <a:r>
                        <a:rPr lang="ar-SA" sz="2800" b="1" dirty="0">
                          <a:solidFill>
                            <a:srgbClr val="3333FF"/>
                          </a:solidFill>
                          <a:effectLst/>
                        </a:rPr>
                        <a:t> </a:t>
                      </a:r>
                      <a:r>
                        <a:rPr lang="ar-SA" sz="2800" b="1" dirty="0" smtClean="0">
                          <a:solidFill>
                            <a:srgbClr val="C00000"/>
                          </a:solidFill>
                          <a:effectLst/>
                        </a:rPr>
                        <a:t>κ</a:t>
                      </a:r>
                      <a:endParaRPr lang="fr-FR" sz="2800" b="1" dirty="0" smtClean="0">
                        <a:solidFill>
                          <a:srgbClr val="C00000"/>
                        </a:solidFill>
                        <a:effectLst/>
                        <a:latin typeface="+mn-lt"/>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spcAft>
                          <a:spcPts val="0"/>
                        </a:spcAft>
                      </a:pPr>
                      <a:r>
                        <a:rPr lang="ar-SA" sz="2800" b="1" dirty="0">
                          <a:solidFill>
                            <a:srgbClr val="3333FF"/>
                          </a:solidFill>
                          <a:effectLst/>
                        </a:rPr>
                        <a:t>0,7</a:t>
                      </a:r>
                      <a:endParaRPr lang="fr-FR" sz="2800" b="1" dirty="0">
                        <a:solidFill>
                          <a:srgbClr val="3333FF"/>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spcAft>
                          <a:spcPts val="0"/>
                        </a:spcAft>
                      </a:pPr>
                      <a:r>
                        <a:rPr lang="ar-SA" sz="2800" b="1" dirty="0">
                          <a:solidFill>
                            <a:srgbClr val="3333FF"/>
                          </a:solidFill>
                          <a:effectLst/>
                        </a:rPr>
                        <a:t>0,5</a:t>
                      </a:r>
                      <a:endParaRPr lang="fr-FR" sz="2800" b="1" dirty="0">
                        <a:solidFill>
                          <a:srgbClr val="3333FF"/>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spcAft>
                          <a:spcPts val="0"/>
                        </a:spcAft>
                      </a:pPr>
                      <a:r>
                        <a:rPr lang="ar-SA" sz="2800" b="1" dirty="0">
                          <a:solidFill>
                            <a:srgbClr val="3333FF"/>
                          </a:solidFill>
                          <a:effectLst/>
                        </a:rPr>
                        <a:t>0,4</a:t>
                      </a:r>
                      <a:endParaRPr lang="fr-FR" sz="2800" b="1" dirty="0">
                        <a:solidFill>
                          <a:srgbClr val="3333FF"/>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 name="Rectangle 18"/>
          <p:cNvSpPr/>
          <p:nvPr/>
        </p:nvSpPr>
        <p:spPr>
          <a:xfrm>
            <a:off x="539552" y="5343599"/>
            <a:ext cx="6912768" cy="830997"/>
          </a:xfrm>
          <a:prstGeom prst="rect">
            <a:avLst/>
          </a:prstGeom>
        </p:spPr>
        <p:txBody>
          <a:bodyPr wrap="square">
            <a:spAutoFit/>
          </a:bodyPr>
          <a:lstStyle/>
          <a:p>
            <a:pPr lvl="0" algn="justLow" rtl="1" eaLnBrk="0" fontAlgn="base" hangingPunct="0">
              <a:spcBef>
                <a:spcPct val="0"/>
              </a:spcBef>
              <a:spcAft>
                <a:spcPct val="0"/>
              </a:spcAft>
            </a:pPr>
            <a:r>
              <a:rPr lang="ar-SA" sz="2400" b="1" dirty="0" smtClean="0">
                <a:solidFill>
                  <a:srgbClr val="C00000"/>
                </a:solidFill>
                <a:latin typeface="Traditional Arabic" pitchFamily="2" charset="-78"/>
                <a:ea typeface="Calibri" pitchFamily="34" charset="0"/>
                <a:cs typeface="Arabic Transparent" pitchFamily="2" charset="-78"/>
              </a:rPr>
              <a:t>*</a:t>
            </a:r>
            <a:r>
              <a:rPr lang="ar-SA" sz="2400" b="1" dirty="0" smtClean="0">
                <a:solidFill>
                  <a:srgbClr val="3333FF"/>
                </a:solidFill>
                <a:latin typeface="Traditional Arabic" pitchFamily="2" charset="-78"/>
                <a:ea typeface="Calibri" pitchFamily="34" charset="0"/>
                <a:cs typeface="Arabic Transparent" pitchFamily="2" charset="-78"/>
              </a:rPr>
              <a:t>  </a:t>
            </a:r>
            <a:r>
              <a:rPr lang="ar-MA" sz="2400" b="1" dirty="0" smtClean="0">
                <a:solidFill>
                  <a:srgbClr val="3333FF"/>
                </a:solidFill>
                <a:latin typeface="Traditional Arabic" pitchFamily="2" charset="-78"/>
                <a:ea typeface="Calibri" pitchFamily="34" charset="0"/>
                <a:cs typeface="Arabic Transparent" pitchFamily="2" charset="-78"/>
              </a:rPr>
              <a:t>يمكن الاستغناء </a:t>
            </a:r>
            <a:r>
              <a:rPr lang="ar-MA" sz="2400" b="1" dirty="0">
                <a:solidFill>
                  <a:srgbClr val="3333FF"/>
                </a:solidFill>
                <a:latin typeface="Traditional Arabic" pitchFamily="2" charset="-78"/>
                <a:ea typeface="Calibri" pitchFamily="34" charset="0"/>
                <a:cs typeface="Arabic Transparent" pitchFamily="2" charset="-78"/>
              </a:rPr>
              <a:t>عن رسم الخطوط المتقطعة في </a:t>
            </a:r>
            <a:r>
              <a:rPr lang="ar-MA" sz="2400" b="1" dirty="0" smtClean="0">
                <a:solidFill>
                  <a:srgbClr val="3333FF"/>
                </a:solidFill>
                <a:latin typeface="Traditional Arabic" pitchFamily="2" charset="-78"/>
                <a:ea typeface="Calibri" pitchFamily="34" charset="0"/>
                <a:cs typeface="Arabic Transparent" pitchFamily="2" charset="-78"/>
              </a:rPr>
              <a:t>المنظور</a:t>
            </a:r>
            <a:endParaRPr lang="ar-SA" sz="2400" b="1" dirty="0" smtClean="0">
              <a:solidFill>
                <a:srgbClr val="3333FF"/>
              </a:solidFill>
              <a:latin typeface="Traditional Arabic" pitchFamily="2" charset="-78"/>
              <a:ea typeface="Calibri" pitchFamily="34" charset="0"/>
              <a:cs typeface="Arabic Transparent" pitchFamily="2" charset="-78"/>
            </a:endParaRPr>
          </a:p>
          <a:p>
            <a:pPr lvl="0" algn="justLow" rtl="1" eaLnBrk="0" fontAlgn="base" hangingPunct="0">
              <a:spcBef>
                <a:spcPct val="0"/>
              </a:spcBef>
              <a:spcAft>
                <a:spcPct val="0"/>
              </a:spcAft>
            </a:pPr>
            <a:r>
              <a:rPr lang="ar-SA" sz="2400" b="1" dirty="0" smtClean="0">
                <a:solidFill>
                  <a:srgbClr val="3333FF"/>
                </a:solidFill>
                <a:latin typeface="Traditional Arabic" pitchFamily="2" charset="-78"/>
                <a:ea typeface="Calibri" pitchFamily="34" charset="0"/>
                <a:cs typeface="Arabic Transparent" pitchFamily="2" charset="-78"/>
              </a:rPr>
              <a:t>   الإشرافي.</a:t>
            </a:r>
            <a:endParaRPr lang="ar-MA" sz="2400" b="1" dirty="0">
              <a:solidFill>
                <a:srgbClr val="3333FF"/>
              </a:solidFill>
              <a:latin typeface="Arial" pitchFamily="34" charset="0"/>
              <a:cs typeface="Arabic Transparent" pitchFamily="2" charset="-78"/>
            </a:endParaRPr>
          </a:p>
        </p:txBody>
      </p:sp>
    </p:spTree>
    <p:extLst>
      <p:ext uri="{BB962C8B-B14F-4D97-AF65-F5344CB8AC3E}">
        <p14:creationId xmlns:p14="http://schemas.microsoft.com/office/powerpoint/2010/main" val="381803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0-#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4283968" y="879103"/>
            <a:ext cx="3744416" cy="461665"/>
          </a:xfrm>
          <a:prstGeom prst="rect">
            <a:avLst/>
          </a:prstGeom>
        </p:spPr>
        <p:txBody>
          <a:bodyPr wrap="square">
            <a:spAutoFit/>
          </a:bodyPr>
          <a:lstStyle/>
          <a:p>
            <a:pPr algn="r"/>
            <a:r>
              <a:rPr lang="ar-SA" sz="2400" b="1" dirty="0" smtClean="0">
                <a:solidFill>
                  <a:srgbClr val="00B050"/>
                </a:solidFill>
              </a:rPr>
              <a:t>3.2.3- </a:t>
            </a:r>
            <a:r>
              <a:rPr lang="ar-SA" sz="2400" b="1" dirty="0">
                <a:solidFill>
                  <a:srgbClr val="00B050"/>
                </a:solidFill>
              </a:rPr>
              <a:t>رسم الوجه الخلفي </a:t>
            </a:r>
            <a:r>
              <a:rPr lang="ar-SA" sz="2400" b="1" dirty="0" smtClean="0">
                <a:solidFill>
                  <a:srgbClr val="00B050"/>
                </a:solidFill>
              </a:rPr>
              <a:t>:</a:t>
            </a:r>
            <a:endParaRPr lang="fr-FR" sz="2400" b="1" dirty="0">
              <a:solidFill>
                <a:srgbClr val="00B050"/>
              </a:solidFill>
            </a:endParaRPr>
          </a:p>
        </p:txBody>
      </p:sp>
      <p:sp>
        <p:nvSpPr>
          <p:cNvPr id="9" name="Rectangle 8"/>
          <p:cNvSpPr/>
          <p:nvPr/>
        </p:nvSpPr>
        <p:spPr>
          <a:xfrm>
            <a:off x="611560" y="1412776"/>
            <a:ext cx="7272808" cy="461665"/>
          </a:xfrm>
          <a:prstGeom prst="rect">
            <a:avLst/>
          </a:prstGeom>
        </p:spPr>
        <p:txBody>
          <a:bodyPr wrap="square">
            <a:spAutoFit/>
          </a:bodyPr>
          <a:lstStyle/>
          <a:p>
            <a:pPr algn="r" rtl="1"/>
            <a:r>
              <a:rPr lang="ar-MA" sz="2400" b="1" dirty="0">
                <a:solidFill>
                  <a:srgbClr val="3333FF"/>
                </a:solidFill>
              </a:rPr>
              <a:t>تحد الهاربات برسم الوجه الخلفي ويكون موازيا لمستوى الورقة.</a:t>
            </a:r>
            <a:endParaRPr lang="fr-FR" sz="2400" b="1" dirty="0">
              <a:solidFill>
                <a:srgbClr val="3333FF"/>
              </a:solidFill>
            </a:endParaRPr>
          </a:p>
        </p:txBody>
      </p:sp>
      <p:pic>
        <p:nvPicPr>
          <p:cNvPr id="3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3828508"/>
            <a:ext cx="3621087" cy="2401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2451506"/>
            <a:ext cx="4638675" cy="3792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3688" y="3405521"/>
            <a:ext cx="3438525" cy="2859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65287" y="2473623"/>
            <a:ext cx="3621087"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4504" y="2478802"/>
            <a:ext cx="3621087"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3681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fill="hold"/>
                                        <p:tgtEl>
                                          <p:spTgt spid="39"/>
                                        </p:tgtEl>
                                        <p:attrNameLst>
                                          <p:attrName>ppt_x</p:attrName>
                                        </p:attrNameLst>
                                      </p:cBhvr>
                                      <p:tavLst>
                                        <p:tav tm="0">
                                          <p:val>
                                            <p:strVal val="0-#ppt_w/2"/>
                                          </p:val>
                                        </p:tav>
                                        <p:tav tm="100000">
                                          <p:val>
                                            <p:strVal val="#ppt_x"/>
                                          </p:val>
                                        </p:tav>
                                      </p:tavLst>
                                    </p:anim>
                                    <p:anim calcmode="lin" valueType="num">
                                      <p:cBhvr additive="base">
                                        <p:cTn id="1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0-#ppt_w/2"/>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0-#ppt_w/2"/>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0-#ppt_w/2"/>
                                          </p:val>
                                        </p:tav>
                                        <p:tav tm="100000">
                                          <p:val>
                                            <p:strVal val="#ppt_x"/>
                                          </p:val>
                                        </p:tav>
                                      </p:tavLst>
                                    </p:anim>
                                    <p:anim calcmode="lin" valueType="num">
                                      <p:cBhvr additive="base">
                                        <p:cTn id="3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4283968" y="879103"/>
            <a:ext cx="3744416" cy="461665"/>
          </a:xfrm>
          <a:prstGeom prst="rect">
            <a:avLst/>
          </a:prstGeom>
        </p:spPr>
        <p:txBody>
          <a:bodyPr wrap="square">
            <a:spAutoFit/>
          </a:bodyPr>
          <a:lstStyle/>
          <a:p>
            <a:pPr algn="r"/>
            <a:r>
              <a:rPr lang="ar-SA" sz="2400" b="1" dirty="0" smtClean="0">
                <a:solidFill>
                  <a:srgbClr val="00B050"/>
                </a:solidFill>
                <a:cs typeface="Arabic Transparent" pitchFamily="2" charset="-78"/>
              </a:rPr>
              <a:t>4.2.3- اتجـاه الهاربــات :</a:t>
            </a:r>
            <a:endParaRPr lang="fr-FR" sz="2400" b="1" dirty="0">
              <a:solidFill>
                <a:srgbClr val="00B050"/>
              </a:solidFill>
              <a:cs typeface="Arabic Transparent" pitchFamily="2" charset="-78"/>
            </a:endParaRP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114" y="1672406"/>
            <a:ext cx="7104230" cy="42768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7959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in)">
                                      <p:cBhvr>
                                        <p:cTn id="1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0"/>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78813"/>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835596"/>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215436" y="949995"/>
            <a:ext cx="2884956" cy="461665"/>
          </a:xfrm>
          <a:prstGeom prst="rect">
            <a:avLst/>
          </a:prstGeom>
        </p:spPr>
        <p:txBody>
          <a:bodyPr wrap="square">
            <a:spAutoFit/>
          </a:bodyPr>
          <a:lstStyle/>
          <a:p>
            <a:pPr algn="r"/>
            <a:r>
              <a:rPr lang="ar-SA" sz="2400" b="1" dirty="0" smtClean="0">
                <a:solidFill>
                  <a:srgbClr val="00B050"/>
                </a:solidFill>
                <a:cs typeface="Arabic Transparent" pitchFamily="2" charset="-78"/>
              </a:rPr>
              <a:t>5.2.3- </a:t>
            </a:r>
            <a:r>
              <a:rPr lang="ar-MA" sz="2400" b="1" dirty="0" smtClean="0">
                <a:solidFill>
                  <a:srgbClr val="00B050"/>
                </a:solidFill>
                <a:cs typeface="Arabic Transparent" pitchFamily="2" charset="-78"/>
              </a:rPr>
              <a:t>تطبيقـات</a:t>
            </a:r>
            <a:r>
              <a:rPr lang="ar-SA" sz="2400" b="1" dirty="0" smtClean="0">
                <a:solidFill>
                  <a:srgbClr val="00B050"/>
                </a:solidFill>
                <a:cs typeface="Arabic Transparent" pitchFamily="2" charset="-78"/>
              </a:rPr>
              <a:t>:</a:t>
            </a:r>
            <a:endParaRPr lang="fr-FR" sz="2400" b="1" dirty="0">
              <a:solidFill>
                <a:srgbClr val="00B050"/>
              </a:solidFill>
              <a:cs typeface="Arabic Transparent" pitchFamily="2" charset="-78"/>
            </a:endParaRPr>
          </a:p>
        </p:txBody>
      </p:sp>
      <p:sp>
        <p:nvSpPr>
          <p:cNvPr id="8" name="Rectangle 7"/>
          <p:cNvSpPr/>
          <p:nvPr/>
        </p:nvSpPr>
        <p:spPr>
          <a:xfrm>
            <a:off x="323528" y="1627684"/>
            <a:ext cx="6682942" cy="1200329"/>
          </a:xfrm>
          <a:prstGeom prst="rect">
            <a:avLst/>
          </a:prstGeom>
        </p:spPr>
        <p:txBody>
          <a:bodyPr wrap="square">
            <a:spAutoFit/>
          </a:bodyPr>
          <a:lstStyle/>
          <a:p>
            <a:pPr algn="r"/>
            <a:r>
              <a:rPr lang="ar-MA" sz="2400" b="1" dirty="0" smtClean="0">
                <a:solidFill>
                  <a:srgbClr val="3333FF"/>
                </a:solidFill>
              </a:rPr>
              <a:t>أرسم </a:t>
            </a:r>
            <a:r>
              <a:rPr lang="ar-MA" sz="2400" b="1" dirty="0">
                <a:solidFill>
                  <a:srgbClr val="3333FF"/>
                </a:solidFill>
              </a:rPr>
              <a:t>بطريقة المنظور الإشرافي علبة عود الثقاب أبعادها كالتالي :</a:t>
            </a:r>
            <a:endParaRPr lang="fr-FR" sz="2400" b="1" dirty="0">
              <a:solidFill>
                <a:srgbClr val="3333FF"/>
              </a:solidFill>
            </a:endParaRPr>
          </a:p>
          <a:p>
            <a:pPr algn="r" rtl="1"/>
            <a:r>
              <a:rPr lang="ar-MA" sz="2400" b="1" dirty="0" smtClean="0">
                <a:solidFill>
                  <a:srgbClr val="3333FF"/>
                </a:solidFill>
              </a:rPr>
              <a:t>الطول   </a:t>
            </a:r>
            <a:r>
              <a:rPr lang="fr-FR" sz="2400" b="1" dirty="0" smtClean="0">
                <a:solidFill>
                  <a:srgbClr val="3333FF"/>
                </a:solidFill>
              </a:rPr>
              <a:t> </a:t>
            </a:r>
            <a:r>
              <a:rPr lang="ar-SA" sz="2400" b="1" dirty="0" smtClean="0">
                <a:solidFill>
                  <a:srgbClr val="3333FF"/>
                </a:solidFill>
              </a:rPr>
              <a:t> 50</a:t>
            </a:r>
            <a:r>
              <a:rPr lang="fr-FR" sz="2400" b="1" dirty="0" smtClean="0">
                <a:solidFill>
                  <a:srgbClr val="3333FF"/>
                </a:solidFill>
              </a:rPr>
              <a:t>L =</a:t>
            </a:r>
            <a:r>
              <a:rPr lang="ar-MA" sz="2400" b="1" dirty="0" smtClean="0">
                <a:solidFill>
                  <a:srgbClr val="3333FF"/>
                </a:solidFill>
              </a:rPr>
              <a:t> </a:t>
            </a:r>
            <a:r>
              <a:rPr lang="ar-MA" sz="2400" b="1" dirty="0">
                <a:solidFill>
                  <a:srgbClr val="3333FF"/>
                </a:solidFill>
              </a:rPr>
              <a:t>،  </a:t>
            </a:r>
            <a:r>
              <a:rPr lang="ar-MA" sz="2400" b="1" dirty="0" smtClean="0">
                <a:solidFill>
                  <a:srgbClr val="3333FF"/>
                </a:solidFill>
              </a:rPr>
              <a:t>ا</a:t>
            </a:r>
            <a:r>
              <a:rPr lang="ar-SA" sz="2400" b="1" dirty="0" smtClean="0">
                <a:solidFill>
                  <a:srgbClr val="3333FF"/>
                </a:solidFill>
              </a:rPr>
              <a:t>لإرتفاع</a:t>
            </a:r>
            <a:r>
              <a:rPr lang="ar-MA" sz="2400" b="1" dirty="0" smtClean="0">
                <a:solidFill>
                  <a:srgbClr val="3333FF"/>
                </a:solidFill>
              </a:rPr>
              <a:t>  </a:t>
            </a:r>
            <a:r>
              <a:rPr lang="fr-FR" sz="2400" b="1" dirty="0" smtClean="0">
                <a:solidFill>
                  <a:srgbClr val="3333FF"/>
                </a:solidFill>
              </a:rPr>
              <a:t> </a:t>
            </a:r>
            <a:r>
              <a:rPr lang="ar-SA" sz="2400" b="1" dirty="0" smtClean="0">
                <a:solidFill>
                  <a:srgbClr val="3333FF"/>
                </a:solidFill>
              </a:rPr>
              <a:t> </a:t>
            </a:r>
            <a:r>
              <a:rPr lang="fr-FR" sz="2400" b="1" dirty="0" smtClean="0">
                <a:solidFill>
                  <a:srgbClr val="3333FF"/>
                </a:solidFill>
              </a:rPr>
              <a:t>=15</a:t>
            </a:r>
            <a:r>
              <a:rPr lang="en-US" sz="2400" b="1" dirty="0" smtClean="0">
                <a:solidFill>
                  <a:srgbClr val="3333FF"/>
                </a:solidFill>
              </a:rPr>
              <a:t>H</a:t>
            </a:r>
            <a:r>
              <a:rPr lang="ar-MA" sz="2400" b="1" dirty="0" smtClean="0">
                <a:solidFill>
                  <a:srgbClr val="3333FF"/>
                </a:solidFill>
              </a:rPr>
              <a:t>، </a:t>
            </a:r>
            <a:r>
              <a:rPr lang="ar-SA" sz="2400" b="1" dirty="0" smtClean="0">
                <a:solidFill>
                  <a:srgbClr val="3333FF"/>
                </a:solidFill>
              </a:rPr>
              <a:t>العرض</a:t>
            </a:r>
            <a:r>
              <a:rPr lang="ar-MA" sz="2400" b="1" dirty="0" smtClean="0">
                <a:solidFill>
                  <a:srgbClr val="3333FF"/>
                </a:solidFill>
              </a:rPr>
              <a:t> </a:t>
            </a:r>
            <a:r>
              <a:rPr lang="fr-FR" sz="2400" b="1" dirty="0" smtClean="0">
                <a:solidFill>
                  <a:srgbClr val="3333FF"/>
                </a:solidFill>
              </a:rPr>
              <a:t> </a:t>
            </a:r>
            <a:r>
              <a:rPr lang="ar-SA" sz="2400" b="1" dirty="0" smtClean="0">
                <a:solidFill>
                  <a:srgbClr val="3333FF"/>
                </a:solidFill>
              </a:rPr>
              <a:t>  </a:t>
            </a:r>
            <a:r>
              <a:rPr lang="fr-FR" sz="2400" b="1" dirty="0" smtClean="0">
                <a:solidFill>
                  <a:srgbClr val="3333FF"/>
                </a:solidFill>
              </a:rPr>
              <a:t>l =30</a:t>
            </a:r>
            <a:endParaRPr lang="fr-FR" sz="2400" b="1" dirty="0">
              <a:solidFill>
                <a:srgbClr val="3333FF"/>
              </a:solidFill>
            </a:endParaRPr>
          </a:p>
          <a:p>
            <a:pPr algn="r" rtl="1"/>
            <a:r>
              <a:rPr lang="ar-SA" sz="2400" b="1" dirty="0" smtClean="0">
                <a:solidFill>
                  <a:srgbClr val="3333FF"/>
                </a:solidFill>
              </a:rPr>
              <a:t> </a:t>
            </a:r>
            <a:r>
              <a:rPr lang="ar-MA" sz="2400" b="1" dirty="0" smtClean="0">
                <a:solidFill>
                  <a:srgbClr val="3333FF"/>
                </a:solidFill>
              </a:rPr>
              <a:t>مع</a:t>
            </a:r>
            <a:r>
              <a:rPr lang="ar-MA" sz="2400" b="1" dirty="0">
                <a:solidFill>
                  <a:srgbClr val="3333FF"/>
                </a:solidFill>
              </a:rPr>
              <a:t>: </a:t>
            </a:r>
            <a:r>
              <a:rPr lang="fr-FR" sz="2400" b="1" dirty="0" smtClean="0">
                <a:solidFill>
                  <a:srgbClr val="3333FF"/>
                </a:solidFill>
              </a:rPr>
              <a:t>Ech = 2  </a:t>
            </a:r>
            <a:r>
              <a:rPr lang="ar-MA" sz="2400" b="1" dirty="0">
                <a:solidFill>
                  <a:srgbClr val="3333FF"/>
                </a:solidFill>
              </a:rPr>
              <a:t>،  </a:t>
            </a:r>
            <a:r>
              <a:rPr lang="fr-FR" sz="2400" b="1" dirty="0">
                <a:solidFill>
                  <a:srgbClr val="3333FF"/>
                </a:solidFill>
              </a:rPr>
              <a:t>  </a:t>
            </a:r>
            <a:r>
              <a:rPr lang="fr-FR" sz="2400" b="1" dirty="0" smtClean="0">
                <a:solidFill>
                  <a:srgbClr val="3333FF"/>
                </a:solidFill>
              </a:rPr>
              <a:t>k = 0.8</a:t>
            </a:r>
            <a:r>
              <a:rPr lang="ar-MA" sz="2400" b="1" dirty="0">
                <a:solidFill>
                  <a:srgbClr val="3333FF"/>
                </a:solidFill>
              </a:rPr>
              <a:t>،  </a:t>
            </a:r>
            <a:r>
              <a:rPr lang="fr-FR" sz="2400" b="1" dirty="0" smtClean="0">
                <a:solidFill>
                  <a:srgbClr val="3333FF"/>
                </a:solidFill>
              </a:rPr>
              <a:t>α</a:t>
            </a:r>
            <a:r>
              <a:rPr lang="en-US" sz="2400" b="1" dirty="0" smtClean="0">
                <a:solidFill>
                  <a:srgbClr val="3333FF"/>
                </a:solidFill>
              </a:rPr>
              <a:t> </a:t>
            </a:r>
            <a:r>
              <a:rPr lang="fr-FR" sz="2400" b="1" dirty="0" smtClean="0">
                <a:solidFill>
                  <a:srgbClr val="3333FF"/>
                </a:solidFill>
              </a:rPr>
              <a:t>= 60°</a:t>
            </a:r>
            <a:endParaRPr lang="fr-FR" sz="2400" b="1" dirty="0">
              <a:solidFill>
                <a:srgbClr val="3333FF"/>
              </a:solidFill>
            </a:endParaRPr>
          </a:p>
        </p:txBody>
      </p:sp>
      <p:sp>
        <p:nvSpPr>
          <p:cNvPr id="10" name="Rectangle 9"/>
          <p:cNvSpPr/>
          <p:nvPr/>
        </p:nvSpPr>
        <p:spPr>
          <a:xfrm>
            <a:off x="6300192" y="1267644"/>
            <a:ext cx="1491114" cy="461665"/>
          </a:xfrm>
          <a:prstGeom prst="rect">
            <a:avLst/>
          </a:prstGeom>
        </p:spPr>
        <p:txBody>
          <a:bodyPr wrap="none">
            <a:spAutoFit/>
          </a:bodyPr>
          <a:lstStyle/>
          <a:p>
            <a:r>
              <a:rPr lang="ar-SA" sz="2400" b="1" dirty="0" smtClean="0">
                <a:solidFill>
                  <a:srgbClr val="C00000"/>
                </a:solidFill>
              </a:rPr>
              <a:t>تمريـــن </a:t>
            </a:r>
            <a:r>
              <a:rPr lang="ar-SA" sz="2400" b="1" dirty="0">
                <a:solidFill>
                  <a:srgbClr val="C00000"/>
                </a:solidFill>
              </a:rPr>
              <a:t>1 </a:t>
            </a:r>
            <a:r>
              <a:rPr lang="ar-SA" sz="2400" b="1" dirty="0" smtClean="0">
                <a:solidFill>
                  <a:srgbClr val="C00000"/>
                </a:solidFill>
              </a:rPr>
              <a:t>: </a:t>
            </a:r>
            <a:endParaRPr lang="fr-FR" sz="2400" dirty="0">
              <a:solidFill>
                <a:srgbClr val="C00000"/>
              </a:solidFill>
            </a:endParaRPr>
          </a:p>
        </p:txBody>
      </p:sp>
      <p:sp>
        <p:nvSpPr>
          <p:cNvPr id="11" name="Rectangle 10"/>
          <p:cNvSpPr/>
          <p:nvPr/>
        </p:nvSpPr>
        <p:spPr>
          <a:xfrm>
            <a:off x="2679019" y="3211860"/>
            <a:ext cx="4341253" cy="461665"/>
          </a:xfrm>
          <a:prstGeom prst="rect">
            <a:avLst/>
          </a:prstGeom>
        </p:spPr>
        <p:txBody>
          <a:bodyPr wrap="none">
            <a:spAutoFit/>
          </a:bodyPr>
          <a:lstStyle/>
          <a:p>
            <a:pPr algn="r" rtl="1"/>
            <a:r>
              <a:rPr lang="ar-MA" sz="2400" b="1" dirty="0" smtClean="0">
                <a:solidFill>
                  <a:srgbClr val="3333FF"/>
                </a:solidFill>
              </a:rPr>
              <a:t>الوجه </a:t>
            </a:r>
            <a:r>
              <a:rPr lang="ar-MA" sz="2400" b="1" dirty="0">
                <a:solidFill>
                  <a:srgbClr val="3333FF"/>
                </a:solidFill>
              </a:rPr>
              <a:t>الأمامي مكون من </a:t>
            </a:r>
            <a:r>
              <a:rPr lang="ar-SA" sz="2400" b="1" dirty="0" smtClean="0">
                <a:solidFill>
                  <a:srgbClr val="3333FF"/>
                </a:solidFill>
              </a:rPr>
              <a:t>الطول </a:t>
            </a:r>
            <a:r>
              <a:rPr lang="ar-MA" sz="2400" b="1" dirty="0" smtClean="0">
                <a:solidFill>
                  <a:srgbClr val="3333FF"/>
                </a:solidFill>
              </a:rPr>
              <a:t> </a:t>
            </a:r>
            <a:r>
              <a:rPr lang="ar-SA" sz="2400" b="1" dirty="0" smtClean="0">
                <a:solidFill>
                  <a:srgbClr val="3333FF"/>
                </a:solidFill>
              </a:rPr>
              <a:t>والعرض</a:t>
            </a:r>
            <a:r>
              <a:rPr lang="ar-MA" sz="2400" b="1" dirty="0" smtClean="0">
                <a:solidFill>
                  <a:srgbClr val="3333FF"/>
                </a:solidFill>
              </a:rPr>
              <a:t>.</a:t>
            </a:r>
            <a:endParaRPr lang="fr-FR" sz="2400" b="1" dirty="0">
              <a:solidFill>
                <a:srgbClr val="3333FF"/>
              </a:solidFill>
            </a:endParaRPr>
          </a:p>
        </p:txBody>
      </p:sp>
      <p:sp>
        <p:nvSpPr>
          <p:cNvPr id="12" name="Rectangle 11"/>
          <p:cNvSpPr/>
          <p:nvPr/>
        </p:nvSpPr>
        <p:spPr>
          <a:xfrm>
            <a:off x="6571315" y="2851820"/>
            <a:ext cx="1241045" cy="461665"/>
          </a:xfrm>
          <a:prstGeom prst="rect">
            <a:avLst/>
          </a:prstGeom>
        </p:spPr>
        <p:txBody>
          <a:bodyPr wrap="none">
            <a:spAutoFit/>
          </a:bodyPr>
          <a:lstStyle/>
          <a:p>
            <a:pPr algn="r" rtl="1"/>
            <a:r>
              <a:rPr lang="ar-MA" sz="2400" b="1" dirty="0">
                <a:solidFill>
                  <a:srgbClr val="C00000"/>
                </a:solidFill>
              </a:rPr>
              <a:t>ملاحظ</a:t>
            </a:r>
            <a:r>
              <a:rPr lang="ar-SA" sz="2400" b="1" dirty="0">
                <a:solidFill>
                  <a:srgbClr val="C00000"/>
                </a:solidFill>
              </a:rPr>
              <a:t>ــ</a:t>
            </a:r>
            <a:r>
              <a:rPr lang="ar-MA" sz="2400" b="1" dirty="0">
                <a:solidFill>
                  <a:srgbClr val="C00000"/>
                </a:solidFill>
              </a:rPr>
              <a:t>ة: </a:t>
            </a:r>
            <a:endParaRPr lang="ar-SA" sz="2400" b="1" dirty="0">
              <a:solidFill>
                <a:srgbClr val="C00000"/>
              </a:solidFill>
            </a:endParaRPr>
          </a:p>
        </p:txBody>
      </p:sp>
      <p:sp>
        <p:nvSpPr>
          <p:cNvPr id="26" name="Rectangle 25"/>
          <p:cNvSpPr/>
          <p:nvPr/>
        </p:nvSpPr>
        <p:spPr>
          <a:xfrm>
            <a:off x="179512" y="3961557"/>
            <a:ext cx="6921056" cy="461665"/>
          </a:xfrm>
          <a:prstGeom prst="rect">
            <a:avLst/>
          </a:prstGeom>
        </p:spPr>
        <p:txBody>
          <a:bodyPr wrap="square">
            <a:spAutoFit/>
          </a:bodyPr>
          <a:lstStyle/>
          <a:p>
            <a:pPr algn="r"/>
            <a:r>
              <a:rPr lang="ar-SA" sz="2400" b="1" dirty="0" smtClean="0">
                <a:solidFill>
                  <a:srgbClr val="C00000"/>
                </a:solidFill>
              </a:rPr>
              <a:t>30</a:t>
            </a:r>
            <a:r>
              <a:rPr lang="fr-FR" sz="2400" b="1" dirty="0" smtClean="0">
                <a:solidFill>
                  <a:srgbClr val="C00000"/>
                </a:solidFill>
              </a:rPr>
              <a:t> </a:t>
            </a:r>
            <a:r>
              <a:rPr lang="ar-MA" sz="2400" b="1" dirty="0" smtClean="0">
                <a:solidFill>
                  <a:srgbClr val="3333FF"/>
                </a:solidFill>
              </a:rPr>
              <a:t>نعتبر </a:t>
            </a:r>
            <a:r>
              <a:rPr lang="ar-MA" sz="2400" b="1" dirty="0">
                <a:solidFill>
                  <a:srgbClr val="3333FF"/>
                </a:solidFill>
              </a:rPr>
              <a:t>الشكل الذي له الوجه الأمامي التالي </a:t>
            </a:r>
            <a:r>
              <a:rPr lang="ar-MA" sz="2400" b="1" dirty="0" smtClean="0">
                <a:solidFill>
                  <a:srgbClr val="3333FF"/>
                </a:solidFill>
              </a:rPr>
              <a:t>و</a:t>
            </a:r>
            <a:r>
              <a:rPr lang="ar-SA" sz="2400" b="1" dirty="0" smtClean="0">
                <a:solidFill>
                  <a:srgbClr val="3333FF"/>
                </a:solidFill>
              </a:rPr>
              <a:t>عرضه</a:t>
            </a:r>
            <a:r>
              <a:rPr lang="ar-MA" sz="2400" b="1" dirty="0" smtClean="0">
                <a:solidFill>
                  <a:srgbClr val="3333FF"/>
                </a:solidFill>
              </a:rPr>
              <a:t> </a:t>
            </a:r>
            <a:r>
              <a:rPr lang="ar-MA" sz="2400" b="1" dirty="0">
                <a:solidFill>
                  <a:srgbClr val="3333FF"/>
                </a:solidFill>
              </a:rPr>
              <a:t>هو</a:t>
            </a:r>
            <a:endParaRPr lang="fr-FR" sz="2400" b="1" dirty="0">
              <a:solidFill>
                <a:srgbClr val="3333FF"/>
              </a:solidFill>
            </a:endParaRPr>
          </a:p>
        </p:txBody>
      </p:sp>
      <p:sp>
        <p:nvSpPr>
          <p:cNvPr id="28" name="Rectangle 27"/>
          <p:cNvSpPr/>
          <p:nvPr/>
        </p:nvSpPr>
        <p:spPr>
          <a:xfrm>
            <a:off x="6393254" y="3614291"/>
            <a:ext cx="1491114" cy="461665"/>
          </a:xfrm>
          <a:prstGeom prst="rect">
            <a:avLst/>
          </a:prstGeom>
        </p:spPr>
        <p:txBody>
          <a:bodyPr wrap="none">
            <a:spAutoFit/>
          </a:bodyPr>
          <a:lstStyle/>
          <a:p>
            <a:r>
              <a:rPr lang="ar-SA" sz="2400" b="1" dirty="0" smtClean="0">
                <a:solidFill>
                  <a:srgbClr val="C00000"/>
                </a:solidFill>
              </a:rPr>
              <a:t>تمريـــن 2 : </a:t>
            </a:r>
            <a:endParaRPr lang="fr-FR" sz="2400" dirty="0">
              <a:solidFill>
                <a:srgbClr val="C00000"/>
              </a:solidFill>
            </a:endParaRPr>
          </a:p>
        </p:txBody>
      </p:sp>
      <p:pic>
        <p:nvPicPr>
          <p:cNvPr id="27" name="Imag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2801" y="5012060"/>
            <a:ext cx="2918219" cy="1512168"/>
          </a:xfrm>
          <a:prstGeom prst="rect">
            <a:avLst/>
          </a:prstGeom>
        </p:spPr>
      </p:pic>
      <p:cxnSp>
        <p:nvCxnSpPr>
          <p:cNvPr id="30" name="Connecteur droit 29"/>
          <p:cNvCxnSpPr/>
          <p:nvPr/>
        </p:nvCxnSpPr>
        <p:spPr>
          <a:xfrm>
            <a:off x="2884752" y="4809684"/>
            <a:ext cx="0" cy="36004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a:off x="3995936" y="4796036"/>
            <a:ext cx="0" cy="36004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a:off x="2884752" y="6232428"/>
            <a:ext cx="0" cy="36004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4" name="Connecteur droit 33"/>
          <p:cNvCxnSpPr/>
          <p:nvPr/>
        </p:nvCxnSpPr>
        <p:spPr>
          <a:xfrm>
            <a:off x="5405032" y="6222548"/>
            <a:ext cx="0" cy="36004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a:off x="2425695" y="6246297"/>
            <a:ext cx="481376"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7" name="Connecteur droit 36"/>
          <p:cNvCxnSpPr/>
          <p:nvPr/>
        </p:nvCxnSpPr>
        <p:spPr>
          <a:xfrm>
            <a:off x="2414319" y="5142428"/>
            <a:ext cx="481376"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8" name="Connecteur droit 37"/>
          <p:cNvCxnSpPr/>
          <p:nvPr/>
        </p:nvCxnSpPr>
        <p:spPr>
          <a:xfrm>
            <a:off x="5408800" y="6236196"/>
            <a:ext cx="481376"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9" name="Connecteur droit 38"/>
          <p:cNvCxnSpPr/>
          <p:nvPr/>
        </p:nvCxnSpPr>
        <p:spPr>
          <a:xfrm>
            <a:off x="5408800" y="5766972"/>
            <a:ext cx="481376"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0" name="Connecteur droit avec flèche 39"/>
          <p:cNvCxnSpPr/>
          <p:nvPr/>
        </p:nvCxnSpPr>
        <p:spPr>
          <a:xfrm>
            <a:off x="2884752" y="4976056"/>
            <a:ext cx="1111184" cy="0"/>
          </a:xfrm>
          <a:prstGeom prst="straightConnector1">
            <a:avLst/>
          </a:prstGeom>
          <a:ln w="127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2" name="Connecteur droit avec flèche 41"/>
          <p:cNvCxnSpPr/>
          <p:nvPr/>
        </p:nvCxnSpPr>
        <p:spPr>
          <a:xfrm flipV="1">
            <a:off x="2884752" y="6524228"/>
            <a:ext cx="2524048" cy="44712"/>
          </a:xfrm>
          <a:prstGeom prst="straightConnector1">
            <a:avLst/>
          </a:prstGeom>
          <a:ln w="127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6" name="Connecteur droit avec flèche 45"/>
          <p:cNvCxnSpPr/>
          <p:nvPr/>
        </p:nvCxnSpPr>
        <p:spPr>
          <a:xfrm flipV="1">
            <a:off x="2672496" y="5142104"/>
            <a:ext cx="0" cy="1104193"/>
          </a:xfrm>
          <a:prstGeom prst="straightConnector1">
            <a:avLst/>
          </a:prstGeom>
          <a:ln w="127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9" name="Connecteur droit avec flèche 48"/>
          <p:cNvCxnSpPr/>
          <p:nvPr/>
        </p:nvCxnSpPr>
        <p:spPr>
          <a:xfrm flipV="1">
            <a:off x="5796136" y="5768144"/>
            <a:ext cx="0" cy="468053"/>
          </a:xfrm>
          <a:prstGeom prst="straightConnector1">
            <a:avLst/>
          </a:prstGeom>
          <a:ln w="12700">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0" name="ZoneTexte 49"/>
          <p:cNvSpPr txBox="1"/>
          <p:nvPr/>
        </p:nvSpPr>
        <p:spPr>
          <a:xfrm>
            <a:off x="3133140" y="4656376"/>
            <a:ext cx="559155" cy="369332"/>
          </a:xfrm>
          <a:prstGeom prst="rect">
            <a:avLst/>
          </a:prstGeom>
          <a:noFill/>
        </p:spPr>
        <p:txBody>
          <a:bodyPr wrap="square" rtlCol="0">
            <a:spAutoFit/>
          </a:bodyPr>
          <a:lstStyle/>
          <a:p>
            <a:pPr algn="ctr"/>
            <a:r>
              <a:rPr lang="ar-SA" b="1" dirty="0" smtClean="0">
                <a:solidFill>
                  <a:srgbClr val="3333FF"/>
                </a:solidFill>
              </a:rPr>
              <a:t>20</a:t>
            </a:r>
            <a:endParaRPr lang="fr-FR" b="1" dirty="0">
              <a:solidFill>
                <a:srgbClr val="3333FF"/>
              </a:solidFill>
            </a:endParaRPr>
          </a:p>
        </p:txBody>
      </p:sp>
      <p:sp>
        <p:nvSpPr>
          <p:cNvPr id="52" name="ZoneTexte 51"/>
          <p:cNvSpPr txBox="1"/>
          <p:nvPr/>
        </p:nvSpPr>
        <p:spPr>
          <a:xfrm>
            <a:off x="3860374" y="6245198"/>
            <a:ext cx="559155" cy="369332"/>
          </a:xfrm>
          <a:prstGeom prst="rect">
            <a:avLst/>
          </a:prstGeom>
          <a:noFill/>
        </p:spPr>
        <p:txBody>
          <a:bodyPr wrap="square" rtlCol="0">
            <a:spAutoFit/>
          </a:bodyPr>
          <a:lstStyle/>
          <a:p>
            <a:pPr algn="ctr"/>
            <a:r>
              <a:rPr lang="ar-SA" b="1" dirty="0" smtClean="0">
                <a:solidFill>
                  <a:srgbClr val="3333FF"/>
                </a:solidFill>
              </a:rPr>
              <a:t>50</a:t>
            </a:r>
            <a:endParaRPr lang="fr-FR" b="1" dirty="0">
              <a:solidFill>
                <a:srgbClr val="3333FF"/>
              </a:solidFill>
            </a:endParaRPr>
          </a:p>
        </p:txBody>
      </p:sp>
      <p:sp>
        <p:nvSpPr>
          <p:cNvPr id="53" name="ZoneTexte 52"/>
          <p:cNvSpPr txBox="1"/>
          <p:nvPr/>
        </p:nvSpPr>
        <p:spPr>
          <a:xfrm rot="16200000">
            <a:off x="5368481" y="5853852"/>
            <a:ext cx="559155" cy="369332"/>
          </a:xfrm>
          <a:prstGeom prst="rect">
            <a:avLst/>
          </a:prstGeom>
          <a:noFill/>
        </p:spPr>
        <p:txBody>
          <a:bodyPr wrap="square" rtlCol="0">
            <a:spAutoFit/>
          </a:bodyPr>
          <a:lstStyle/>
          <a:p>
            <a:pPr algn="ctr"/>
            <a:r>
              <a:rPr lang="ar-SA" b="1" dirty="0" smtClean="0">
                <a:solidFill>
                  <a:srgbClr val="3333FF"/>
                </a:solidFill>
              </a:rPr>
              <a:t>10</a:t>
            </a:r>
            <a:endParaRPr lang="fr-FR" b="1" dirty="0">
              <a:solidFill>
                <a:srgbClr val="3333FF"/>
              </a:solidFill>
            </a:endParaRPr>
          </a:p>
        </p:txBody>
      </p:sp>
      <p:sp>
        <p:nvSpPr>
          <p:cNvPr id="54" name="ZoneTexte 53"/>
          <p:cNvSpPr txBox="1"/>
          <p:nvPr/>
        </p:nvSpPr>
        <p:spPr>
          <a:xfrm rot="16200000">
            <a:off x="2249196" y="5498076"/>
            <a:ext cx="559155" cy="369332"/>
          </a:xfrm>
          <a:prstGeom prst="rect">
            <a:avLst/>
          </a:prstGeom>
          <a:noFill/>
        </p:spPr>
        <p:txBody>
          <a:bodyPr wrap="square" rtlCol="0">
            <a:spAutoFit/>
          </a:bodyPr>
          <a:lstStyle/>
          <a:p>
            <a:pPr algn="ctr"/>
            <a:r>
              <a:rPr lang="ar-SA" b="1" dirty="0" smtClean="0">
                <a:solidFill>
                  <a:srgbClr val="3333FF"/>
                </a:solidFill>
              </a:rPr>
              <a:t>30</a:t>
            </a:r>
            <a:endParaRPr lang="fr-FR" b="1" dirty="0">
              <a:solidFill>
                <a:srgbClr val="3333FF"/>
              </a:solidFill>
            </a:endParaRPr>
          </a:p>
        </p:txBody>
      </p:sp>
    </p:spTree>
    <p:extLst>
      <p:ext uri="{BB962C8B-B14F-4D97-AF65-F5344CB8AC3E}">
        <p14:creationId xmlns:p14="http://schemas.microsoft.com/office/powerpoint/2010/main" val="924053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1+#ppt_w/2"/>
                                          </p:val>
                                        </p:tav>
                                        <p:tav tm="100000">
                                          <p:val>
                                            <p:strVal val="#ppt_x"/>
                                          </p:val>
                                        </p:tav>
                                      </p:tavLst>
                                    </p:anim>
                                    <p:anim calcmode="lin" valueType="num">
                                      <p:cBhvr additive="base">
                                        <p:cTn id="38"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0-#ppt_w/2"/>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0-#ppt_w/2"/>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par>
                                <p:cTn id="49" presetID="2" presetClass="entr" presetSubtype="12" fill="hold"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1+#ppt_h/2"/>
                                          </p:val>
                                        </p:tav>
                                        <p:tav tm="100000">
                                          <p:val>
                                            <p:strVal val="#ppt_y"/>
                                          </p:val>
                                        </p:tav>
                                      </p:tavLst>
                                    </p:anim>
                                  </p:childTnLst>
                                </p:cTn>
                              </p:par>
                              <p:par>
                                <p:cTn id="53" presetID="2" presetClass="entr" presetSubtype="12"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0-#ppt_w/2"/>
                                          </p:val>
                                        </p:tav>
                                        <p:tav tm="100000">
                                          <p:val>
                                            <p:strVal val="#ppt_x"/>
                                          </p:val>
                                        </p:tav>
                                      </p:tavLst>
                                    </p:anim>
                                    <p:anim calcmode="lin" valueType="num">
                                      <p:cBhvr additive="base">
                                        <p:cTn id="56" dur="500" fill="hold"/>
                                        <p:tgtEl>
                                          <p:spTgt spid="33"/>
                                        </p:tgtEl>
                                        <p:attrNameLst>
                                          <p:attrName>ppt_y</p:attrName>
                                        </p:attrNameLst>
                                      </p:cBhvr>
                                      <p:tavLst>
                                        <p:tav tm="0">
                                          <p:val>
                                            <p:strVal val="1+#ppt_h/2"/>
                                          </p:val>
                                        </p:tav>
                                        <p:tav tm="100000">
                                          <p:val>
                                            <p:strVal val="#ppt_y"/>
                                          </p:val>
                                        </p:tav>
                                      </p:tavLst>
                                    </p:anim>
                                  </p:childTnLst>
                                </p:cTn>
                              </p:par>
                              <p:par>
                                <p:cTn id="57" presetID="2" presetClass="entr" presetSubtype="12" fill="hold" nodeType="with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500" fill="hold"/>
                                        <p:tgtEl>
                                          <p:spTgt spid="34"/>
                                        </p:tgtEl>
                                        <p:attrNameLst>
                                          <p:attrName>ppt_x</p:attrName>
                                        </p:attrNameLst>
                                      </p:cBhvr>
                                      <p:tavLst>
                                        <p:tav tm="0">
                                          <p:val>
                                            <p:strVal val="0-#ppt_w/2"/>
                                          </p:val>
                                        </p:tav>
                                        <p:tav tm="100000">
                                          <p:val>
                                            <p:strVal val="#ppt_x"/>
                                          </p:val>
                                        </p:tav>
                                      </p:tavLst>
                                    </p:anim>
                                    <p:anim calcmode="lin" valueType="num">
                                      <p:cBhvr additive="base">
                                        <p:cTn id="60" dur="500" fill="hold"/>
                                        <p:tgtEl>
                                          <p:spTgt spid="34"/>
                                        </p:tgtEl>
                                        <p:attrNameLst>
                                          <p:attrName>ppt_y</p:attrName>
                                        </p:attrNameLst>
                                      </p:cBhvr>
                                      <p:tavLst>
                                        <p:tav tm="0">
                                          <p:val>
                                            <p:strVal val="1+#ppt_h/2"/>
                                          </p:val>
                                        </p:tav>
                                        <p:tav tm="100000">
                                          <p:val>
                                            <p:strVal val="#ppt_y"/>
                                          </p:val>
                                        </p:tav>
                                      </p:tavLst>
                                    </p:anim>
                                  </p:childTnLst>
                                </p:cTn>
                              </p:par>
                              <p:par>
                                <p:cTn id="61" presetID="2" presetClass="entr" presetSubtype="12" fill="hold" nodeType="with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0-#ppt_w/2"/>
                                          </p:val>
                                        </p:tav>
                                        <p:tav tm="100000">
                                          <p:val>
                                            <p:strVal val="#ppt_x"/>
                                          </p:val>
                                        </p:tav>
                                      </p:tavLst>
                                    </p:anim>
                                    <p:anim calcmode="lin" valueType="num">
                                      <p:cBhvr additive="base">
                                        <p:cTn id="64" dur="500" fill="hold"/>
                                        <p:tgtEl>
                                          <p:spTgt spid="35"/>
                                        </p:tgtEl>
                                        <p:attrNameLst>
                                          <p:attrName>ppt_y</p:attrName>
                                        </p:attrNameLst>
                                      </p:cBhvr>
                                      <p:tavLst>
                                        <p:tav tm="0">
                                          <p:val>
                                            <p:strVal val="1+#ppt_h/2"/>
                                          </p:val>
                                        </p:tav>
                                        <p:tav tm="100000">
                                          <p:val>
                                            <p:strVal val="#ppt_y"/>
                                          </p:val>
                                        </p:tav>
                                      </p:tavLst>
                                    </p:anim>
                                  </p:childTnLst>
                                </p:cTn>
                              </p:par>
                              <p:par>
                                <p:cTn id="65" presetID="2" presetClass="entr" presetSubtype="12"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0-#ppt_w/2"/>
                                          </p:val>
                                        </p:tav>
                                        <p:tav tm="100000">
                                          <p:val>
                                            <p:strVal val="#ppt_x"/>
                                          </p:val>
                                        </p:tav>
                                      </p:tavLst>
                                    </p:anim>
                                    <p:anim calcmode="lin" valueType="num">
                                      <p:cBhvr additive="base">
                                        <p:cTn id="68" dur="500" fill="hold"/>
                                        <p:tgtEl>
                                          <p:spTgt spid="37"/>
                                        </p:tgtEl>
                                        <p:attrNameLst>
                                          <p:attrName>ppt_y</p:attrName>
                                        </p:attrNameLst>
                                      </p:cBhvr>
                                      <p:tavLst>
                                        <p:tav tm="0">
                                          <p:val>
                                            <p:strVal val="1+#ppt_h/2"/>
                                          </p:val>
                                        </p:tav>
                                        <p:tav tm="100000">
                                          <p:val>
                                            <p:strVal val="#ppt_y"/>
                                          </p:val>
                                        </p:tav>
                                      </p:tavLst>
                                    </p:anim>
                                  </p:childTnLst>
                                </p:cTn>
                              </p:par>
                              <p:par>
                                <p:cTn id="69" presetID="2" presetClass="entr" presetSubtype="12" fill="hold" nodeType="with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fill="hold"/>
                                        <p:tgtEl>
                                          <p:spTgt spid="38"/>
                                        </p:tgtEl>
                                        <p:attrNameLst>
                                          <p:attrName>ppt_x</p:attrName>
                                        </p:attrNameLst>
                                      </p:cBhvr>
                                      <p:tavLst>
                                        <p:tav tm="0">
                                          <p:val>
                                            <p:strVal val="0-#ppt_w/2"/>
                                          </p:val>
                                        </p:tav>
                                        <p:tav tm="100000">
                                          <p:val>
                                            <p:strVal val="#ppt_x"/>
                                          </p:val>
                                        </p:tav>
                                      </p:tavLst>
                                    </p:anim>
                                    <p:anim calcmode="lin" valueType="num">
                                      <p:cBhvr additive="base">
                                        <p:cTn id="72" dur="500" fill="hold"/>
                                        <p:tgtEl>
                                          <p:spTgt spid="38"/>
                                        </p:tgtEl>
                                        <p:attrNameLst>
                                          <p:attrName>ppt_y</p:attrName>
                                        </p:attrNameLst>
                                      </p:cBhvr>
                                      <p:tavLst>
                                        <p:tav tm="0">
                                          <p:val>
                                            <p:strVal val="1+#ppt_h/2"/>
                                          </p:val>
                                        </p:tav>
                                        <p:tav tm="100000">
                                          <p:val>
                                            <p:strVal val="#ppt_y"/>
                                          </p:val>
                                        </p:tav>
                                      </p:tavLst>
                                    </p:anim>
                                  </p:childTnLst>
                                </p:cTn>
                              </p:par>
                              <p:par>
                                <p:cTn id="73" presetID="2" presetClass="entr" presetSubtype="12" fill="hold" nodeType="with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0-#ppt_w/2"/>
                                          </p:val>
                                        </p:tav>
                                        <p:tav tm="100000">
                                          <p:val>
                                            <p:strVal val="#ppt_x"/>
                                          </p:val>
                                        </p:tav>
                                      </p:tavLst>
                                    </p:anim>
                                    <p:anim calcmode="lin" valueType="num">
                                      <p:cBhvr additive="base">
                                        <p:cTn id="76" dur="500" fill="hold"/>
                                        <p:tgtEl>
                                          <p:spTgt spid="39"/>
                                        </p:tgtEl>
                                        <p:attrNameLst>
                                          <p:attrName>ppt_y</p:attrName>
                                        </p:attrNameLst>
                                      </p:cBhvr>
                                      <p:tavLst>
                                        <p:tav tm="0">
                                          <p:val>
                                            <p:strVal val="1+#ppt_h/2"/>
                                          </p:val>
                                        </p:tav>
                                        <p:tav tm="100000">
                                          <p:val>
                                            <p:strVal val="#ppt_y"/>
                                          </p:val>
                                        </p:tav>
                                      </p:tavLst>
                                    </p:anim>
                                  </p:childTnLst>
                                </p:cTn>
                              </p:par>
                              <p:par>
                                <p:cTn id="77" presetID="2" presetClass="entr" presetSubtype="12" fill="hold"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fill="hold"/>
                                        <p:tgtEl>
                                          <p:spTgt spid="40"/>
                                        </p:tgtEl>
                                        <p:attrNameLst>
                                          <p:attrName>ppt_x</p:attrName>
                                        </p:attrNameLst>
                                      </p:cBhvr>
                                      <p:tavLst>
                                        <p:tav tm="0">
                                          <p:val>
                                            <p:strVal val="0-#ppt_w/2"/>
                                          </p:val>
                                        </p:tav>
                                        <p:tav tm="100000">
                                          <p:val>
                                            <p:strVal val="#ppt_x"/>
                                          </p:val>
                                        </p:tav>
                                      </p:tavLst>
                                    </p:anim>
                                    <p:anim calcmode="lin" valueType="num">
                                      <p:cBhvr additive="base">
                                        <p:cTn id="80" dur="500" fill="hold"/>
                                        <p:tgtEl>
                                          <p:spTgt spid="40"/>
                                        </p:tgtEl>
                                        <p:attrNameLst>
                                          <p:attrName>ppt_y</p:attrName>
                                        </p:attrNameLst>
                                      </p:cBhvr>
                                      <p:tavLst>
                                        <p:tav tm="0">
                                          <p:val>
                                            <p:strVal val="1+#ppt_h/2"/>
                                          </p:val>
                                        </p:tav>
                                        <p:tav tm="100000">
                                          <p:val>
                                            <p:strVal val="#ppt_y"/>
                                          </p:val>
                                        </p:tav>
                                      </p:tavLst>
                                    </p:anim>
                                  </p:childTnLst>
                                </p:cTn>
                              </p:par>
                              <p:par>
                                <p:cTn id="81" presetID="2" presetClass="entr" presetSubtype="12" fill="hold" nodeType="with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additive="base">
                                        <p:cTn id="83" dur="500" fill="hold"/>
                                        <p:tgtEl>
                                          <p:spTgt spid="42"/>
                                        </p:tgtEl>
                                        <p:attrNameLst>
                                          <p:attrName>ppt_x</p:attrName>
                                        </p:attrNameLst>
                                      </p:cBhvr>
                                      <p:tavLst>
                                        <p:tav tm="0">
                                          <p:val>
                                            <p:strVal val="0-#ppt_w/2"/>
                                          </p:val>
                                        </p:tav>
                                        <p:tav tm="100000">
                                          <p:val>
                                            <p:strVal val="#ppt_x"/>
                                          </p:val>
                                        </p:tav>
                                      </p:tavLst>
                                    </p:anim>
                                    <p:anim calcmode="lin" valueType="num">
                                      <p:cBhvr additive="base">
                                        <p:cTn id="84" dur="500" fill="hold"/>
                                        <p:tgtEl>
                                          <p:spTgt spid="42"/>
                                        </p:tgtEl>
                                        <p:attrNameLst>
                                          <p:attrName>ppt_y</p:attrName>
                                        </p:attrNameLst>
                                      </p:cBhvr>
                                      <p:tavLst>
                                        <p:tav tm="0">
                                          <p:val>
                                            <p:strVal val="1+#ppt_h/2"/>
                                          </p:val>
                                        </p:tav>
                                        <p:tav tm="100000">
                                          <p:val>
                                            <p:strVal val="#ppt_y"/>
                                          </p:val>
                                        </p:tav>
                                      </p:tavLst>
                                    </p:anim>
                                  </p:childTnLst>
                                </p:cTn>
                              </p:par>
                              <p:par>
                                <p:cTn id="85" presetID="2" presetClass="entr" presetSubtype="12" fill="hold" nodeType="withEffect">
                                  <p:stCondLst>
                                    <p:cond delay="0"/>
                                  </p:stCondLst>
                                  <p:childTnLst>
                                    <p:set>
                                      <p:cBhvr>
                                        <p:cTn id="86" dur="1" fill="hold">
                                          <p:stCondLst>
                                            <p:cond delay="0"/>
                                          </p:stCondLst>
                                        </p:cTn>
                                        <p:tgtEl>
                                          <p:spTgt spid="46"/>
                                        </p:tgtEl>
                                        <p:attrNameLst>
                                          <p:attrName>style.visibility</p:attrName>
                                        </p:attrNameLst>
                                      </p:cBhvr>
                                      <p:to>
                                        <p:strVal val="visible"/>
                                      </p:to>
                                    </p:set>
                                    <p:anim calcmode="lin" valueType="num">
                                      <p:cBhvr additive="base">
                                        <p:cTn id="87" dur="500" fill="hold"/>
                                        <p:tgtEl>
                                          <p:spTgt spid="46"/>
                                        </p:tgtEl>
                                        <p:attrNameLst>
                                          <p:attrName>ppt_x</p:attrName>
                                        </p:attrNameLst>
                                      </p:cBhvr>
                                      <p:tavLst>
                                        <p:tav tm="0">
                                          <p:val>
                                            <p:strVal val="0-#ppt_w/2"/>
                                          </p:val>
                                        </p:tav>
                                        <p:tav tm="100000">
                                          <p:val>
                                            <p:strVal val="#ppt_x"/>
                                          </p:val>
                                        </p:tav>
                                      </p:tavLst>
                                    </p:anim>
                                    <p:anim calcmode="lin" valueType="num">
                                      <p:cBhvr additive="base">
                                        <p:cTn id="88" dur="500" fill="hold"/>
                                        <p:tgtEl>
                                          <p:spTgt spid="46"/>
                                        </p:tgtEl>
                                        <p:attrNameLst>
                                          <p:attrName>ppt_y</p:attrName>
                                        </p:attrNameLst>
                                      </p:cBhvr>
                                      <p:tavLst>
                                        <p:tav tm="0">
                                          <p:val>
                                            <p:strVal val="1+#ppt_h/2"/>
                                          </p:val>
                                        </p:tav>
                                        <p:tav tm="100000">
                                          <p:val>
                                            <p:strVal val="#ppt_y"/>
                                          </p:val>
                                        </p:tav>
                                      </p:tavLst>
                                    </p:anim>
                                  </p:childTnLst>
                                </p:cTn>
                              </p:par>
                              <p:par>
                                <p:cTn id="89" presetID="2" presetClass="entr" presetSubtype="12" fill="hold" nodeType="withEffect">
                                  <p:stCondLst>
                                    <p:cond delay="0"/>
                                  </p:stCondLst>
                                  <p:childTnLst>
                                    <p:set>
                                      <p:cBhvr>
                                        <p:cTn id="90" dur="1" fill="hold">
                                          <p:stCondLst>
                                            <p:cond delay="0"/>
                                          </p:stCondLst>
                                        </p:cTn>
                                        <p:tgtEl>
                                          <p:spTgt spid="49"/>
                                        </p:tgtEl>
                                        <p:attrNameLst>
                                          <p:attrName>style.visibility</p:attrName>
                                        </p:attrNameLst>
                                      </p:cBhvr>
                                      <p:to>
                                        <p:strVal val="visible"/>
                                      </p:to>
                                    </p:set>
                                    <p:anim calcmode="lin" valueType="num">
                                      <p:cBhvr additive="base">
                                        <p:cTn id="91" dur="500" fill="hold"/>
                                        <p:tgtEl>
                                          <p:spTgt spid="49"/>
                                        </p:tgtEl>
                                        <p:attrNameLst>
                                          <p:attrName>ppt_x</p:attrName>
                                        </p:attrNameLst>
                                      </p:cBhvr>
                                      <p:tavLst>
                                        <p:tav tm="0">
                                          <p:val>
                                            <p:strVal val="0-#ppt_w/2"/>
                                          </p:val>
                                        </p:tav>
                                        <p:tav tm="100000">
                                          <p:val>
                                            <p:strVal val="#ppt_x"/>
                                          </p:val>
                                        </p:tav>
                                      </p:tavLst>
                                    </p:anim>
                                    <p:anim calcmode="lin" valueType="num">
                                      <p:cBhvr additive="base">
                                        <p:cTn id="92" dur="500" fill="hold"/>
                                        <p:tgtEl>
                                          <p:spTgt spid="49"/>
                                        </p:tgtEl>
                                        <p:attrNameLst>
                                          <p:attrName>ppt_y</p:attrName>
                                        </p:attrNameLst>
                                      </p:cBhvr>
                                      <p:tavLst>
                                        <p:tav tm="0">
                                          <p:val>
                                            <p:strVal val="1+#ppt_h/2"/>
                                          </p:val>
                                        </p:tav>
                                        <p:tav tm="100000">
                                          <p:val>
                                            <p:strVal val="#ppt_y"/>
                                          </p:val>
                                        </p:tav>
                                      </p:tavLst>
                                    </p:anim>
                                  </p:childTnLst>
                                </p:cTn>
                              </p:par>
                              <p:par>
                                <p:cTn id="93" presetID="2" presetClass="entr" presetSubtype="12" fill="hold" grpId="0" nodeType="withEffect">
                                  <p:stCondLst>
                                    <p:cond delay="0"/>
                                  </p:stCondLst>
                                  <p:childTnLst>
                                    <p:set>
                                      <p:cBhvr>
                                        <p:cTn id="94" dur="1" fill="hold">
                                          <p:stCondLst>
                                            <p:cond delay="0"/>
                                          </p:stCondLst>
                                        </p:cTn>
                                        <p:tgtEl>
                                          <p:spTgt spid="50"/>
                                        </p:tgtEl>
                                        <p:attrNameLst>
                                          <p:attrName>style.visibility</p:attrName>
                                        </p:attrNameLst>
                                      </p:cBhvr>
                                      <p:to>
                                        <p:strVal val="visible"/>
                                      </p:to>
                                    </p:set>
                                    <p:anim calcmode="lin" valueType="num">
                                      <p:cBhvr additive="base">
                                        <p:cTn id="95" dur="500" fill="hold"/>
                                        <p:tgtEl>
                                          <p:spTgt spid="50"/>
                                        </p:tgtEl>
                                        <p:attrNameLst>
                                          <p:attrName>ppt_x</p:attrName>
                                        </p:attrNameLst>
                                      </p:cBhvr>
                                      <p:tavLst>
                                        <p:tav tm="0">
                                          <p:val>
                                            <p:strVal val="0-#ppt_w/2"/>
                                          </p:val>
                                        </p:tav>
                                        <p:tav tm="100000">
                                          <p:val>
                                            <p:strVal val="#ppt_x"/>
                                          </p:val>
                                        </p:tav>
                                      </p:tavLst>
                                    </p:anim>
                                    <p:anim calcmode="lin" valueType="num">
                                      <p:cBhvr additive="base">
                                        <p:cTn id="96" dur="500" fill="hold"/>
                                        <p:tgtEl>
                                          <p:spTgt spid="50"/>
                                        </p:tgtEl>
                                        <p:attrNameLst>
                                          <p:attrName>ppt_y</p:attrName>
                                        </p:attrNameLst>
                                      </p:cBhvr>
                                      <p:tavLst>
                                        <p:tav tm="0">
                                          <p:val>
                                            <p:strVal val="1+#ppt_h/2"/>
                                          </p:val>
                                        </p:tav>
                                        <p:tav tm="100000">
                                          <p:val>
                                            <p:strVal val="#ppt_y"/>
                                          </p:val>
                                        </p:tav>
                                      </p:tavLst>
                                    </p:anim>
                                  </p:childTnLst>
                                </p:cTn>
                              </p:par>
                              <p:par>
                                <p:cTn id="97" presetID="2" presetClass="entr" presetSubtype="12" fill="hold" grpId="0" nodeType="withEffect">
                                  <p:stCondLst>
                                    <p:cond delay="0"/>
                                  </p:stCondLst>
                                  <p:childTnLst>
                                    <p:set>
                                      <p:cBhvr>
                                        <p:cTn id="98" dur="1" fill="hold">
                                          <p:stCondLst>
                                            <p:cond delay="0"/>
                                          </p:stCondLst>
                                        </p:cTn>
                                        <p:tgtEl>
                                          <p:spTgt spid="52"/>
                                        </p:tgtEl>
                                        <p:attrNameLst>
                                          <p:attrName>style.visibility</p:attrName>
                                        </p:attrNameLst>
                                      </p:cBhvr>
                                      <p:to>
                                        <p:strVal val="visible"/>
                                      </p:to>
                                    </p:set>
                                    <p:anim calcmode="lin" valueType="num">
                                      <p:cBhvr additive="base">
                                        <p:cTn id="99" dur="500" fill="hold"/>
                                        <p:tgtEl>
                                          <p:spTgt spid="52"/>
                                        </p:tgtEl>
                                        <p:attrNameLst>
                                          <p:attrName>ppt_x</p:attrName>
                                        </p:attrNameLst>
                                      </p:cBhvr>
                                      <p:tavLst>
                                        <p:tav tm="0">
                                          <p:val>
                                            <p:strVal val="0-#ppt_w/2"/>
                                          </p:val>
                                        </p:tav>
                                        <p:tav tm="100000">
                                          <p:val>
                                            <p:strVal val="#ppt_x"/>
                                          </p:val>
                                        </p:tav>
                                      </p:tavLst>
                                    </p:anim>
                                    <p:anim calcmode="lin" valueType="num">
                                      <p:cBhvr additive="base">
                                        <p:cTn id="100" dur="500" fill="hold"/>
                                        <p:tgtEl>
                                          <p:spTgt spid="52"/>
                                        </p:tgtEl>
                                        <p:attrNameLst>
                                          <p:attrName>ppt_y</p:attrName>
                                        </p:attrNameLst>
                                      </p:cBhvr>
                                      <p:tavLst>
                                        <p:tav tm="0">
                                          <p:val>
                                            <p:strVal val="1+#ppt_h/2"/>
                                          </p:val>
                                        </p:tav>
                                        <p:tav tm="100000">
                                          <p:val>
                                            <p:strVal val="#ppt_y"/>
                                          </p:val>
                                        </p:tav>
                                      </p:tavLst>
                                    </p:anim>
                                  </p:childTnLst>
                                </p:cTn>
                              </p:par>
                              <p:par>
                                <p:cTn id="101" presetID="2" presetClass="entr" presetSubtype="12" fill="hold" grpId="0" nodeType="withEffect">
                                  <p:stCondLst>
                                    <p:cond delay="0"/>
                                  </p:stCondLst>
                                  <p:childTnLst>
                                    <p:set>
                                      <p:cBhvr>
                                        <p:cTn id="102" dur="1" fill="hold">
                                          <p:stCondLst>
                                            <p:cond delay="0"/>
                                          </p:stCondLst>
                                        </p:cTn>
                                        <p:tgtEl>
                                          <p:spTgt spid="53"/>
                                        </p:tgtEl>
                                        <p:attrNameLst>
                                          <p:attrName>style.visibility</p:attrName>
                                        </p:attrNameLst>
                                      </p:cBhvr>
                                      <p:to>
                                        <p:strVal val="visible"/>
                                      </p:to>
                                    </p:set>
                                    <p:anim calcmode="lin" valueType="num">
                                      <p:cBhvr additive="base">
                                        <p:cTn id="103" dur="500" fill="hold"/>
                                        <p:tgtEl>
                                          <p:spTgt spid="53"/>
                                        </p:tgtEl>
                                        <p:attrNameLst>
                                          <p:attrName>ppt_x</p:attrName>
                                        </p:attrNameLst>
                                      </p:cBhvr>
                                      <p:tavLst>
                                        <p:tav tm="0">
                                          <p:val>
                                            <p:strVal val="0-#ppt_w/2"/>
                                          </p:val>
                                        </p:tav>
                                        <p:tav tm="100000">
                                          <p:val>
                                            <p:strVal val="#ppt_x"/>
                                          </p:val>
                                        </p:tav>
                                      </p:tavLst>
                                    </p:anim>
                                    <p:anim calcmode="lin" valueType="num">
                                      <p:cBhvr additive="base">
                                        <p:cTn id="104" dur="500" fill="hold"/>
                                        <p:tgtEl>
                                          <p:spTgt spid="53"/>
                                        </p:tgtEl>
                                        <p:attrNameLst>
                                          <p:attrName>ppt_y</p:attrName>
                                        </p:attrNameLst>
                                      </p:cBhvr>
                                      <p:tavLst>
                                        <p:tav tm="0">
                                          <p:val>
                                            <p:strVal val="1+#ppt_h/2"/>
                                          </p:val>
                                        </p:tav>
                                        <p:tav tm="100000">
                                          <p:val>
                                            <p:strVal val="#ppt_y"/>
                                          </p:val>
                                        </p:tav>
                                      </p:tavLst>
                                    </p:anim>
                                  </p:childTnLst>
                                </p:cTn>
                              </p:par>
                              <p:par>
                                <p:cTn id="105" presetID="2" presetClass="entr" presetSubtype="12" fill="hold" grpId="0" nodeType="withEffect">
                                  <p:stCondLst>
                                    <p:cond delay="0"/>
                                  </p:stCondLst>
                                  <p:childTnLst>
                                    <p:set>
                                      <p:cBhvr>
                                        <p:cTn id="106" dur="1" fill="hold">
                                          <p:stCondLst>
                                            <p:cond delay="0"/>
                                          </p:stCondLst>
                                        </p:cTn>
                                        <p:tgtEl>
                                          <p:spTgt spid="54"/>
                                        </p:tgtEl>
                                        <p:attrNameLst>
                                          <p:attrName>style.visibility</p:attrName>
                                        </p:attrNameLst>
                                      </p:cBhvr>
                                      <p:to>
                                        <p:strVal val="visible"/>
                                      </p:to>
                                    </p:set>
                                    <p:anim calcmode="lin" valueType="num">
                                      <p:cBhvr additive="base">
                                        <p:cTn id="107" dur="500" fill="hold"/>
                                        <p:tgtEl>
                                          <p:spTgt spid="54"/>
                                        </p:tgtEl>
                                        <p:attrNameLst>
                                          <p:attrName>ppt_x</p:attrName>
                                        </p:attrNameLst>
                                      </p:cBhvr>
                                      <p:tavLst>
                                        <p:tav tm="0">
                                          <p:val>
                                            <p:strVal val="0-#ppt_w/2"/>
                                          </p:val>
                                        </p:tav>
                                        <p:tav tm="100000">
                                          <p:val>
                                            <p:strVal val="#ppt_x"/>
                                          </p:val>
                                        </p:tav>
                                      </p:tavLst>
                                    </p:anim>
                                    <p:anim calcmode="lin" valueType="num">
                                      <p:cBhvr additive="base">
                                        <p:cTn id="108" dur="500" fill="hold"/>
                                        <p:tgtEl>
                                          <p:spTgt spid="54"/>
                                        </p:tgtEl>
                                        <p:attrNameLst>
                                          <p:attrName>ppt_y</p:attrName>
                                        </p:attrNameLst>
                                      </p:cBhvr>
                                      <p:tavLst>
                                        <p:tav tm="0">
                                          <p:val>
                                            <p:strVal val="1+#ppt_h/2"/>
                                          </p:val>
                                        </p:tav>
                                        <p:tav tm="100000">
                                          <p:val>
                                            <p:strVal val="#ppt_y"/>
                                          </p:val>
                                        </p:tav>
                                      </p:tavLst>
                                    </p:anim>
                                  </p:childTnLst>
                                </p:cTn>
                              </p:par>
                              <p:par>
                                <p:cTn id="109" presetID="2" presetClass="entr" presetSubtype="12" fill="hold" grpId="0" nodeType="withEffect">
                                  <p:stCondLst>
                                    <p:cond delay="0"/>
                                  </p:stCondLst>
                                  <p:childTnLst>
                                    <p:set>
                                      <p:cBhvr>
                                        <p:cTn id="110" dur="1" fill="hold">
                                          <p:stCondLst>
                                            <p:cond delay="0"/>
                                          </p:stCondLst>
                                        </p:cTn>
                                        <p:tgtEl>
                                          <p:spTgt spid="26"/>
                                        </p:tgtEl>
                                        <p:attrNameLst>
                                          <p:attrName>style.visibility</p:attrName>
                                        </p:attrNameLst>
                                      </p:cBhvr>
                                      <p:to>
                                        <p:strVal val="visible"/>
                                      </p:to>
                                    </p:set>
                                    <p:anim calcmode="lin" valueType="num">
                                      <p:cBhvr additive="base">
                                        <p:cTn id="111" dur="500" fill="hold"/>
                                        <p:tgtEl>
                                          <p:spTgt spid="26"/>
                                        </p:tgtEl>
                                        <p:attrNameLst>
                                          <p:attrName>ppt_x</p:attrName>
                                        </p:attrNameLst>
                                      </p:cBhvr>
                                      <p:tavLst>
                                        <p:tav tm="0">
                                          <p:val>
                                            <p:strVal val="0-#ppt_w/2"/>
                                          </p:val>
                                        </p:tav>
                                        <p:tav tm="100000">
                                          <p:val>
                                            <p:strVal val="#ppt_x"/>
                                          </p:val>
                                        </p:tav>
                                      </p:tavLst>
                                    </p:anim>
                                    <p:anim calcmode="lin" valueType="num">
                                      <p:cBhvr additive="base">
                                        <p:cTn id="11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0" grpId="0"/>
      <p:bldP spid="11" grpId="0"/>
      <p:bldP spid="12" grpId="0"/>
      <p:bldP spid="26" grpId="0"/>
      <p:bldP spid="28" grpId="0"/>
      <p:bldP spid="50" grpId="0"/>
      <p:bldP spid="52" grpId="0"/>
      <p:bldP spid="53" grpId="0"/>
      <p:bldP spid="5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18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15" name="Connecteur droit 14"/>
          <p:cNvCxnSpPr/>
          <p:nvPr/>
        </p:nvCxnSpPr>
        <p:spPr>
          <a:xfrm>
            <a:off x="-7418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3779912" y="877362"/>
            <a:ext cx="4495141" cy="461665"/>
          </a:xfrm>
          <a:prstGeom prst="rect">
            <a:avLst/>
          </a:prstGeom>
        </p:spPr>
        <p:txBody>
          <a:bodyPr wrap="none">
            <a:spAutoFit/>
          </a:bodyPr>
          <a:lstStyle/>
          <a:p>
            <a:r>
              <a:rPr lang="ar-SA" sz="2400" b="1" dirty="0" smtClean="0">
                <a:solidFill>
                  <a:srgbClr val="C00000"/>
                </a:solidFill>
              </a:rPr>
              <a:t>3.1.1-  </a:t>
            </a:r>
            <a:r>
              <a:rPr lang="ar-SA" sz="2400" b="1" u="sng" dirty="0" smtClean="0">
                <a:solidFill>
                  <a:srgbClr val="C00000"/>
                </a:solidFill>
              </a:rPr>
              <a:t>قوانين  </a:t>
            </a:r>
            <a:r>
              <a:rPr lang="ar-SA" sz="2400" b="1" u="sng" dirty="0">
                <a:solidFill>
                  <a:srgbClr val="C00000"/>
                </a:solidFill>
              </a:rPr>
              <a:t>التنميط في الرسم </a:t>
            </a:r>
            <a:r>
              <a:rPr lang="ar-SA" sz="2400" b="1" u="sng" dirty="0" smtClean="0">
                <a:solidFill>
                  <a:srgbClr val="C00000"/>
                </a:solidFill>
              </a:rPr>
              <a:t>التقني </a:t>
            </a:r>
            <a:r>
              <a:rPr lang="ar-SA" sz="2400" b="1" dirty="0" smtClean="0">
                <a:solidFill>
                  <a:srgbClr val="C00000"/>
                </a:solidFill>
              </a:rPr>
              <a:t>:</a:t>
            </a:r>
            <a:endParaRPr lang="fr-FR" sz="2400" b="1" dirty="0">
              <a:solidFill>
                <a:srgbClr val="C00000"/>
              </a:solidFill>
            </a:endParaRPr>
          </a:p>
        </p:txBody>
      </p:sp>
      <p:sp>
        <p:nvSpPr>
          <p:cNvPr id="6" name="Rectangle 5"/>
          <p:cNvSpPr/>
          <p:nvPr/>
        </p:nvSpPr>
        <p:spPr>
          <a:xfrm>
            <a:off x="5652120" y="1340768"/>
            <a:ext cx="2037737" cy="461665"/>
          </a:xfrm>
          <a:prstGeom prst="rect">
            <a:avLst/>
          </a:prstGeom>
        </p:spPr>
        <p:txBody>
          <a:bodyPr wrap="none">
            <a:spAutoFit/>
          </a:bodyPr>
          <a:lstStyle/>
          <a:p>
            <a:r>
              <a:rPr lang="ar-SA" sz="2400" b="1" dirty="0" smtClean="0">
                <a:solidFill>
                  <a:srgbClr val="00B050"/>
                </a:solidFill>
              </a:rPr>
              <a:t>أ - ا</a:t>
            </a:r>
            <a:r>
              <a:rPr lang="ar-SA" sz="2400" b="1" u="sng" dirty="0" smtClean="0">
                <a:solidFill>
                  <a:srgbClr val="00B050"/>
                </a:solidFill>
              </a:rPr>
              <a:t>لمقــــــــــاس</a:t>
            </a:r>
            <a:r>
              <a:rPr lang="ar-SA" sz="2400" b="1" dirty="0" smtClean="0">
                <a:solidFill>
                  <a:srgbClr val="00B050"/>
                </a:solidFill>
              </a:rPr>
              <a:t> :</a:t>
            </a:r>
            <a:endParaRPr lang="fr-FR" sz="2400" b="1" dirty="0">
              <a:solidFill>
                <a:srgbClr val="00B050"/>
              </a:solidFill>
            </a:endParaRPr>
          </a:p>
        </p:txBody>
      </p:sp>
      <p:sp>
        <p:nvSpPr>
          <p:cNvPr id="2" name="Rectangle 1"/>
          <p:cNvSpPr/>
          <p:nvPr/>
        </p:nvSpPr>
        <p:spPr>
          <a:xfrm>
            <a:off x="179512" y="1868631"/>
            <a:ext cx="7506580" cy="1200329"/>
          </a:xfrm>
          <a:prstGeom prst="rect">
            <a:avLst/>
          </a:prstGeom>
        </p:spPr>
        <p:txBody>
          <a:bodyPr wrap="square">
            <a:spAutoFit/>
          </a:bodyPr>
          <a:lstStyle/>
          <a:p>
            <a:pPr algn="r"/>
            <a:r>
              <a:rPr lang="fr-FR" sz="2400" b="1" dirty="0" smtClean="0">
                <a:solidFill>
                  <a:srgbClr val="3333FF"/>
                </a:solidFill>
              </a:rPr>
              <a:t> </a:t>
            </a:r>
            <a:r>
              <a:rPr lang="ar-MA" sz="2400" b="1" dirty="0" smtClean="0">
                <a:solidFill>
                  <a:srgbClr val="3333FF"/>
                </a:solidFill>
              </a:rPr>
              <a:t>المقاس </a:t>
            </a:r>
            <a:r>
              <a:rPr lang="ar-MA" sz="2400" b="1" dirty="0">
                <a:solidFill>
                  <a:srgbClr val="3333FF"/>
                </a:solidFill>
              </a:rPr>
              <a:t>هو ورقة </a:t>
            </a:r>
            <a:r>
              <a:rPr lang="ar-SA" sz="2400" b="1" dirty="0">
                <a:solidFill>
                  <a:srgbClr val="3333FF"/>
                </a:solidFill>
              </a:rPr>
              <a:t>ذ</a:t>
            </a:r>
            <a:r>
              <a:rPr lang="ar-MA" sz="2400" b="1" dirty="0">
                <a:solidFill>
                  <a:srgbClr val="3333FF"/>
                </a:solidFill>
              </a:rPr>
              <a:t>ات أبعاد موحدة ينجز عليها الرسم التقني</a:t>
            </a:r>
            <a:r>
              <a:rPr lang="ar-SA" sz="2400" b="1" dirty="0">
                <a:solidFill>
                  <a:srgbClr val="3333FF"/>
                </a:solidFill>
              </a:rPr>
              <a:t>، يرمز </a:t>
            </a:r>
            <a:r>
              <a:rPr lang="ar-SA" sz="2400" b="1" dirty="0" smtClean="0">
                <a:solidFill>
                  <a:srgbClr val="3333FF"/>
                </a:solidFill>
              </a:rPr>
              <a:t>لها ب</a:t>
            </a:r>
          </a:p>
          <a:p>
            <a:pPr algn="r"/>
            <a:r>
              <a:rPr lang="ar-SA" sz="2400" b="1" dirty="0" smtClean="0">
                <a:solidFill>
                  <a:srgbClr val="3333FF"/>
                </a:solidFill>
              </a:rPr>
              <a:t> </a:t>
            </a:r>
            <a:r>
              <a:rPr lang="ar-MA" sz="2400" b="1" dirty="0" smtClean="0">
                <a:solidFill>
                  <a:srgbClr val="3333FF"/>
                </a:solidFill>
              </a:rPr>
              <a:t>متبوعا </a:t>
            </a:r>
            <a:r>
              <a:rPr lang="ar-MA" sz="2400" b="1" dirty="0">
                <a:solidFill>
                  <a:srgbClr val="3333FF"/>
                </a:solidFill>
              </a:rPr>
              <a:t>برقم </a:t>
            </a:r>
            <a:r>
              <a:rPr lang="ar-MA" sz="2400" b="1" dirty="0" smtClean="0">
                <a:solidFill>
                  <a:srgbClr val="3333FF"/>
                </a:solidFill>
              </a:rPr>
              <a:t>0</a:t>
            </a:r>
            <a:r>
              <a:rPr lang="ar-SA" sz="2400" b="1" dirty="0" smtClean="0">
                <a:solidFill>
                  <a:srgbClr val="3333FF"/>
                </a:solidFill>
              </a:rPr>
              <a:t>،</a:t>
            </a:r>
            <a:r>
              <a:rPr lang="ar-MA" sz="2400" b="1" dirty="0" smtClean="0">
                <a:solidFill>
                  <a:srgbClr val="3333FF"/>
                </a:solidFill>
              </a:rPr>
              <a:t> </a:t>
            </a:r>
            <a:r>
              <a:rPr lang="ar-MA" sz="2400" b="1" dirty="0">
                <a:solidFill>
                  <a:srgbClr val="3333FF"/>
                </a:solidFill>
              </a:rPr>
              <a:t>1</a:t>
            </a:r>
            <a:r>
              <a:rPr lang="ar-MA" sz="2400" b="1" dirty="0" smtClean="0">
                <a:solidFill>
                  <a:srgbClr val="3333FF"/>
                </a:solidFill>
              </a:rPr>
              <a:t> </a:t>
            </a:r>
            <a:r>
              <a:rPr lang="ar-SA" sz="2400" b="1" dirty="0">
                <a:solidFill>
                  <a:srgbClr val="3333FF"/>
                </a:solidFill>
              </a:rPr>
              <a:t>،</a:t>
            </a:r>
            <a:r>
              <a:rPr lang="ar-MA" sz="2400" b="1" dirty="0">
                <a:solidFill>
                  <a:srgbClr val="3333FF"/>
                </a:solidFill>
              </a:rPr>
              <a:t> 2 </a:t>
            </a:r>
            <a:r>
              <a:rPr lang="ar-SA" sz="2400" b="1" dirty="0">
                <a:solidFill>
                  <a:srgbClr val="3333FF"/>
                </a:solidFill>
              </a:rPr>
              <a:t>،</a:t>
            </a:r>
            <a:r>
              <a:rPr lang="ar-MA" sz="2400" b="1" dirty="0">
                <a:solidFill>
                  <a:srgbClr val="3333FF"/>
                </a:solidFill>
              </a:rPr>
              <a:t> 3 </a:t>
            </a:r>
            <a:r>
              <a:rPr lang="ar-SA" sz="2400" b="1" dirty="0">
                <a:solidFill>
                  <a:srgbClr val="3333FF"/>
                </a:solidFill>
              </a:rPr>
              <a:t>،</a:t>
            </a:r>
            <a:r>
              <a:rPr lang="ar-MA" sz="2400" b="1" dirty="0">
                <a:solidFill>
                  <a:srgbClr val="3333FF"/>
                </a:solidFill>
              </a:rPr>
              <a:t> 4</a:t>
            </a:r>
            <a:r>
              <a:rPr lang="ar-SA" sz="2400" b="1" dirty="0" smtClean="0">
                <a:solidFill>
                  <a:srgbClr val="3333FF"/>
                </a:solidFill>
              </a:rPr>
              <a:t>،</a:t>
            </a:r>
            <a:r>
              <a:rPr lang="ar-MA" sz="2400" b="1" dirty="0" smtClean="0">
                <a:solidFill>
                  <a:srgbClr val="3333FF"/>
                </a:solidFill>
              </a:rPr>
              <a:t> </a:t>
            </a:r>
            <a:r>
              <a:rPr lang="ar-SA" sz="2400" b="1" dirty="0" smtClean="0">
                <a:solidFill>
                  <a:srgbClr val="3333FF"/>
                </a:solidFill>
              </a:rPr>
              <a:t>5</a:t>
            </a:r>
            <a:r>
              <a:rPr lang="ar-MA" sz="2400" b="1" dirty="0" smtClean="0">
                <a:solidFill>
                  <a:srgbClr val="3333FF"/>
                </a:solidFill>
              </a:rPr>
              <a:t>. </a:t>
            </a:r>
            <a:r>
              <a:rPr lang="ar-MA" sz="2400" b="1" dirty="0">
                <a:solidFill>
                  <a:srgbClr val="3333FF"/>
                </a:solidFill>
              </a:rPr>
              <a:t>ويطابق كل رقم </a:t>
            </a:r>
            <a:r>
              <a:rPr lang="ar-MA" sz="2400" b="1" dirty="0" smtClean="0">
                <a:solidFill>
                  <a:srgbClr val="3333FF"/>
                </a:solidFill>
              </a:rPr>
              <a:t>مقاسا</a:t>
            </a:r>
            <a:r>
              <a:rPr lang="ar-SA" sz="2400" b="1" dirty="0" smtClean="0">
                <a:solidFill>
                  <a:srgbClr val="3333FF"/>
                </a:solidFill>
              </a:rPr>
              <a:t> </a:t>
            </a:r>
            <a:r>
              <a:rPr lang="ar-MA" sz="2400" b="1" dirty="0" smtClean="0">
                <a:solidFill>
                  <a:srgbClr val="3333FF"/>
                </a:solidFill>
              </a:rPr>
              <a:t>ذا أبعاد  </a:t>
            </a:r>
            <a:r>
              <a:rPr lang="fr-FR" sz="2400" b="1" dirty="0" smtClean="0">
                <a:solidFill>
                  <a:srgbClr val="3333FF"/>
                </a:solidFill>
              </a:rPr>
              <a:t>(A)</a:t>
            </a:r>
            <a:endParaRPr lang="fr-FR" sz="2400" b="1" dirty="0">
              <a:solidFill>
                <a:srgbClr val="3333FF"/>
              </a:solidFill>
            </a:endParaRPr>
          </a:p>
          <a:p>
            <a:pPr algn="r"/>
            <a:r>
              <a:rPr lang="ar-MA" sz="2400" b="1" dirty="0" smtClean="0">
                <a:solidFill>
                  <a:srgbClr val="3333FF"/>
                </a:solidFill>
              </a:rPr>
              <a:t>محددة </a:t>
            </a:r>
            <a:r>
              <a:rPr lang="ar-MA" sz="2400" b="1" dirty="0">
                <a:solidFill>
                  <a:srgbClr val="3333FF"/>
                </a:solidFill>
              </a:rPr>
              <a:t>ويوضح  الشكل أسفله أبعاد كل </a:t>
            </a:r>
            <a:r>
              <a:rPr lang="ar-MA" sz="2400" b="1" dirty="0" smtClean="0">
                <a:solidFill>
                  <a:srgbClr val="3333FF"/>
                </a:solidFill>
              </a:rPr>
              <a:t>مقا</a:t>
            </a:r>
            <a:r>
              <a:rPr lang="ar-SA" sz="2400" b="1" dirty="0" smtClean="0">
                <a:solidFill>
                  <a:srgbClr val="3333FF"/>
                </a:solidFill>
              </a:rPr>
              <a:t>س .</a:t>
            </a:r>
            <a:endParaRPr lang="fr-FR" sz="2400" b="1" dirty="0">
              <a:solidFill>
                <a:srgbClr val="3333FF"/>
              </a:solidFill>
            </a:endParaRPr>
          </a:p>
        </p:txBody>
      </p:sp>
      <p:sp>
        <p:nvSpPr>
          <p:cNvPr id="4" name="Rectangle 3"/>
          <p:cNvSpPr/>
          <p:nvPr/>
        </p:nvSpPr>
        <p:spPr>
          <a:xfrm>
            <a:off x="381153" y="3284984"/>
            <a:ext cx="5357358" cy="3240360"/>
          </a:xfrm>
          <a:prstGeom prst="rect">
            <a:avLst/>
          </a:prstGeom>
          <a:solidFill>
            <a:schemeClr val="accent3">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Rectangle 7"/>
          <p:cNvSpPr/>
          <p:nvPr/>
        </p:nvSpPr>
        <p:spPr>
          <a:xfrm>
            <a:off x="378120" y="3284984"/>
            <a:ext cx="2678679" cy="324036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noFill/>
            </a:endParaRPr>
          </a:p>
        </p:txBody>
      </p:sp>
      <p:sp>
        <p:nvSpPr>
          <p:cNvPr id="9" name="Rectangle 8"/>
          <p:cNvSpPr/>
          <p:nvPr/>
        </p:nvSpPr>
        <p:spPr>
          <a:xfrm>
            <a:off x="3059832" y="3284984"/>
            <a:ext cx="2678679" cy="162018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6" name="Rectangle 15"/>
          <p:cNvSpPr/>
          <p:nvPr/>
        </p:nvSpPr>
        <p:spPr>
          <a:xfrm rot="5400000">
            <a:off x="2916939" y="5048057"/>
            <a:ext cx="1625124" cy="1339339"/>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7" name="Rectangle 16"/>
          <p:cNvSpPr/>
          <p:nvPr/>
        </p:nvSpPr>
        <p:spPr>
          <a:xfrm>
            <a:off x="4391980" y="4896456"/>
            <a:ext cx="1346532" cy="82207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Rectangle 9"/>
          <p:cNvSpPr/>
          <p:nvPr/>
        </p:nvSpPr>
        <p:spPr>
          <a:xfrm>
            <a:off x="-36512" y="2962895"/>
            <a:ext cx="474810" cy="461665"/>
          </a:xfrm>
          <a:prstGeom prst="rect">
            <a:avLst/>
          </a:prstGeom>
        </p:spPr>
        <p:txBody>
          <a:bodyPr wrap="none">
            <a:spAutoFit/>
          </a:bodyPr>
          <a:lstStyle/>
          <a:p>
            <a:r>
              <a:rPr lang="fr-FR" sz="2400" b="1" dirty="0" smtClean="0"/>
              <a:t>A</a:t>
            </a:r>
            <a:r>
              <a:rPr lang="fr-FR" sz="2400" b="1" baseline="-25000" dirty="0" smtClean="0"/>
              <a:t>0</a:t>
            </a:r>
            <a:endParaRPr lang="fr-FR" sz="2400" dirty="0"/>
          </a:p>
        </p:txBody>
      </p:sp>
      <p:sp>
        <p:nvSpPr>
          <p:cNvPr id="18" name="Rectangle 17"/>
          <p:cNvSpPr/>
          <p:nvPr/>
        </p:nvSpPr>
        <p:spPr>
          <a:xfrm>
            <a:off x="1504902" y="4623519"/>
            <a:ext cx="484428" cy="461665"/>
          </a:xfrm>
          <a:prstGeom prst="rect">
            <a:avLst/>
          </a:prstGeom>
        </p:spPr>
        <p:txBody>
          <a:bodyPr wrap="none">
            <a:spAutoFit/>
          </a:bodyPr>
          <a:lstStyle/>
          <a:p>
            <a:r>
              <a:rPr lang="fr-FR" sz="2400" b="1" dirty="0" smtClean="0"/>
              <a:t>A</a:t>
            </a:r>
            <a:r>
              <a:rPr lang="ar-SA" sz="2400" b="1" baseline="-25000" dirty="0" smtClean="0"/>
              <a:t>1</a:t>
            </a:r>
            <a:endParaRPr lang="fr-FR" sz="2400" dirty="0"/>
          </a:p>
        </p:txBody>
      </p:sp>
      <p:sp>
        <p:nvSpPr>
          <p:cNvPr id="19" name="Rectangle 18"/>
          <p:cNvSpPr/>
          <p:nvPr/>
        </p:nvSpPr>
        <p:spPr>
          <a:xfrm>
            <a:off x="4149766" y="3864241"/>
            <a:ext cx="484428" cy="461665"/>
          </a:xfrm>
          <a:prstGeom prst="rect">
            <a:avLst/>
          </a:prstGeom>
        </p:spPr>
        <p:txBody>
          <a:bodyPr wrap="none">
            <a:spAutoFit/>
          </a:bodyPr>
          <a:lstStyle/>
          <a:p>
            <a:r>
              <a:rPr lang="fr-FR" sz="2400" b="1" dirty="0" smtClean="0"/>
              <a:t>A</a:t>
            </a:r>
            <a:r>
              <a:rPr lang="ar-SA" sz="2400" b="1" baseline="-25000" dirty="0" smtClean="0"/>
              <a:t>2</a:t>
            </a:r>
            <a:endParaRPr lang="fr-FR" sz="2400" dirty="0"/>
          </a:p>
        </p:txBody>
      </p:sp>
      <p:sp>
        <p:nvSpPr>
          <p:cNvPr id="20" name="Rectangle 19"/>
          <p:cNvSpPr/>
          <p:nvPr/>
        </p:nvSpPr>
        <p:spPr>
          <a:xfrm>
            <a:off x="3511508" y="5445224"/>
            <a:ext cx="484428" cy="461665"/>
          </a:xfrm>
          <a:prstGeom prst="rect">
            <a:avLst/>
          </a:prstGeom>
        </p:spPr>
        <p:txBody>
          <a:bodyPr wrap="none">
            <a:spAutoFit/>
          </a:bodyPr>
          <a:lstStyle/>
          <a:p>
            <a:r>
              <a:rPr lang="fr-FR" sz="2400" b="1" dirty="0" smtClean="0"/>
              <a:t>A</a:t>
            </a:r>
            <a:r>
              <a:rPr lang="ar-SA" sz="2400" b="1" baseline="-25000" dirty="0" smtClean="0"/>
              <a:t>3</a:t>
            </a:r>
            <a:endParaRPr lang="fr-FR" sz="2400" dirty="0"/>
          </a:p>
        </p:txBody>
      </p:sp>
      <p:sp>
        <p:nvSpPr>
          <p:cNvPr id="21" name="Rectangle 20"/>
          <p:cNvSpPr/>
          <p:nvPr/>
        </p:nvSpPr>
        <p:spPr>
          <a:xfrm>
            <a:off x="4823032" y="5085184"/>
            <a:ext cx="484428" cy="461665"/>
          </a:xfrm>
          <a:prstGeom prst="rect">
            <a:avLst/>
          </a:prstGeom>
        </p:spPr>
        <p:txBody>
          <a:bodyPr wrap="none">
            <a:spAutoFit/>
          </a:bodyPr>
          <a:lstStyle/>
          <a:p>
            <a:r>
              <a:rPr lang="fr-FR" sz="2400" b="1" dirty="0" smtClean="0"/>
              <a:t>A</a:t>
            </a:r>
            <a:r>
              <a:rPr lang="ar-SA" sz="2400" b="1" baseline="-25000" dirty="0" smtClean="0"/>
              <a:t>4</a:t>
            </a:r>
            <a:endParaRPr lang="fr-FR" sz="2400" dirty="0"/>
          </a:p>
        </p:txBody>
      </p:sp>
      <p:sp>
        <p:nvSpPr>
          <p:cNvPr id="22" name="Rectangle 21"/>
          <p:cNvSpPr/>
          <p:nvPr/>
        </p:nvSpPr>
        <p:spPr>
          <a:xfrm>
            <a:off x="5065246" y="5702192"/>
            <a:ext cx="672530" cy="822070"/>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3" name="Rectangle 22"/>
          <p:cNvSpPr/>
          <p:nvPr/>
        </p:nvSpPr>
        <p:spPr>
          <a:xfrm>
            <a:off x="5167692" y="5877272"/>
            <a:ext cx="484428" cy="461665"/>
          </a:xfrm>
          <a:prstGeom prst="rect">
            <a:avLst/>
          </a:prstGeom>
        </p:spPr>
        <p:txBody>
          <a:bodyPr wrap="none">
            <a:spAutoFit/>
          </a:bodyPr>
          <a:lstStyle/>
          <a:p>
            <a:r>
              <a:rPr lang="fr-FR" sz="2400" b="1" dirty="0" smtClean="0"/>
              <a:t>A</a:t>
            </a:r>
            <a:r>
              <a:rPr lang="ar-SA" sz="2400" b="1" baseline="-25000" dirty="0" smtClean="0"/>
              <a:t>5</a:t>
            </a:r>
            <a:endParaRPr lang="fr-FR" sz="2400" dirty="0"/>
          </a:p>
        </p:txBody>
      </p:sp>
      <p:sp>
        <p:nvSpPr>
          <p:cNvPr id="24" name="Rectangle 23"/>
          <p:cNvSpPr/>
          <p:nvPr/>
        </p:nvSpPr>
        <p:spPr>
          <a:xfrm>
            <a:off x="5940152" y="3327375"/>
            <a:ext cx="2187536" cy="461665"/>
          </a:xfrm>
          <a:prstGeom prst="rect">
            <a:avLst/>
          </a:prstGeom>
        </p:spPr>
        <p:txBody>
          <a:bodyPr wrap="square">
            <a:spAutoFit/>
          </a:bodyPr>
          <a:lstStyle/>
          <a:p>
            <a:r>
              <a:rPr lang="fr-FR" sz="2400" b="1" dirty="0" smtClean="0">
                <a:solidFill>
                  <a:srgbClr val="0070C0"/>
                </a:solidFill>
              </a:rPr>
              <a:t>A</a:t>
            </a:r>
            <a:r>
              <a:rPr lang="fr-FR" sz="2400" b="1" baseline="-25000" dirty="0" smtClean="0">
                <a:solidFill>
                  <a:srgbClr val="0070C0"/>
                </a:solidFill>
              </a:rPr>
              <a:t>0</a:t>
            </a:r>
            <a:r>
              <a:rPr lang="fr-FR" sz="2400" b="1" dirty="0" smtClean="0">
                <a:solidFill>
                  <a:srgbClr val="0070C0"/>
                </a:solidFill>
              </a:rPr>
              <a:t>= 1188 x 840 </a:t>
            </a:r>
            <a:endParaRPr lang="fr-FR" sz="2400" dirty="0">
              <a:solidFill>
                <a:srgbClr val="0070C0"/>
              </a:solidFill>
            </a:endParaRPr>
          </a:p>
        </p:txBody>
      </p:sp>
      <p:sp>
        <p:nvSpPr>
          <p:cNvPr id="25" name="Rectangle 24"/>
          <p:cNvSpPr/>
          <p:nvPr/>
        </p:nvSpPr>
        <p:spPr>
          <a:xfrm>
            <a:off x="5940152" y="3831431"/>
            <a:ext cx="1986978" cy="461665"/>
          </a:xfrm>
          <a:prstGeom prst="rect">
            <a:avLst/>
          </a:prstGeom>
        </p:spPr>
        <p:txBody>
          <a:bodyPr wrap="square">
            <a:spAutoFit/>
          </a:bodyPr>
          <a:lstStyle/>
          <a:p>
            <a:r>
              <a:rPr lang="fr-FR" sz="2400" b="1" dirty="0" smtClean="0">
                <a:solidFill>
                  <a:srgbClr val="0070C0"/>
                </a:solidFill>
              </a:rPr>
              <a:t>A</a:t>
            </a:r>
            <a:r>
              <a:rPr lang="fr-FR" sz="2400" b="1" baseline="-25000" dirty="0" smtClean="0">
                <a:solidFill>
                  <a:srgbClr val="0070C0"/>
                </a:solidFill>
              </a:rPr>
              <a:t>1</a:t>
            </a:r>
            <a:r>
              <a:rPr lang="fr-FR" sz="2400" b="1" dirty="0" smtClean="0">
                <a:solidFill>
                  <a:srgbClr val="0070C0"/>
                </a:solidFill>
              </a:rPr>
              <a:t>= 840 x 594</a:t>
            </a:r>
            <a:endParaRPr lang="fr-FR" sz="2400" dirty="0">
              <a:solidFill>
                <a:srgbClr val="0070C0"/>
              </a:solidFill>
            </a:endParaRPr>
          </a:p>
        </p:txBody>
      </p:sp>
      <p:sp>
        <p:nvSpPr>
          <p:cNvPr id="26" name="Rectangle 25"/>
          <p:cNvSpPr/>
          <p:nvPr/>
        </p:nvSpPr>
        <p:spPr>
          <a:xfrm>
            <a:off x="5957568" y="4335487"/>
            <a:ext cx="2187536" cy="461665"/>
          </a:xfrm>
          <a:prstGeom prst="rect">
            <a:avLst/>
          </a:prstGeom>
        </p:spPr>
        <p:txBody>
          <a:bodyPr wrap="square">
            <a:spAutoFit/>
          </a:bodyPr>
          <a:lstStyle/>
          <a:p>
            <a:r>
              <a:rPr lang="fr-FR" sz="2400" b="1" dirty="0" smtClean="0">
                <a:solidFill>
                  <a:srgbClr val="0070C0"/>
                </a:solidFill>
              </a:rPr>
              <a:t>A</a:t>
            </a:r>
            <a:r>
              <a:rPr lang="fr-FR" sz="2400" b="1" baseline="-25000" dirty="0" smtClean="0">
                <a:solidFill>
                  <a:srgbClr val="0070C0"/>
                </a:solidFill>
              </a:rPr>
              <a:t>2</a:t>
            </a:r>
            <a:r>
              <a:rPr lang="fr-FR" sz="2400" b="1" dirty="0" smtClean="0">
                <a:solidFill>
                  <a:srgbClr val="0070C0"/>
                </a:solidFill>
              </a:rPr>
              <a:t>= 594</a:t>
            </a:r>
            <a:r>
              <a:rPr lang="fr-FR" sz="2400" dirty="0" smtClean="0">
                <a:solidFill>
                  <a:srgbClr val="0070C0"/>
                </a:solidFill>
              </a:rPr>
              <a:t> </a:t>
            </a:r>
            <a:r>
              <a:rPr lang="fr-FR" sz="2400" b="1" dirty="0" smtClean="0">
                <a:solidFill>
                  <a:srgbClr val="0070C0"/>
                </a:solidFill>
              </a:rPr>
              <a:t>x 420</a:t>
            </a:r>
            <a:endParaRPr lang="fr-FR" sz="2400" dirty="0">
              <a:solidFill>
                <a:srgbClr val="0070C0"/>
              </a:solidFill>
            </a:endParaRPr>
          </a:p>
        </p:txBody>
      </p:sp>
      <p:sp>
        <p:nvSpPr>
          <p:cNvPr id="27" name="Rectangle 26"/>
          <p:cNvSpPr/>
          <p:nvPr/>
        </p:nvSpPr>
        <p:spPr>
          <a:xfrm>
            <a:off x="5984864" y="4911551"/>
            <a:ext cx="2187536" cy="461665"/>
          </a:xfrm>
          <a:prstGeom prst="rect">
            <a:avLst/>
          </a:prstGeom>
        </p:spPr>
        <p:txBody>
          <a:bodyPr wrap="square">
            <a:spAutoFit/>
          </a:bodyPr>
          <a:lstStyle/>
          <a:p>
            <a:r>
              <a:rPr lang="fr-FR" sz="2400" b="1" dirty="0" smtClean="0">
                <a:solidFill>
                  <a:srgbClr val="0070C0"/>
                </a:solidFill>
              </a:rPr>
              <a:t>A</a:t>
            </a:r>
            <a:r>
              <a:rPr lang="fr-FR" sz="2400" b="1" baseline="-25000" dirty="0">
                <a:solidFill>
                  <a:srgbClr val="0070C0"/>
                </a:solidFill>
              </a:rPr>
              <a:t>3</a:t>
            </a:r>
            <a:r>
              <a:rPr lang="fr-FR" sz="2400" b="1" dirty="0" smtClean="0">
                <a:solidFill>
                  <a:srgbClr val="0070C0"/>
                </a:solidFill>
              </a:rPr>
              <a:t>= 420</a:t>
            </a:r>
            <a:r>
              <a:rPr lang="fr-FR" sz="2400" dirty="0" smtClean="0">
                <a:solidFill>
                  <a:srgbClr val="0070C0"/>
                </a:solidFill>
              </a:rPr>
              <a:t> </a:t>
            </a:r>
            <a:r>
              <a:rPr lang="fr-FR" sz="2400" b="1" dirty="0" smtClean="0">
                <a:solidFill>
                  <a:srgbClr val="0070C0"/>
                </a:solidFill>
              </a:rPr>
              <a:t>x 297</a:t>
            </a:r>
            <a:endParaRPr lang="fr-FR" sz="2400" dirty="0">
              <a:solidFill>
                <a:srgbClr val="0070C0"/>
              </a:solidFill>
            </a:endParaRPr>
          </a:p>
        </p:txBody>
      </p:sp>
      <p:sp>
        <p:nvSpPr>
          <p:cNvPr id="28" name="Rectangle 27"/>
          <p:cNvSpPr/>
          <p:nvPr/>
        </p:nvSpPr>
        <p:spPr>
          <a:xfrm>
            <a:off x="5984864" y="5343599"/>
            <a:ext cx="2187536" cy="461665"/>
          </a:xfrm>
          <a:prstGeom prst="rect">
            <a:avLst/>
          </a:prstGeom>
        </p:spPr>
        <p:txBody>
          <a:bodyPr wrap="square">
            <a:spAutoFit/>
          </a:bodyPr>
          <a:lstStyle/>
          <a:p>
            <a:r>
              <a:rPr lang="fr-FR" sz="2400" b="1" dirty="0" smtClean="0">
                <a:solidFill>
                  <a:srgbClr val="0070C0"/>
                </a:solidFill>
              </a:rPr>
              <a:t>A</a:t>
            </a:r>
            <a:r>
              <a:rPr lang="fr-FR" sz="2400" b="1" baseline="-25000" dirty="0" smtClean="0">
                <a:solidFill>
                  <a:srgbClr val="0070C0"/>
                </a:solidFill>
              </a:rPr>
              <a:t>4</a:t>
            </a:r>
            <a:r>
              <a:rPr lang="fr-FR" sz="2400" b="1" dirty="0" smtClean="0">
                <a:solidFill>
                  <a:srgbClr val="0070C0"/>
                </a:solidFill>
              </a:rPr>
              <a:t>= 297</a:t>
            </a:r>
            <a:r>
              <a:rPr lang="fr-FR" sz="2400" dirty="0" smtClean="0">
                <a:solidFill>
                  <a:srgbClr val="0070C0"/>
                </a:solidFill>
              </a:rPr>
              <a:t> </a:t>
            </a:r>
            <a:r>
              <a:rPr lang="fr-FR" sz="2400" b="1" dirty="0" smtClean="0">
                <a:solidFill>
                  <a:srgbClr val="0070C0"/>
                </a:solidFill>
              </a:rPr>
              <a:t>x 210</a:t>
            </a:r>
            <a:endParaRPr lang="fr-FR" sz="2400" dirty="0">
              <a:solidFill>
                <a:srgbClr val="0070C0"/>
              </a:solidFill>
            </a:endParaRPr>
          </a:p>
        </p:txBody>
      </p:sp>
      <p:sp>
        <p:nvSpPr>
          <p:cNvPr id="29" name="Rectangle 28"/>
          <p:cNvSpPr/>
          <p:nvPr/>
        </p:nvSpPr>
        <p:spPr>
          <a:xfrm>
            <a:off x="5984864" y="5775647"/>
            <a:ext cx="2187536" cy="461665"/>
          </a:xfrm>
          <a:prstGeom prst="rect">
            <a:avLst/>
          </a:prstGeom>
        </p:spPr>
        <p:txBody>
          <a:bodyPr wrap="square">
            <a:spAutoFit/>
          </a:bodyPr>
          <a:lstStyle/>
          <a:p>
            <a:r>
              <a:rPr lang="fr-FR" sz="2400" b="1" dirty="0" smtClean="0">
                <a:solidFill>
                  <a:srgbClr val="0070C0"/>
                </a:solidFill>
              </a:rPr>
              <a:t>A</a:t>
            </a:r>
            <a:r>
              <a:rPr lang="fr-FR" sz="2400" b="1" baseline="-25000" dirty="0" smtClean="0">
                <a:solidFill>
                  <a:srgbClr val="0070C0"/>
                </a:solidFill>
              </a:rPr>
              <a:t>5</a:t>
            </a:r>
            <a:r>
              <a:rPr lang="fr-FR" sz="2400" b="1" dirty="0" smtClean="0">
                <a:solidFill>
                  <a:srgbClr val="0070C0"/>
                </a:solidFill>
              </a:rPr>
              <a:t>= 210</a:t>
            </a:r>
            <a:r>
              <a:rPr lang="fr-FR" sz="2400" dirty="0" smtClean="0">
                <a:solidFill>
                  <a:srgbClr val="0070C0"/>
                </a:solidFill>
              </a:rPr>
              <a:t> </a:t>
            </a:r>
            <a:r>
              <a:rPr lang="fr-FR" sz="2400" b="1" dirty="0" smtClean="0">
                <a:solidFill>
                  <a:srgbClr val="0070C0"/>
                </a:solidFill>
              </a:rPr>
              <a:t>x 148.5</a:t>
            </a:r>
            <a:endParaRPr lang="fr-FR" sz="2400" dirty="0">
              <a:solidFill>
                <a:srgbClr val="0070C0"/>
              </a:solidFill>
            </a:endParaRPr>
          </a:p>
        </p:txBody>
      </p:sp>
    </p:spTree>
    <p:extLst>
      <p:ext uri="{BB962C8B-B14F-4D97-AF65-F5344CB8AC3E}">
        <p14:creationId xmlns:p14="http://schemas.microsoft.com/office/powerpoint/2010/main" val="3915665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80">
                                          <p:stCondLst>
                                            <p:cond delay="0"/>
                                          </p:stCondLst>
                                        </p:cTn>
                                        <p:tgtEl>
                                          <p:spTgt spid="10"/>
                                        </p:tgtEl>
                                      </p:cBhvr>
                                    </p:animEffect>
                                    <p:anim calcmode="lin" valueType="num">
                                      <p:cBhvr>
                                        <p:cTn id="25"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0" dur="26">
                                          <p:stCondLst>
                                            <p:cond delay="650"/>
                                          </p:stCondLst>
                                        </p:cTn>
                                        <p:tgtEl>
                                          <p:spTgt spid="10"/>
                                        </p:tgtEl>
                                      </p:cBhvr>
                                      <p:to x="100000" y="60000"/>
                                    </p:animScale>
                                    <p:animScale>
                                      <p:cBhvr>
                                        <p:cTn id="31" dur="166" decel="50000">
                                          <p:stCondLst>
                                            <p:cond delay="676"/>
                                          </p:stCondLst>
                                        </p:cTn>
                                        <p:tgtEl>
                                          <p:spTgt spid="10"/>
                                        </p:tgtEl>
                                      </p:cBhvr>
                                      <p:to x="100000" y="100000"/>
                                    </p:animScale>
                                    <p:animScale>
                                      <p:cBhvr>
                                        <p:cTn id="32" dur="26">
                                          <p:stCondLst>
                                            <p:cond delay="1312"/>
                                          </p:stCondLst>
                                        </p:cTn>
                                        <p:tgtEl>
                                          <p:spTgt spid="10"/>
                                        </p:tgtEl>
                                      </p:cBhvr>
                                      <p:to x="100000" y="80000"/>
                                    </p:animScale>
                                    <p:animScale>
                                      <p:cBhvr>
                                        <p:cTn id="33" dur="166" decel="50000">
                                          <p:stCondLst>
                                            <p:cond delay="1338"/>
                                          </p:stCondLst>
                                        </p:cTn>
                                        <p:tgtEl>
                                          <p:spTgt spid="10"/>
                                        </p:tgtEl>
                                      </p:cBhvr>
                                      <p:to x="100000" y="100000"/>
                                    </p:animScale>
                                    <p:animScale>
                                      <p:cBhvr>
                                        <p:cTn id="34" dur="26">
                                          <p:stCondLst>
                                            <p:cond delay="1642"/>
                                          </p:stCondLst>
                                        </p:cTn>
                                        <p:tgtEl>
                                          <p:spTgt spid="10"/>
                                        </p:tgtEl>
                                      </p:cBhvr>
                                      <p:to x="100000" y="90000"/>
                                    </p:animScale>
                                    <p:animScale>
                                      <p:cBhvr>
                                        <p:cTn id="35" dur="166" decel="50000">
                                          <p:stCondLst>
                                            <p:cond delay="1668"/>
                                          </p:stCondLst>
                                        </p:cTn>
                                        <p:tgtEl>
                                          <p:spTgt spid="10"/>
                                        </p:tgtEl>
                                      </p:cBhvr>
                                      <p:to x="100000" y="100000"/>
                                    </p:animScale>
                                    <p:animScale>
                                      <p:cBhvr>
                                        <p:cTn id="36" dur="26">
                                          <p:stCondLst>
                                            <p:cond delay="1808"/>
                                          </p:stCondLst>
                                        </p:cTn>
                                        <p:tgtEl>
                                          <p:spTgt spid="10"/>
                                        </p:tgtEl>
                                      </p:cBhvr>
                                      <p:to x="100000" y="95000"/>
                                    </p:animScale>
                                    <p:animScale>
                                      <p:cBhvr>
                                        <p:cTn id="37" dur="166" decel="50000">
                                          <p:stCondLst>
                                            <p:cond delay="1834"/>
                                          </p:stCondLst>
                                        </p:cTn>
                                        <p:tgtEl>
                                          <p:spTgt spid="10"/>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right)">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up)">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6"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down)">
                                      <p:cBhvr>
                                        <p:cTn id="57" dur="580">
                                          <p:stCondLst>
                                            <p:cond delay="0"/>
                                          </p:stCondLst>
                                        </p:cTn>
                                        <p:tgtEl>
                                          <p:spTgt spid="19"/>
                                        </p:tgtEl>
                                      </p:cBhvr>
                                    </p:animEffect>
                                    <p:anim calcmode="lin" valueType="num">
                                      <p:cBhvr>
                                        <p:cTn id="5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63" dur="26">
                                          <p:stCondLst>
                                            <p:cond delay="650"/>
                                          </p:stCondLst>
                                        </p:cTn>
                                        <p:tgtEl>
                                          <p:spTgt spid="19"/>
                                        </p:tgtEl>
                                      </p:cBhvr>
                                      <p:to x="100000" y="60000"/>
                                    </p:animScale>
                                    <p:animScale>
                                      <p:cBhvr>
                                        <p:cTn id="64" dur="166" decel="50000">
                                          <p:stCondLst>
                                            <p:cond delay="676"/>
                                          </p:stCondLst>
                                        </p:cTn>
                                        <p:tgtEl>
                                          <p:spTgt spid="19"/>
                                        </p:tgtEl>
                                      </p:cBhvr>
                                      <p:to x="100000" y="100000"/>
                                    </p:animScale>
                                    <p:animScale>
                                      <p:cBhvr>
                                        <p:cTn id="65" dur="26">
                                          <p:stCondLst>
                                            <p:cond delay="1312"/>
                                          </p:stCondLst>
                                        </p:cTn>
                                        <p:tgtEl>
                                          <p:spTgt spid="19"/>
                                        </p:tgtEl>
                                      </p:cBhvr>
                                      <p:to x="100000" y="80000"/>
                                    </p:animScale>
                                    <p:animScale>
                                      <p:cBhvr>
                                        <p:cTn id="66" dur="166" decel="50000">
                                          <p:stCondLst>
                                            <p:cond delay="1338"/>
                                          </p:stCondLst>
                                        </p:cTn>
                                        <p:tgtEl>
                                          <p:spTgt spid="19"/>
                                        </p:tgtEl>
                                      </p:cBhvr>
                                      <p:to x="100000" y="100000"/>
                                    </p:animScale>
                                    <p:animScale>
                                      <p:cBhvr>
                                        <p:cTn id="67" dur="26">
                                          <p:stCondLst>
                                            <p:cond delay="1642"/>
                                          </p:stCondLst>
                                        </p:cTn>
                                        <p:tgtEl>
                                          <p:spTgt spid="19"/>
                                        </p:tgtEl>
                                      </p:cBhvr>
                                      <p:to x="100000" y="90000"/>
                                    </p:animScale>
                                    <p:animScale>
                                      <p:cBhvr>
                                        <p:cTn id="68" dur="166" decel="50000">
                                          <p:stCondLst>
                                            <p:cond delay="1668"/>
                                          </p:stCondLst>
                                        </p:cTn>
                                        <p:tgtEl>
                                          <p:spTgt spid="19"/>
                                        </p:tgtEl>
                                      </p:cBhvr>
                                      <p:to x="100000" y="100000"/>
                                    </p:animScale>
                                    <p:animScale>
                                      <p:cBhvr>
                                        <p:cTn id="69" dur="26">
                                          <p:stCondLst>
                                            <p:cond delay="1808"/>
                                          </p:stCondLst>
                                        </p:cTn>
                                        <p:tgtEl>
                                          <p:spTgt spid="19"/>
                                        </p:tgtEl>
                                      </p:cBhvr>
                                      <p:to x="100000" y="95000"/>
                                    </p:animScale>
                                    <p:animScale>
                                      <p:cBhvr>
                                        <p:cTn id="70" dur="166" decel="50000">
                                          <p:stCondLst>
                                            <p:cond delay="1834"/>
                                          </p:stCondLst>
                                        </p:cTn>
                                        <p:tgtEl>
                                          <p:spTgt spid="19"/>
                                        </p:tgtEl>
                                      </p:cBhvr>
                                      <p:to x="100000" y="100000"/>
                                    </p:animScale>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up)">
                                      <p:cBhvr>
                                        <p:cTn id="75" dur="500"/>
                                        <p:tgtEl>
                                          <p:spTgt spid="16"/>
                                        </p:tgtEl>
                                      </p:cBhvr>
                                    </p:animEffect>
                                  </p:childTnLst>
                                </p:cTn>
                              </p:par>
                            </p:childTnLst>
                          </p:cTn>
                        </p:par>
                      </p:childTnLst>
                    </p:cTn>
                  </p:par>
                  <p:par>
                    <p:cTn id="76" fill="hold">
                      <p:stCondLst>
                        <p:cond delay="indefinite"/>
                      </p:stCondLst>
                      <p:childTnLst>
                        <p:par>
                          <p:cTn id="77" fill="hold">
                            <p:stCondLst>
                              <p:cond delay="0"/>
                            </p:stCondLst>
                            <p:childTnLst>
                              <p:par>
                                <p:cTn id="78" presetID="26" presetClass="entr" presetSubtype="0" fill="hold" grpId="0" nodeType="click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down)">
                                      <p:cBhvr>
                                        <p:cTn id="80" dur="580">
                                          <p:stCondLst>
                                            <p:cond delay="0"/>
                                          </p:stCondLst>
                                        </p:cTn>
                                        <p:tgtEl>
                                          <p:spTgt spid="20"/>
                                        </p:tgtEl>
                                      </p:cBhvr>
                                    </p:animEffect>
                                    <p:anim calcmode="lin" valueType="num">
                                      <p:cBhvr>
                                        <p:cTn id="81"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82"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83"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84"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85"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86" dur="26">
                                          <p:stCondLst>
                                            <p:cond delay="650"/>
                                          </p:stCondLst>
                                        </p:cTn>
                                        <p:tgtEl>
                                          <p:spTgt spid="20"/>
                                        </p:tgtEl>
                                      </p:cBhvr>
                                      <p:to x="100000" y="60000"/>
                                    </p:animScale>
                                    <p:animScale>
                                      <p:cBhvr>
                                        <p:cTn id="87" dur="166" decel="50000">
                                          <p:stCondLst>
                                            <p:cond delay="676"/>
                                          </p:stCondLst>
                                        </p:cTn>
                                        <p:tgtEl>
                                          <p:spTgt spid="20"/>
                                        </p:tgtEl>
                                      </p:cBhvr>
                                      <p:to x="100000" y="100000"/>
                                    </p:animScale>
                                    <p:animScale>
                                      <p:cBhvr>
                                        <p:cTn id="88" dur="26">
                                          <p:stCondLst>
                                            <p:cond delay="1312"/>
                                          </p:stCondLst>
                                        </p:cTn>
                                        <p:tgtEl>
                                          <p:spTgt spid="20"/>
                                        </p:tgtEl>
                                      </p:cBhvr>
                                      <p:to x="100000" y="80000"/>
                                    </p:animScale>
                                    <p:animScale>
                                      <p:cBhvr>
                                        <p:cTn id="89" dur="166" decel="50000">
                                          <p:stCondLst>
                                            <p:cond delay="1338"/>
                                          </p:stCondLst>
                                        </p:cTn>
                                        <p:tgtEl>
                                          <p:spTgt spid="20"/>
                                        </p:tgtEl>
                                      </p:cBhvr>
                                      <p:to x="100000" y="100000"/>
                                    </p:animScale>
                                    <p:animScale>
                                      <p:cBhvr>
                                        <p:cTn id="90" dur="26">
                                          <p:stCondLst>
                                            <p:cond delay="1642"/>
                                          </p:stCondLst>
                                        </p:cTn>
                                        <p:tgtEl>
                                          <p:spTgt spid="20"/>
                                        </p:tgtEl>
                                      </p:cBhvr>
                                      <p:to x="100000" y="90000"/>
                                    </p:animScale>
                                    <p:animScale>
                                      <p:cBhvr>
                                        <p:cTn id="91" dur="166" decel="50000">
                                          <p:stCondLst>
                                            <p:cond delay="1668"/>
                                          </p:stCondLst>
                                        </p:cTn>
                                        <p:tgtEl>
                                          <p:spTgt spid="20"/>
                                        </p:tgtEl>
                                      </p:cBhvr>
                                      <p:to x="100000" y="100000"/>
                                    </p:animScale>
                                    <p:animScale>
                                      <p:cBhvr>
                                        <p:cTn id="92" dur="26">
                                          <p:stCondLst>
                                            <p:cond delay="1808"/>
                                          </p:stCondLst>
                                        </p:cTn>
                                        <p:tgtEl>
                                          <p:spTgt spid="20"/>
                                        </p:tgtEl>
                                      </p:cBhvr>
                                      <p:to x="100000" y="95000"/>
                                    </p:animScale>
                                    <p:animScale>
                                      <p:cBhvr>
                                        <p:cTn id="93" dur="166" decel="50000">
                                          <p:stCondLst>
                                            <p:cond delay="1834"/>
                                          </p:stCondLst>
                                        </p:cTn>
                                        <p:tgtEl>
                                          <p:spTgt spid="20"/>
                                        </p:tgtEl>
                                      </p:cBhvr>
                                      <p:to x="100000" y="100000"/>
                                    </p:animScale>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ipe(left)">
                                      <p:cBhvr>
                                        <p:cTn id="98" dur="500"/>
                                        <p:tgtEl>
                                          <p:spTgt spid="17"/>
                                        </p:tgtEl>
                                      </p:cBhvr>
                                    </p:animEffect>
                                  </p:childTnLst>
                                </p:cTn>
                              </p:par>
                            </p:childTnLst>
                          </p:cTn>
                        </p:par>
                      </p:childTnLst>
                    </p:cTn>
                  </p:par>
                  <p:par>
                    <p:cTn id="99" fill="hold">
                      <p:stCondLst>
                        <p:cond delay="indefinite"/>
                      </p:stCondLst>
                      <p:childTnLst>
                        <p:par>
                          <p:cTn id="100" fill="hold">
                            <p:stCondLst>
                              <p:cond delay="0"/>
                            </p:stCondLst>
                            <p:childTnLst>
                              <p:par>
                                <p:cTn id="101" presetID="26" presetClass="entr" presetSubtype="0" fill="hold" grpId="0" nodeType="click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wipe(down)">
                                      <p:cBhvr>
                                        <p:cTn id="103" dur="580">
                                          <p:stCondLst>
                                            <p:cond delay="0"/>
                                          </p:stCondLst>
                                        </p:cTn>
                                        <p:tgtEl>
                                          <p:spTgt spid="21"/>
                                        </p:tgtEl>
                                      </p:cBhvr>
                                    </p:animEffect>
                                    <p:anim calcmode="lin" valueType="num">
                                      <p:cBhvr>
                                        <p:cTn id="104"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09" dur="26">
                                          <p:stCondLst>
                                            <p:cond delay="650"/>
                                          </p:stCondLst>
                                        </p:cTn>
                                        <p:tgtEl>
                                          <p:spTgt spid="21"/>
                                        </p:tgtEl>
                                      </p:cBhvr>
                                      <p:to x="100000" y="60000"/>
                                    </p:animScale>
                                    <p:animScale>
                                      <p:cBhvr>
                                        <p:cTn id="110" dur="166" decel="50000">
                                          <p:stCondLst>
                                            <p:cond delay="676"/>
                                          </p:stCondLst>
                                        </p:cTn>
                                        <p:tgtEl>
                                          <p:spTgt spid="21"/>
                                        </p:tgtEl>
                                      </p:cBhvr>
                                      <p:to x="100000" y="100000"/>
                                    </p:animScale>
                                    <p:animScale>
                                      <p:cBhvr>
                                        <p:cTn id="111" dur="26">
                                          <p:stCondLst>
                                            <p:cond delay="1312"/>
                                          </p:stCondLst>
                                        </p:cTn>
                                        <p:tgtEl>
                                          <p:spTgt spid="21"/>
                                        </p:tgtEl>
                                      </p:cBhvr>
                                      <p:to x="100000" y="80000"/>
                                    </p:animScale>
                                    <p:animScale>
                                      <p:cBhvr>
                                        <p:cTn id="112" dur="166" decel="50000">
                                          <p:stCondLst>
                                            <p:cond delay="1338"/>
                                          </p:stCondLst>
                                        </p:cTn>
                                        <p:tgtEl>
                                          <p:spTgt spid="21"/>
                                        </p:tgtEl>
                                      </p:cBhvr>
                                      <p:to x="100000" y="100000"/>
                                    </p:animScale>
                                    <p:animScale>
                                      <p:cBhvr>
                                        <p:cTn id="113" dur="26">
                                          <p:stCondLst>
                                            <p:cond delay="1642"/>
                                          </p:stCondLst>
                                        </p:cTn>
                                        <p:tgtEl>
                                          <p:spTgt spid="21"/>
                                        </p:tgtEl>
                                      </p:cBhvr>
                                      <p:to x="100000" y="90000"/>
                                    </p:animScale>
                                    <p:animScale>
                                      <p:cBhvr>
                                        <p:cTn id="114" dur="166" decel="50000">
                                          <p:stCondLst>
                                            <p:cond delay="1668"/>
                                          </p:stCondLst>
                                        </p:cTn>
                                        <p:tgtEl>
                                          <p:spTgt spid="21"/>
                                        </p:tgtEl>
                                      </p:cBhvr>
                                      <p:to x="100000" y="100000"/>
                                    </p:animScale>
                                    <p:animScale>
                                      <p:cBhvr>
                                        <p:cTn id="115" dur="26">
                                          <p:stCondLst>
                                            <p:cond delay="1808"/>
                                          </p:stCondLst>
                                        </p:cTn>
                                        <p:tgtEl>
                                          <p:spTgt spid="21"/>
                                        </p:tgtEl>
                                      </p:cBhvr>
                                      <p:to x="100000" y="95000"/>
                                    </p:animScale>
                                    <p:animScale>
                                      <p:cBhvr>
                                        <p:cTn id="116" dur="166" decel="50000">
                                          <p:stCondLst>
                                            <p:cond delay="1834"/>
                                          </p:stCondLst>
                                        </p:cTn>
                                        <p:tgtEl>
                                          <p:spTgt spid="21"/>
                                        </p:tgtEl>
                                      </p:cBhvr>
                                      <p:to x="100000" y="100000"/>
                                    </p:animScale>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grpId="0" nodeType="clickEffect">
                                  <p:stCondLst>
                                    <p:cond delay="0"/>
                                  </p:stCondLst>
                                  <p:childTnLst>
                                    <p:set>
                                      <p:cBhvr>
                                        <p:cTn id="120" dur="1" fill="hold">
                                          <p:stCondLst>
                                            <p:cond delay="0"/>
                                          </p:stCondLst>
                                        </p:cTn>
                                        <p:tgtEl>
                                          <p:spTgt spid="22"/>
                                        </p:tgtEl>
                                        <p:attrNameLst>
                                          <p:attrName>style.visibility</p:attrName>
                                        </p:attrNameLst>
                                      </p:cBhvr>
                                      <p:to>
                                        <p:strVal val="visible"/>
                                      </p:to>
                                    </p:set>
                                    <p:animEffect transition="in" filter="wipe(down)">
                                      <p:cBhvr>
                                        <p:cTn id="121" dur="500"/>
                                        <p:tgtEl>
                                          <p:spTgt spid="22"/>
                                        </p:tgtEl>
                                      </p:cBhvr>
                                    </p:animEffect>
                                  </p:childTnLst>
                                </p:cTn>
                              </p:par>
                            </p:childTnLst>
                          </p:cTn>
                        </p:par>
                      </p:childTnLst>
                    </p:cTn>
                  </p:par>
                  <p:par>
                    <p:cTn id="122" fill="hold">
                      <p:stCondLst>
                        <p:cond delay="indefinite"/>
                      </p:stCondLst>
                      <p:childTnLst>
                        <p:par>
                          <p:cTn id="123" fill="hold">
                            <p:stCondLst>
                              <p:cond delay="0"/>
                            </p:stCondLst>
                            <p:childTnLst>
                              <p:par>
                                <p:cTn id="124" presetID="26" presetClass="entr" presetSubtype="0" fill="hold" grpId="0" nodeType="clickEffect">
                                  <p:stCondLst>
                                    <p:cond delay="0"/>
                                  </p:stCondLst>
                                  <p:childTnLst>
                                    <p:set>
                                      <p:cBhvr>
                                        <p:cTn id="125" dur="1" fill="hold">
                                          <p:stCondLst>
                                            <p:cond delay="0"/>
                                          </p:stCondLst>
                                        </p:cTn>
                                        <p:tgtEl>
                                          <p:spTgt spid="23"/>
                                        </p:tgtEl>
                                        <p:attrNameLst>
                                          <p:attrName>style.visibility</p:attrName>
                                        </p:attrNameLst>
                                      </p:cBhvr>
                                      <p:to>
                                        <p:strVal val="visible"/>
                                      </p:to>
                                    </p:set>
                                    <p:animEffect transition="in" filter="wipe(down)">
                                      <p:cBhvr>
                                        <p:cTn id="126" dur="580">
                                          <p:stCondLst>
                                            <p:cond delay="0"/>
                                          </p:stCondLst>
                                        </p:cTn>
                                        <p:tgtEl>
                                          <p:spTgt spid="23"/>
                                        </p:tgtEl>
                                      </p:cBhvr>
                                    </p:animEffect>
                                    <p:anim calcmode="lin" valueType="num">
                                      <p:cBhvr>
                                        <p:cTn id="127"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28"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29"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30"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31"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32" dur="26">
                                          <p:stCondLst>
                                            <p:cond delay="650"/>
                                          </p:stCondLst>
                                        </p:cTn>
                                        <p:tgtEl>
                                          <p:spTgt spid="23"/>
                                        </p:tgtEl>
                                      </p:cBhvr>
                                      <p:to x="100000" y="60000"/>
                                    </p:animScale>
                                    <p:animScale>
                                      <p:cBhvr>
                                        <p:cTn id="133" dur="166" decel="50000">
                                          <p:stCondLst>
                                            <p:cond delay="676"/>
                                          </p:stCondLst>
                                        </p:cTn>
                                        <p:tgtEl>
                                          <p:spTgt spid="23"/>
                                        </p:tgtEl>
                                      </p:cBhvr>
                                      <p:to x="100000" y="100000"/>
                                    </p:animScale>
                                    <p:animScale>
                                      <p:cBhvr>
                                        <p:cTn id="134" dur="26">
                                          <p:stCondLst>
                                            <p:cond delay="1312"/>
                                          </p:stCondLst>
                                        </p:cTn>
                                        <p:tgtEl>
                                          <p:spTgt spid="23"/>
                                        </p:tgtEl>
                                      </p:cBhvr>
                                      <p:to x="100000" y="80000"/>
                                    </p:animScale>
                                    <p:animScale>
                                      <p:cBhvr>
                                        <p:cTn id="135" dur="166" decel="50000">
                                          <p:stCondLst>
                                            <p:cond delay="1338"/>
                                          </p:stCondLst>
                                        </p:cTn>
                                        <p:tgtEl>
                                          <p:spTgt spid="23"/>
                                        </p:tgtEl>
                                      </p:cBhvr>
                                      <p:to x="100000" y="100000"/>
                                    </p:animScale>
                                    <p:animScale>
                                      <p:cBhvr>
                                        <p:cTn id="136" dur="26">
                                          <p:stCondLst>
                                            <p:cond delay="1642"/>
                                          </p:stCondLst>
                                        </p:cTn>
                                        <p:tgtEl>
                                          <p:spTgt spid="23"/>
                                        </p:tgtEl>
                                      </p:cBhvr>
                                      <p:to x="100000" y="90000"/>
                                    </p:animScale>
                                    <p:animScale>
                                      <p:cBhvr>
                                        <p:cTn id="137" dur="166" decel="50000">
                                          <p:stCondLst>
                                            <p:cond delay="1668"/>
                                          </p:stCondLst>
                                        </p:cTn>
                                        <p:tgtEl>
                                          <p:spTgt spid="23"/>
                                        </p:tgtEl>
                                      </p:cBhvr>
                                      <p:to x="100000" y="100000"/>
                                    </p:animScale>
                                    <p:animScale>
                                      <p:cBhvr>
                                        <p:cTn id="138" dur="26">
                                          <p:stCondLst>
                                            <p:cond delay="1808"/>
                                          </p:stCondLst>
                                        </p:cTn>
                                        <p:tgtEl>
                                          <p:spTgt spid="23"/>
                                        </p:tgtEl>
                                      </p:cBhvr>
                                      <p:to x="100000" y="95000"/>
                                    </p:animScale>
                                    <p:animScale>
                                      <p:cBhvr>
                                        <p:cTn id="139" dur="166" decel="50000">
                                          <p:stCondLst>
                                            <p:cond delay="1834"/>
                                          </p:stCondLst>
                                        </p:cTn>
                                        <p:tgtEl>
                                          <p:spTgt spid="23"/>
                                        </p:tgtEl>
                                      </p:cBhvr>
                                      <p:to x="100000" y="100000"/>
                                    </p:animScale>
                                  </p:childTnLst>
                                </p:cTn>
                              </p:par>
                            </p:childTnLst>
                          </p:cTn>
                        </p:par>
                      </p:childTnLst>
                    </p:cTn>
                  </p:par>
                  <p:par>
                    <p:cTn id="140" fill="hold">
                      <p:stCondLst>
                        <p:cond delay="indefinite"/>
                      </p:stCondLst>
                      <p:childTnLst>
                        <p:par>
                          <p:cTn id="141" fill="hold">
                            <p:stCondLst>
                              <p:cond delay="0"/>
                            </p:stCondLst>
                            <p:childTnLst>
                              <p:par>
                                <p:cTn id="142" presetID="26" presetClass="entr" presetSubtype="0" fill="hold" grpId="0" nodeType="clickEffect">
                                  <p:stCondLst>
                                    <p:cond delay="0"/>
                                  </p:stCondLst>
                                  <p:childTnLst>
                                    <p:set>
                                      <p:cBhvr>
                                        <p:cTn id="143" dur="1" fill="hold">
                                          <p:stCondLst>
                                            <p:cond delay="0"/>
                                          </p:stCondLst>
                                        </p:cTn>
                                        <p:tgtEl>
                                          <p:spTgt spid="24"/>
                                        </p:tgtEl>
                                        <p:attrNameLst>
                                          <p:attrName>style.visibility</p:attrName>
                                        </p:attrNameLst>
                                      </p:cBhvr>
                                      <p:to>
                                        <p:strVal val="visible"/>
                                      </p:to>
                                    </p:set>
                                    <p:animEffect transition="in" filter="wipe(down)">
                                      <p:cBhvr>
                                        <p:cTn id="144" dur="580">
                                          <p:stCondLst>
                                            <p:cond delay="0"/>
                                          </p:stCondLst>
                                        </p:cTn>
                                        <p:tgtEl>
                                          <p:spTgt spid="24"/>
                                        </p:tgtEl>
                                      </p:cBhvr>
                                    </p:animEffect>
                                    <p:anim calcmode="lin" valueType="num">
                                      <p:cBhvr>
                                        <p:cTn id="145"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46"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47"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48"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49"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50" dur="26">
                                          <p:stCondLst>
                                            <p:cond delay="650"/>
                                          </p:stCondLst>
                                        </p:cTn>
                                        <p:tgtEl>
                                          <p:spTgt spid="24"/>
                                        </p:tgtEl>
                                      </p:cBhvr>
                                      <p:to x="100000" y="60000"/>
                                    </p:animScale>
                                    <p:animScale>
                                      <p:cBhvr>
                                        <p:cTn id="151" dur="166" decel="50000">
                                          <p:stCondLst>
                                            <p:cond delay="676"/>
                                          </p:stCondLst>
                                        </p:cTn>
                                        <p:tgtEl>
                                          <p:spTgt spid="24"/>
                                        </p:tgtEl>
                                      </p:cBhvr>
                                      <p:to x="100000" y="100000"/>
                                    </p:animScale>
                                    <p:animScale>
                                      <p:cBhvr>
                                        <p:cTn id="152" dur="26">
                                          <p:stCondLst>
                                            <p:cond delay="1312"/>
                                          </p:stCondLst>
                                        </p:cTn>
                                        <p:tgtEl>
                                          <p:spTgt spid="24"/>
                                        </p:tgtEl>
                                      </p:cBhvr>
                                      <p:to x="100000" y="80000"/>
                                    </p:animScale>
                                    <p:animScale>
                                      <p:cBhvr>
                                        <p:cTn id="153" dur="166" decel="50000">
                                          <p:stCondLst>
                                            <p:cond delay="1338"/>
                                          </p:stCondLst>
                                        </p:cTn>
                                        <p:tgtEl>
                                          <p:spTgt spid="24"/>
                                        </p:tgtEl>
                                      </p:cBhvr>
                                      <p:to x="100000" y="100000"/>
                                    </p:animScale>
                                    <p:animScale>
                                      <p:cBhvr>
                                        <p:cTn id="154" dur="26">
                                          <p:stCondLst>
                                            <p:cond delay="1642"/>
                                          </p:stCondLst>
                                        </p:cTn>
                                        <p:tgtEl>
                                          <p:spTgt spid="24"/>
                                        </p:tgtEl>
                                      </p:cBhvr>
                                      <p:to x="100000" y="90000"/>
                                    </p:animScale>
                                    <p:animScale>
                                      <p:cBhvr>
                                        <p:cTn id="155" dur="166" decel="50000">
                                          <p:stCondLst>
                                            <p:cond delay="1668"/>
                                          </p:stCondLst>
                                        </p:cTn>
                                        <p:tgtEl>
                                          <p:spTgt spid="24"/>
                                        </p:tgtEl>
                                      </p:cBhvr>
                                      <p:to x="100000" y="100000"/>
                                    </p:animScale>
                                    <p:animScale>
                                      <p:cBhvr>
                                        <p:cTn id="156" dur="26">
                                          <p:stCondLst>
                                            <p:cond delay="1808"/>
                                          </p:stCondLst>
                                        </p:cTn>
                                        <p:tgtEl>
                                          <p:spTgt spid="24"/>
                                        </p:tgtEl>
                                      </p:cBhvr>
                                      <p:to x="100000" y="95000"/>
                                    </p:animScale>
                                    <p:animScale>
                                      <p:cBhvr>
                                        <p:cTn id="157" dur="166" decel="50000">
                                          <p:stCondLst>
                                            <p:cond delay="1834"/>
                                          </p:stCondLst>
                                        </p:cTn>
                                        <p:tgtEl>
                                          <p:spTgt spid="24"/>
                                        </p:tgtEl>
                                      </p:cBhvr>
                                      <p:to x="100000" y="100000"/>
                                    </p:animScale>
                                  </p:childTnLst>
                                </p:cTn>
                              </p:par>
                            </p:childTnLst>
                          </p:cTn>
                        </p:par>
                      </p:childTnLst>
                    </p:cTn>
                  </p:par>
                  <p:par>
                    <p:cTn id="158" fill="hold">
                      <p:stCondLst>
                        <p:cond delay="indefinite"/>
                      </p:stCondLst>
                      <p:childTnLst>
                        <p:par>
                          <p:cTn id="159" fill="hold">
                            <p:stCondLst>
                              <p:cond delay="0"/>
                            </p:stCondLst>
                            <p:childTnLst>
                              <p:par>
                                <p:cTn id="160" presetID="26" presetClass="entr" presetSubtype="0" fill="hold" grpId="0" nodeType="clickEffect">
                                  <p:stCondLst>
                                    <p:cond delay="0"/>
                                  </p:stCondLst>
                                  <p:childTnLst>
                                    <p:set>
                                      <p:cBhvr>
                                        <p:cTn id="161" dur="1" fill="hold">
                                          <p:stCondLst>
                                            <p:cond delay="0"/>
                                          </p:stCondLst>
                                        </p:cTn>
                                        <p:tgtEl>
                                          <p:spTgt spid="25"/>
                                        </p:tgtEl>
                                        <p:attrNameLst>
                                          <p:attrName>style.visibility</p:attrName>
                                        </p:attrNameLst>
                                      </p:cBhvr>
                                      <p:to>
                                        <p:strVal val="visible"/>
                                      </p:to>
                                    </p:set>
                                    <p:animEffect transition="in" filter="wipe(down)">
                                      <p:cBhvr>
                                        <p:cTn id="162" dur="580">
                                          <p:stCondLst>
                                            <p:cond delay="0"/>
                                          </p:stCondLst>
                                        </p:cTn>
                                        <p:tgtEl>
                                          <p:spTgt spid="25"/>
                                        </p:tgtEl>
                                      </p:cBhvr>
                                    </p:animEffect>
                                    <p:anim calcmode="lin" valueType="num">
                                      <p:cBhvr>
                                        <p:cTn id="163"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64"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65"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66"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67"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68" dur="26">
                                          <p:stCondLst>
                                            <p:cond delay="650"/>
                                          </p:stCondLst>
                                        </p:cTn>
                                        <p:tgtEl>
                                          <p:spTgt spid="25"/>
                                        </p:tgtEl>
                                      </p:cBhvr>
                                      <p:to x="100000" y="60000"/>
                                    </p:animScale>
                                    <p:animScale>
                                      <p:cBhvr>
                                        <p:cTn id="169" dur="166" decel="50000">
                                          <p:stCondLst>
                                            <p:cond delay="676"/>
                                          </p:stCondLst>
                                        </p:cTn>
                                        <p:tgtEl>
                                          <p:spTgt spid="25"/>
                                        </p:tgtEl>
                                      </p:cBhvr>
                                      <p:to x="100000" y="100000"/>
                                    </p:animScale>
                                    <p:animScale>
                                      <p:cBhvr>
                                        <p:cTn id="170" dur="26">
                                          <p:stCondLst>
                                            <p:cond delay="1312"/>
                                          </p:stCondLst>
                                        </p:cTn>
                                        <p:tgtEl>
                                          <p:spTgt spid="25"/>
                                        </p:tgtEl>
                                      </p:cBhvr>
                                      <p:to x="100000" y="80000"/>
                                    </p:animScale>
                                    <p:animScale>
                                      <p:cBhvr>
                                        <p:cTn id="171" dur="166" decel="50000">
                                          <p:stCondLst>
                                            <p:cond delay="1338"/>
                                          </p:stCondLst>
                                        </p:cTn>
                                        <p:tgtEl>
                                          <p:spTgt spid="25"/>
                                        </p:tgtEl>
                                      </p:cBhvr>
                                      <p:to x="100000" y="100000"/>
                                    </p:animScale>
                                    <p:animScale>
                                      <p:cBhvr>
                                        <p:cTn id="172" dur="26">
                                          <p:stCondLst>
                                            <p:cond delay="1642"/>
                                          </p:stCondLst>
                                        </p:cTn>
                                        <p:tgtEl>
                                          <p:spTgt spid="25"/>
                                        </p:tgtEl>
                                      </p:cBhvr>
                                      <p:to x="100000" y="90000"/>
                                    </p:animScale>
                                    <p:animScale>
                                      <p:cBhvr>
                                        <p:cTn id="173" dur="166" decel="50000">
                                          <p:stCondLst>
                                            <p:cond delay="1668"/>
                                          </p:stCondLst>
                                        </p:cTn>
                                        <p:tgtEl>
                                          <p:spTgt spid="25"/>
                                        </p:tgtEl>
                                      </p:cBhvr>
                                      <p:to x="100000" y="100000"/>
                                    </p:animScale>
                                    <p:animScale>
                                      <p:cBhvr>
                                        <p:cTn id="174" dur="26">
                                          <p:stCondLst>
                                            <p:cond delay="1808"/>
                                          </p:stCondLst>
                                        </p:cTn>
                                        <p:tgtEl>
                                          <p:spTgt spid="25"/>
                                        </p:tgtEl>
                                      </p:cBhvr>
                                      <p:to x="100000" y="95000"/>
                                    </p:animScale>
                                    <p:animScale>
                                      <p:cBhvr>
                                        <p:cTn id="175" dur="166" decel="50000">
                                          <p:stCondLst>
                                            <p:cond delay="1834"/>
                                          </p:stCondLst>
                                        </p:cTn>
                                        <p:tgtEl>
                                          <p:spTgt spid="25"/>
                                        </p:tgtEl>
                                      </p:cBhvr>
                                      <p:to x="100000" y="100000"/>
                                    </p:animScale>
                                  </p:childTnLst>
                                </p:cTn>
                              </p:par>
                            </p:childTnLst>
                          </p:cTn>
                        </p:par>
                      </p:childTnLst>
                    </p:cTn>
                  </p:par>
                  <p:par>
                    <p:cTn id="176" fill="hold">
                      <p:stCondLst>
                        <p:cond delay="indefinite"/>
                      </p:stCondLst>
                      <p:childTnLst>
                        <p:par>
                          <p:cTn id="177" fill="hold">
                            <p:stCondLst>
                              <p:cond delay="0"/>
                            </p:stCondLst>
                            <p:childTnLst>
                              <p:par>
                                <p:cTn id="178" presetID="26" presetClass="entr" presetSubtype="0" fill="hold" grpId="0" nodeType="clickEffect">
                                  <p:stCondLst>
                                    <p:cond delay="0"/>
                                  </p:stCondLst>
                                  <p:childTnLst>
                                    <p:set>
                                      <p:cBhvr>
                                        <p:cTn id="179" dur="1" fill="hold">
                                          <p:stCondLst>
                                            <p:cond delay="0"/>
                                          </p:stCondLst>
                                        </p:cTn>
                                        <p:tgtEl>
                                          <p:spTgt spid="26"/>
                                        </p:tgtEl>
                                        <p:attrNameLst>
                                          <p:attrName>style.visibility</p:attrName>
                                        </p:attrNameLst>
                                      </p:cBhvr>
                                      <p:to>
                                        <p:strVal val="visible"/>
                                      </p:to>
                                    </p:set>
                                    <p:animEffect transition="in" filter="wipe(down)">
                                      <p:cBhvr>
                                        <p:cTn id="180" dur="580">
                                          <p:stCondLst>
                                            <p:cond delay="0"/>
                                          </p:stCondLst>
                                        </p:cTn>
                                        <p:tgtEl>
                                          <p:spTgt spid="26"/>
                                        </p:tgtEl>
                                      </p:cBhvr>
                                    </p:animEffect>
                                    <p:anim calcmode="lin" valueType="num">
                                      <p:cBhvr>
                                        <p:cTn id="181"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82"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83"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84"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85"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86" dur="26">
                                          <p:stCondLst>
                                            <p:cond delay="650"/>
                                          </p:stCondLst>
                                        </p:cTn>
                                        <p:tgtEl>
                                          <p:spTgt spid="26"/>
                                        </p:tgtEl>
                                      </p:cBhvr>
                                      <p:to x="100000" y="60000"/>
                                    </p:animScale>
                                    <p:animScale>
                                      <p:cBhvr>
                                        <p:cTn id="187" dur="166" decel="50000">
                                          <p:stCondLst>
                                            <p:cond delay="676"/>
                                          </p:stCondLst>
                                        </p:cTn>
                                        <p:tgtEl>
                                          <p:spTgt spid="26"/>
                                        </p:tgtEl>
                                      </p:cBhvr>
                                      <p:to x="100000" y="100000"/>
                                    </p:animScale>
                                    <p:animScale>
                                      <p:cBhvr>
                                        <p:cTn id="188" dur="26">
                                          <p:stCondLst>
                                            <p:cond delay="1312"/>
                                          </p:stCondLst>
                                        </p:cTn>
                                        <p:tgtEl>
                                          <p:spTgt spid="26"/>
                                        </p:tgtEl>
                                      </p:cBhvr>
                                      <p:to x="100000" y="80000"/>
                                    </p:animScale>
                                    <p:animScale>
                                      <p:cBhvr>
                                        <p:cTn id="189" dur="166" decel="50000">
                                          <p:stCondLst>
                                            <p:cond delay="1338"/>
                                          </p:stCondLst>
                                        </p:cTn>
                                        <p:tgtEl>
                                          <p:spTgt spid="26"/>
                                        </p:tgtEl>
                                      </p:cBhvr>
                                      <p:to x="100000" y="100000"/>
                                    </p:animScale>
                                    <p:animScale>
                                      <p:cBhvr>
                                        <p:cTn id="190" dur="26">
                                          <p:stCondLst>
                                            <p:cond delay="1642"/>
                                          </p:stCondLst>
                                        </p:cTn>
                                        <p:tgtEl>
                                          <p:spTgt spid="26"/>
                                        </p:tgtEl>
                                      </p:cBhvr>
                                      <p:to x="100000" y="90000"/>
                                    </p:animScale>
                                    <p:animScale>
                                      <p:cBhvr>
                                        <p:cTn id="191" dur="166" decel="50000">
                                          <p:stCondLst>
                                            <p:cond delay="1668"/>
                                          </p:stCondLst>
                                        </p:cTn>
                                        <p:tgtEl>
                                          <p:spTgt spid="26"/>
                                        </p:tgtEl>
                                      </p:cBhvr>
                                      <p:to x="100000" y="100000"/>
                                    </p:animScale>
                                    <p:animScale>
                                      <p:cBhvr>
                                        <p:cTn id="192" dur="26">
                                          <p:stCondLst>
                                            <p:cond delay="1808"/>
                                          </p:stCondLst>
                                        </p:cTn>
                                        <p:tgtEl>
                                          <p:spTgt spid="26"/>
                                        </p:tgtEl>
                                      </p:cBhvr>
                                      <p:to x="100000" y="95000"/>
                                    </p:animScale>
                                    <p:animScale>
                                      <p:cBhvr>
                                        <p:cTn id="193" dur="166" decel="50000">
                                          <p:stCondLst>
                                            <p:cond delay="1834"/>
                                          </p:stCondLst>
                                        </p:cTn>
                                        <p:tgtEl>
                                          <p:spTgt spid="26"/>
                                        </p:tgtEl>
                                      </p:cBhvr>
                                      <p:to x="100000" y="100000"/>
                                    </p:animScale>
                                  </p:childTnLst>
                                </p:cTn>
                              </p:par>
                            </p:childTnLst>
                          </p:cTn>
                        </p:par>
                      </p:childTnLst>
                    </p:cTn>
                  </p:par>
                  <p:par>
                    <p:cTn id="194" fill="hold">
                      <p:stCondLst>
                        <p:cond delay="indefinite"/>
                      </p:stCondLst>
                      <p:childTnLst>
                        <p:par>
                          <p:cTn id="195" fill="hold">
                            <p:stCondLst>
                              <p:cond delay="0"/>
                            </p:stCondLst>
                            <p:childTnLst>
                              <p:par>
                                <p:cTn id="196" presetID="26" presetClass="entr" presetSubtype="0" fill="hold" grpId="0" nodeType="clickEffect">
                                  <p:stCondLst>
                                    <p:cond delay="0"/>
                                  </p:stCondLst>
                                  <p:childTnLst>
                                    <p:set>
                                      <p:cBhvr>
                                        <p:cTn id="197" dur="1" fill="hold">
                                          <p:stCondLst>
                                            <p:cond delay="0"/>
                                          </p:stCondLst>
                                        </p:cTn>
                                        <p:tgtEl>
                                          <p:spTgt spid="27"/>
                                        </p:tgtEl>
                                        <p:attrNameLst>
                                          <p:attrName>style.visibility</p:attrName>
                                        </p:attrNameLst>
                                      </p:cBhvr>
                                      <p:to>
                                        <p:strVal val="visible"/>
                                      </p:to>
                                    </p:set>
                                    <p:animEffect transition="in" filter="wipe(down)">
                                      <p:cBhvr>
                                        <p:cTn id="198" dur="580">
                                          <p:stCondLst>
                                            <p:cond delay="0"/>
                                          </p:stCondLst>
                                        </p:cTn>
                                        <p:tgtEl>
                                          <p:spTgt spid="27"/>
                                        </p:tgtEl>
                                      </p:cBhvr>
                                    </p:animEffect>
                                    <p:anim calcmode="lin" valueType="num">
                                      <p:cBhvr>
                                        <p:cTn id="199"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200"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201"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202"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203"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204" dur="26">
                                          <p:stCondLst>
                                            <p:cond delay="650"/>
                                          </p:stCondLst>
                                        </p:cTn>
                                        <p:tgtEl>
                                          <p:spTgt spid="27"/>
                                        </p:tgtEl>
                                      </p:cBhvr>
                                      <p:to x="100000" y="60000"/>
                                    </p:animScale>
                                    <p:animScale>
                                      <p:cBhvr>
                                        <p:cTn id="205" dur="166" decel="50000">
                                          <p:stCondLst>
                                            <p:cond delay="676"/>
                                          </p:stCondLst>
                                        </p:cTn>
                                        <p:tgtEl>
                                          <p:spTgt spid="27"/>
                                        </p:tgtEl>
                                      </p:cBhvr>
                                      <p:to x="100000" y="100000"/>
                                    </p:animScale>
                                    <p:animScale>
                                      <p:cBhvr>
                                        <p:cTn id="206" dur="26">
                                          <p:stCondLst>
                                            <p:cond delay="1312"/>
                                          </p:stCondLst>
                                        </p:cTn>
                                        <p:tgtEl>
                                          <p:spTgt spid="27"/>
                                        </p:tgtEl>
                                      </p:cBhvr>
                                      <p:to x="100000" y="80000"/>
                                    </p:animScale>
                                    <p:animScale>
                                      <p:cBhvr>
                                        <p:cTn id="207" dur="166" decel="50000">
                                          <p:stCondLst>
                                            <p:cond delay="1338"/>
                                          </p:stCondLst>
                                        </p:cTn>
                                        <p:tgtEl>
                                          <p:spTgt spid="27"/>
                                        </p:tgtEl>
                                      </p:cBhvr>
                                      <p:to x="100000" y="100000"/>
                                    </p:animScale>
                                    <p:animScale>
                                      <p:cBhvr>
                                        <p:cTn id="208" dur="26">
                                          <p:stCondLst>
                                            <p:cond delay="1642"/>
                                          </p:stCondLst>
                                        </p:cTn>
                                        <p:tgtEl>
                                          <p:spTgt spid="27"/>
                                        </p:tgtEl>
                                      </p:cBhvr>
                                      <p:to x="100000" y="90000"/>
                                    </p:animScale>
                                    <p:animScale>
                                      <p:cBhvr>
                                        <p:cTn id="209" dur="166" decel="50000">
                                          <p:stCondLst>
                                            <p:cond delay="1668"/>
                                          </p:stCondLst>
                                        </p:cTn>
                                        <p:tgtEl>
                                          <p:spTgt spid="27"/>
                                        </p:tgtEl>
                                      </p:cBhvr>
                                      <p:to x="100000" y="100000"/>
                                    </p:animScale>
                                    <p:animScale>
                                      <p:cBhvr>
                                        <p:cTn id="210" dur="26">
                                          <p:stCondLst>
                                            <p:cond delay="1808"/>
                                          </p:stCondLst>
                                        </p:cTn>
                                        <p:tgtEl>
                                          <p:spTgt spid="27"/>
                                        </p:tgtEl>
                                      </p:cBhvr>
                                      <p:to x="100000" y="95000"/>
                                    </p:animScale>
                                    <p:animScale>
                                      <p:cBhvr>
                                        <p:cTn id="211" dur="166" decel="50000">
                                          <p:stCondLst>
                                            <p:cond delay="1834"/>
                                          </p:stCondLst>
                                        </p:cTn>
                                        <p:tgtEl>
                                          <p:spTgt spid="27"/>
                                        </p:tgtEl>
                                      </p:cBhvr>
                                      <p:to x="100000" y="100000"/>
                                    </p:animScale>
                                  </p:childTnLst>
                                </p:cTn>
                              </p:par>
                            </p:childTnLst>
                          </p:cTn>
                        </p:par>
                      </p:childTnLst>
                    </p:cTn>
                  </p:par>
                  <p:par>
                    <p:cTn id="212" fill="hold">
                      <p:stCondLst>
                        <p:cond delay="indefinite"/>
                      </p:stCondLst>
                      <p:childTnLst>
                        <p:par>
                          <p:cTn id="213" fill="hold">
                            <p:stCondLst>
                              <p:cond delay="0"/>
                            </p:stCondLst>
                            <p:childTnLst>
                              <p:par>
                                <p:cTn id="214" presetID="26" presetClass="entr" presetSubtype="0" fill="hold" grpId="0" nodeType="clickEffect">
                                  <p:stCondLst>
                                    <p:cond delay="0"/>
                                  </p:stCondLst>
                                  <p:childTnLst>
                                    <p:set>
                                      <p:cBhvr>
                                        <p:cTn id="215" dur="1" fill="hold">
                                          <p:stCondLst>
                                            <p:cond delay="0"/>
                                          </p:stCondLst>
                                        </p:cTn>
                                        <p:tgtEl>
                                          <p:spTgt spid="28"/>
                                        </p:tgtEl>
                                        <p:attrNameLst>
                                          <p:attrName>style.visibility</p:attrName>
                                        </p:attrNameLst>
                                      </p:cBhvr>
                                      <p:to>
                                        <p:strVal val="visible"/>
                                      </p:to>
                                    </p:set>
                                    <p:animEffect transition="in" filter="wipe(down)">
                                      <p:cBhvr>
                                        <p:cTn id="216" dur="580">
                                          <p:stCondLst>
                                            <p:cond delay="0"/>
                                          </p:stCondLst>
                                        </p:cTn>
                                        <p:tgtEl>
                                          <p:spTgt spid="28"/>
                                        </p:tgtEl>
                                      </p:cBhvr>
                                    </p:animEffect>
                                    <p:anim calcmode="lin" valueType="num">
                                      <p:cBhvr>
                                        <p:cTn id="217"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218"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219"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220"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221"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222" dur="26">
                                          <p:stCondLst>
                                            <p:cond delay="650"/>
                                          </p:stCondLst>
                                        </p:cTn>
                                        <p:tgtEl>
                                          <p:spTgt spid="28"/>
                                        </p:tgtEl>
                                      </p:cBhvr>
                                      <p:to x="100000" y="60000"/>
                                    </p:animScale>
                                    <p:animScale>
                                      <p:cBhvr>
                                        <p:cTn id="223" dur="166" decel="50000">
                                          <p:stCondLst>
                                            <p:cond delay="676"/>
                                          </p:stCondLst>
                                        </p:cTn>
                                        <p:tgtEl>
                                          <p:spTgt spid="28"/>
                                        </p:tgtEl>
                                      </p:cBhvr>
                                      <p:to x="100000" y="100000"/>
                                    </p:animScale>
                                    <p:animScale>
                                      <p:cBhvr>
                                        <p:cTn id="224" dur="26">
                                          <p:stCondLst>
                                            <p:cond delay="1312"/>
                                          </p:stCondLst>
                                        </p:cTn>
                                        <p:tgtEl>
                                          <p:spTgt spid="28"/>
                                        </p:tgtEl>
                                      </p:cBhvr>
                                      <p:to x="100000" y="80000"/>
                                    </p:animScale>
                                    <p:animScale>
                                      <p:cBhvr>
                                        <p:cTn id="225" dur="166" decel="50000">
                                          <p:stCondLst>
                                            <p:cond delay="1338"/>
                                          </p:stCondLst>
                                        </p:cTn>
                                        <p:tgtEl>
                                          <p:spTgt spid="28"/>
                                        </p:tgtEl>
                                      </p:cBhvr>
                                      <p:to x="100000" y="100000"/>
                                    </p:animScale>
                                    <p:animScale>
                                      <p:cBhvr>
                                        <p:cTn id="226" dur="26">
                                          <p:stCondLst>
                                            <p:cond delay="1642"/>
                                          </p:stCondLst>
                                        </p:cTn>
                                        <p:tgtEl>
                                          <p:spTgt spid="28"/>
                                        </p:tgtEl>
                                      </p:cBhvr>
                                      <p:to x="100000" y="90000"/>
                                    </p:animScale>
                                    <p:animScale>
                                      <p:cBhvr>
                                        <p:cTn id="227" dur="166" decel="50000">
                                          <p:stCondLst>
                                            <p:cond delay="1668"/>
                                          </p:stCondLst>
                                        </p:cTn>
                                        <p:tgtEl>
                                          <p:spTgt spid="28"/>
                                        </p:tgtEl>
                                      </p:cBhvr>
                                      <p:to x="100000" y="100000"/>
                                    </p:animScale>
                                    <p:animScale>
                                      <p:cBhvr>
                                        <p:cTn id="228" dur="26">
                                          <p:stCondLst>
                                            <p:cond delay="1808"/>
                                          </p:stCondLst>
                                        </p:cTn>
                                        <p:tgtEl>
                                          <p:spTgt spid="28"/>
                                        </p:tgtEl>
                                      </p:cBhvr>
                                      <p:to x="100000" y="95000"/>
                                    </p:animScale>
                                    <p:animScale>
                                      <p:cBhvr>
                                        <p:cTn id="229" dur="166" decel="50000">
                                          <p:stCondLst>
                                            <p:cond delay="1834"/>
                                          </p:stCondLst>
                                        </p:cTn>
                                        <p:tgtEl>
                                          <p:spTgt spid="28"/>
                                        </p:tgtEl>
                                      </p:cBhvr>
                                      <p:to x="100000" y="100000"/>
                                    </p:animScale>
                                  </p:childTnLst>
                                </p:cTn>
                              </p:par>
                            </p:childTnLst>
                          </p:cTn>
                        </p:par>
                      </p:childTnLst>
                    </p:cTn>
                  </p:par>
                  <p:par>
                    <p:cTn id="230" fill="hold">
                      <p:stCondLst>
                        <p:cond delay="indefinite"/>
                      </p:stCondLst>
                      <p:childTnLst>
                        <p:par>
                          <p:cTn id="231" fill="hold">
                            <p:stCondLst>
                              <p:cond delay="0"/>
                            </p:stCondLst>
                            <p:childTnLst>
                              <p:par>
                                <p:cTn id="232" presetID="26" presetClass="entr" presetSubtype="0" fill="hold" grpId="0" nodeType="clickEffect">
                                  <p:stCondLst>
                                    <p:cond delay="0"/>
                                  </p:stCondLst>
                                  <p:childTnLst>
                                    <p:set>
                                      <p:cBhvr>
                                        <p:cTn id="233" dur="1" fill="hold">
                                          <p:stCondLst>
                                            <p:cond delay="0"/>
                                          </p:stCondLst>
                                        </p:cTn>
                                        <p:tgtEl>
                                          <p:spTgt spid="29"/>
                                        </p:tgtEl>
                                        <p:attrNameLst>
                                          <p:attrName>style.visibility</p:attrName>
                                        </p:attrNameLst>
                                      </p:cBhvr>
                                      <p:to>
                                        <p:strVal val="visible"/>
                                      </p:to>
                                    </p:set>
                                    <p:animEffect transition="in" filter="wipe(down)">
                                      <p:cBhvr>
                                        <p:cTn id="234" dur="580">
                                          <p:stCondLst>
                                            <p:cond delay="0"/>
                                          </p:stCondLst>
                                        </p:cTn>
                                        <p:tgtEl>
                                          <p:spTgt spid="29"/>
                                        </p:tgtEl>
                                      </p:cBhvr>
                                    </p:animEffect>
                                    <p:anim calcmode="lin" valueType="num">
                                      <p:cBhvr>
                                        <p:cTn id="235"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236"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237"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238"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239"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240" dur="26">
                                          <p:stCondLst>
                                            <p:cond delay="650"/>
                                          </p:stCondLst>
                                        </p:cTn>
                                        <p:tgtEl>
                                          <p:spTgt spid="29"/>
                                        </p:tgtEl>
                                      </p:cBhvr>
                                      <p:to x="100000" y="60000"/>
                                    </p:animScale>
                                    <p:animScale>
                                      <p:cBhvr>
                                        <p:cTn id="241" dur="166" decel="50000">
                                          <p:stCondLst>
                                            <p:cond delay="676"/>
                                          </p:stCondLst>
                                        </p:cTn>
                                        <p:tgtEl>
                                          <p:spTgt spid="29"/>
                                        </p:tgtEl>
                                      </p:cBhvr>
                                      <p:to x="100000" y="100000"/>
                                    </p:animScale>
                                    <p:animScale>
                                      <p:cBhvr>
                                        <p:cTn id="242" dur="26">
                                          <p:stCondLst>
                                            <p:cond delay="1312"/>
                                          </p:stCondLst>
                                        </p:cTn>
                                        <p:tgtEl>
                                          <p:spTgt spid="29"/>
                                        </p:tgtEl>
                                      </p:cBhvr>
                                      <p:to x="100000" y="80000"/>
                                    </p:animScale>
                                    <p:animScale>
                                      <p:cBhvr>
                                        <p:cTn id="243" dur="166" decel="50000">
                                          <p:stCondLst>
                                            <p:cond delay="1338"/>
                                          </p:stCondLst>
                                        </p:cTn>
                                        <p:tgtEl>
                                          <p:spTgt spid="29"/>
                                        </p:tgtEl>
                                      </p:cBhvr>
                                      <p:to x="100000" y="100000"/>
                                    </p:animScale>
                                    <p:animScale>
                                      <p:cBhvr>
                                        <p:cTn id="244" dur="26">
                                          <p:stCondLst>
                                            <p:cond delay="1642"/>
                                          </p:stCondLst>
                                        </p:cTn>
                                        <p:tgtEl>
                                          <p:spTgt spid="29"/>
                                        </p:tgtEl>
                                      </p:cBhvr>
                                      <p:to x="100000" y="90000"/>
                                    </p:animScale>
                                    <p:animScale>
                                      <p:cBhvr>
                                        <p:cTn id="245" dur="166" decel="50000">
                                          <p:stCondLst>
                                            <p:cond delay="1668"/>
                                          </p:stCondLst>
                                        </p:cTn>
                                        <p:tgtEl>
                                          <p:spTgt spid="29"/>
                                        </p:tgtEl>
                                      </p:cBhvr>
                                      <p:to x="100000" y="100000"/>
                                    </p:animScale>
                                    <p:animScale>
                                      <p:cBhvr>
                                        <p:cTn id="246" dur="26">
                                          <p:stCondLst>
                                            <p:cond delay="1808"/>
                                          </p:stCondLst>
                                        </p:cTn>
                                        <p:tgtEl>
                                          <p:spTgt spid="29"/>
                                        </p:tgtEl>
                                      </p:cBhvr>
                                      <p:to x="100000" y="95000"/>
                                    </p:animScale>
                                    <p:animScale>
                                      <p:cBhvr>
                                        <p:cTn id="247" dur="166" decel="50000">
                                          <p:stCondLst>
                                            <p:cond delay="1834"/>
                                          </p:stCondLst>
                                        </p:cTn>
                                        <p:tgtEl>
                                          <p:spTgt spid="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4" grpId="0" animBg="1"/>
      <p:bldP spid="8" grpId="0" animBg="1"/>
      <p:bldP spid="9" grpId="0" animBg="1"/>
      <p:bldP spid="16" grpId="0" animBg="1"/>
      <p:bldP spid="17" grpId="0" animBg="1"/>
      <p:bldP spid="10" grpId="0"/>
      <p:bldP spid="18" grpId="0"/>
      <p:bldP spid="19" grpId="0"/>
      <p:bldP spid="20" grpId="0"/>
      <p:bldP spid="21" grpId="0"/>
      <p:bldP spid="22" grpId="0" animBg="1"/>
      <p:bldP spid="23" grpId="0"/>
      <p:bldP spid="24" grpId="0"/>
      <p:bldP spid="25" grpId="0"/>
      <p:bldP spid="26" grpId="0"/>
      <p:bldP spid="27" grpId="0"/>
      <p:bldP spid="28" grpId="0"/>
      <p:bldP spid="2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6012160" y="879103"/>
            <a:ext cx="2088232" cy="461665"/>
          </a:xfrm>
          <a:prstGeom prst="rect">
            <a:avLst/>
          </a:prstGeom>
        </p:spPr>
        <p:txBody>
          <a:bodyPr wrap="square">
            <a:spAutoFit/>
          </a:bodyPr>
          <a:lstStyle/>
          <a:p>
            <a:pPr algn="r"/>
            <a:r>
              <a:rPr lang="ar-SA" sz="2400" b="1" dirty="0" smtClean="0">
                <a:solidFill>
                  <a:srgbClr val="00B050"/>
                </a:solidFill>
                <a:cs typeface="Arabic Transparent" pitchFamily="2" charset="-78"/>
              </a:rPr>
              <a:t>* أجوبـــة:</a:t>
            </a:r>
            <a:endParaRPr lang="fr-FR" sz="2400" b="1" dirty="0">
              <a:solidFill>
                <a:srgbClr val="00B050"/>
              </a:solidFill>
              <a:cs typeface="Arabic Transparent" pitchFamily="2" charset="-78"/>
            </a:endParaRPr>
          </a:p>
        </p:txBody>
      </p:sp>
      <p:sp>
        <p:nvSpPr>
          <p:cNvPr id="34" name="Rectangle 33"/>
          <p:cNvSpPr/>
          <p:nvPr/>
        </p:nvSpPr>
        <p:spPr>
          <a:xfrm>
            <a:off x="6300192" y="1196752"/>
            <a:ext cx="1491114" cy="461665"/>
          </a:xfrm>
          <a:prstGeom prst="rect">
            <a:avLst/>
          </a:prstGeom>
        </p:spPr>
        <p:txBody>
          <a:bodyPr wrap="none">
            <a:spAutoFit/>
          </a:bodyPr>
          <a:lstStyle/>
          <a:p>
            <a:r>
              <a:rPr lang="ar-SA" sz="2400" b="1" dirty="0" smtClean="0">
                <a:solidFill>
                  <a:srgbClr val="C00000"/>
                </a:solidFill>
              </a:rPr>
              <a:t>تمريـــن </a:t>
            </a:r>
            <a:r>
              <a:rPr lang="ar-SA" sz="2400" b="1" dirty="0">
                <a:solidFill>
                  <a:srgbClr val="C00000"/>
                </a:solidFill>
              </a:rPr>
              <a:t>1 </a:t>
            </a:r>
            <a:r>
              <a:rPr lang="ar-SA" sz="2400" b="1" dirty="0" smtClean="0">
                <a:solidFill>
                  <a:srgbClr val="C00000"/>
                </a:solidFill>
              </a:rPr>
              <a:t>: </a:t>
            </a:r>
            <a:endParaRPr lang="fr-FR" sz="2400" dirty="0">
              <a:solidFill>
                <a:srgbClr val="C00000"/>
              </a:solidFill>
            </a:endParaRPr>
          </a:p>
        </p:txBody>
      </p:sp>
      <p:pic>
        <p:nvPicPr>
          <p:cNvPr id="14337" name="Image 143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258" y="3501008"/>
            <a:ext cx="4607388" cy="2160240"/>
          </a:xfrm>
          <a:prstGeom prst="rect">
            <a:avLst/>
          </a:prstGeom>
        </p:spPr>
      </p:pic>
      <p:cxnSp>
        <p:nvCxnSpPr>
          <p:cNvPr id="14339" name="Connecteur droit 14338"/>
          <p:cNvCxnSpPr/>
          <p:nvPr/>
        </p:nvCxnSpPr>
        <p:spPr>
          <a:xfrm>
            <a:off x="5552816" y="5517232"/>
            <a:ext cx="0" cy="792088"/>
          </a:xfrm>
          <a:prstGeom prst="line">
            <a:avLst/>
          </a:prstGeom>
          <a:ln w="19050">
            <a:solidFill>
              <a:srgbClr val="3333FF"/>
            </a:solidFill>
          </a:ln>
        </p:spPr>
        <p:style>
          <a:lnRef idx="1">
            <a:schemeClr val="accent1"/>
          </a:lnRef>
          <a:fillRef idx="0">
            <a:schemeClr val="accent1"/>
          </a:fillRef>
          <a:effectRef idx="0">
            <a:schemeClr val="accent1"/>
          </a:effectRef>
          <a:fontRef idx="minor">
            <a:schemeClr val="tx1"/>
          </a:fontRef>
        </p:style>
      </p:cxnSp>
      <p:cxnSp>
        <p:nvCxnSpPr>
          <p:cNvPr id="41" name="Connecteur droit 40"/>
          <p:cNvCxnSpPr/>
          <p:nvPr/>
        </p:nvCxnSpPr>
        <p:spPr>
          <a:xfrm>
            <a:off x="1966064" y="5472520"/>
            <a:ext cx="0" cy="792088"/>
          </a:xfrm>
          <a:prstGeom prst="line">
            <a:avLst/>
          </a:prstGeom>
          <a:ln w="19050">
            <a:solidFill>
              <a:srgbClr val="3333FF"/>
            </a:solidFill>
          </a:ln>
        </p:spPr>
        <p:style>
          <a:lnRef idx="1">
            <a:schemeClr val="accent1"/>
          </a:lnRef>
          <a:fillRef idx="0">
            <a:schemeClr val="accent1"/>
          </a:fillRef>
          <a:effectRef idx="0">
            <a:schemeClr val="accent1"/>
          </a:effectRef>
          <a:fontRef idx="minor">
            <a:schemeClr val="tx1"/>
          </a:fontRef>
        </p:style>
      </p:cxnSp>
      <p:cxnSp>
        <p:nvCxnSpPr>
          <p:cNvPr id="43" name="Connecteur droit 42"/>
          <p:cNvCxnSpPr/>
          <p:nvPr/>
        </p:nvCxnSpPr>
        <p:spPr>
          <a:xfrm>
            <a:off x="971600" y="4855512"/>
            <a:ext cx="989200" cy="0"/>
          </a:xfrm>
          <a:prstGeom prst="line">
            <a:avLst/>
          </a:prstGeom>
          <a:ln w="19050">
            <a:solidFill>
              <a:srgbClr val="3333FF"/>
            </a:solidFill>
          </a:ln>
        </p:spPr>
        <p:style>
          <a:lnRef idx="1">
            <a:schemeClr val="accent1"/>
          </a:lnRef>
          <a:fillRef idx="0">
            <a:schemeClr val="accent1"/>
          </a:fillRef>
          <a:effectRef idx="0">
            <a:schemeClr val="accent1"/>
          </a:effectRef>
          <a:fontRef idx="minor">
            <a:schemeClr val="tx1"/>
          </a:fontRef>
        </p:style>
      </p:cxnSp>
      <p:cxnSp>
        <p:nvCxnSpPr>
          <p:cNvPr id="45" name="Connecteur droit 44"/>
          <p:cNvCxnSpPr/>
          <p:nvPr/>
        </p:nvCxnSpPr>
        <p:spPr>
          <a:xfrm>
            <a:off x="1691680" y="3600312"/>
            <a:ext cx="989200" cy="0"/>
          </a:xfrm>
          <a:prstGeom prst="line">
            <a:avLst/>
          </a:prstGeom>
          <a:ln w="19050">
            <a:solidFill>
              <a:srgbClr val="3333FF"/>
            </a:solidFill>
          </a:ln>
        </p:spPr>
        <p:style>
          <a:lnRef idx="1">
            <a:schemeClr val="accent1"/>
          </a:lnRef>
          <a:fillRef idx="0">
            <a:schemeClr val="accent1"/>
          </a:fillRef>
          <a:effectRef idx="0">
            <a:schemeClr val="accent1"/>
          </a:effectRef>
          <a:fontRef idx="minor">
            <a:schemeClr val="tx1"/>
          </a:fontRef>
        </p:style>
      </p:cxnSp>
      <p:cxnSp>
        <p:nvCxnSpPr>
          <p:cNvPr id="14344" name="Connecteur droit 14343"/>
          <p:cNvCxnSpPr/>
          <p:nvPr/>
        </p:nvCxnSpPr>
        <p:spPr>
          <a:xfrm flipH="1">
            <a:off x="1466200" y="3600312"/>
            <a:ext cx="720080" cy="1255200"/>
          </a:xfrm>
          <a:prstGeom prst="line">
            <a:avLst/>
          </a:prstGeom>
          <a:ln>
            <a:solidFill>
              <a:srgbClr val="C00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8" name="Connecteur droit 47"/>
          <p:cNvCxnSpPr/>
          <p:nvPr/>
        </p:nvCxnSpPr>
        <p:spPr>
          <a:xfrm flipH="1">
            <a:off x="1966064" y="6093296"/>
            <a:ext cx="3586752" cy="0"/>
          </a:xfrm>
          <a:prstGeom prst="line">
            <a:avLst/>
          </a:prstGeom>
          <a:ln>
            <a:solidFill>
              <a:srgbClr val="C00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5" name="Connecteur droit 54"/>
          <p:cNvCxnSpPr/>
          <p:nvPr/>
        </p:nvCxnSpPr>
        <p:spPr>
          <a:xfrm>
            <a:off x="971600" y="5530880"/>
            <a:ext cx="989200" cy="0"/>
          </a:xfrm>
          <a:prstGeom prst="line">
            <a:avLst/>
          </a:prstGeom>
          <a:ln w="19050">
            <a:solidFill>
              <a:srgbClr val="3333FF"/>
            </a:solidFill>
          </a:ln>
        </p:spPr>
        <p:style>
          <a:lnRef idx="1">
            <a:schemeClr val="accent1"/>
          </a:lnRef>
          <a:fillRef idx="0">
            <a:schemeClr val="accent1"/>
          </a:fillRef>
          <a:effectRef idx="0">
            <a:schemeClr val="accent1"/>
          </a:effectRef>
          <a:fontRef idx="minor">
            <a:schemeClr val="tx1"/>
          </a:fontRef>
        </p:style>
      </p:cxnSp>
      <p:cxnSp>
        <p:nvCxnSpPr>
          <p:cNvPr id="56" name="Connecteur droit 55"/>
          <p:cNvCxnSpPr/>
          <p:nvPr/>
        </p:nvCxnSpPr>
        <p:spPr>
          <a:xfrm>
            <a:off x="1466200" y="4855512"/>
            <a:ext cx="0" cy="689016"/>
          </a:xfrm>
          <a:prstGeom prst="line">
            <a:avLst/>
          </a:prstGeom>
          <a:ln>
            <a:solidFill>
              <a:srgbClr val="C00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1" name="Connecteur droit 60"/>
          <p:cNvCxnSpPr/>
          <p:nvPr/>
        </p:nvCxnSpPr>
        <p:spPr>
          <a:xfrm>
            <a:off x="5558504" y="5544623"/>
            <a:ext cx="1862752" cy="0"/>
          </a:xfrm>
          <a:prstGeom prst="line">
            <a:avLst/>
          </a:prstGeom>
          <a:ln w="19050">
            <a:solidFill>
              <a:srgbClr val="3333FF"/>
            </a:solidFill>
          </a:ln>
        </p:spPr>
        <p:style>
          <a:lnRef idx="1">
            <a:schemeClr val="accent1"/>
          </a:lnRef>
          <a:fillRef idx="0">
            <a:schemeClr val="accent1"/>
          </a:fillRef>
          <a:effectRef idx="0">
            <a:schemeClr val="accent1"/>
          </a:effectRef>
          <a:fontRef idx="minor">
            <a:schemeClr val="tx1"/>
          </a:fontRef>
        </p:style>
      </p:cxnSp>
      <p:sp>
        <p:nvSpPr>
          <p:cNvPr id="14356" name="Arc 14355"/>
          <p:cNvSpPr/>
          <p:nvPr/>
        </p:nvSpPr>
        <p:spPr>
          <a:xfrm rot="21131419">
            <a:off x="5829148" y="4941168"/>
            <a:ext cx="432048" cy="603455"/>
          </a:xfrm>
          <a:prstGeom prst="arc">
            <a:avLst>
              <a:gd name="adj1" fmla="val 14860649"/>
              <a:gd name="adj2" fmla="val 5105330"/>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mc:AlternateContent xmlns:mc="http://schemas.openxmlformats.org/markup-compatibility/2006" xmlns:a14="http://schemas.microsoft.com/office/drawing/2010/main">
        <mc:Choice Requires="a14">
          <p:sp>
            <p:nvSpPr>
              <p:cNvPr id="14357" name="ZoneTexte 14356"/>
              <p:cNvSpPr txBox="1"/>
              <p:nvPr/>
            </p:nvSpPr>
            <p:spPr>
              <a:xfrm>
                <a:off x="6300192" y="4849431"/>
                <a:ext cx="1595501" cy="58477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pt-BR" sz="3200" b="0" i="1" smtClean="0">
                          <a:solidFill>
                            <a:srgbClr val="C00000"/>
                          </a:solidFill>
                          <a:latin typeface="Cambria Math"/>
                          <a:ea typeface="Cambria Math"/>
                        </a:rPr>
                        <m:t>∝</m:t>
                      </m:r>
                      <m:r>
                        <a:rPr lang="fr-FR" sz="3200" b="0" i="1" smtClean="0">
                          <a:solidFill>
                            <a:srgbClr val="C00000"/>
                          </a:solidFill>
                          <a:latin typeface="Cambria Math"/>
                          <a:ea typeface="Cambria Math"/>
                        </a:rPr>
                        <m:t>=</m:t>
                      </m:r>
                      <m:r>
                        <a:rPr lang="fr-FR" sz="3200" b="0" i="1" smtClean="0">
                          <a:solidFill>
                            <a:srgbClr val="C00000"/>
                          </a:solidFill>
                          <a:latin typeface="Cambria Math"/>
                          <a:ea typeface="Cambria Math"/>
                        </a:rPr>
                        <m:t>60</m:t>
                      </m:r>
                      <m:r>
                        <a:rPr lang="fr-FR" sz="3200" b="0" i="1" smtClean="0">
                          <a:solidFill>
                            <a:srgbClr val="C00000"/>
                          </a:solidFill>
                          <a:latin typeface="Cambria Math"/>
                          <a:ea typeface="Cambria Math"/>
                        </a:rPr>
                        <m:t>°</m:t>
                      </m:r>
                    </m:oMath>
                  </m:oMathPara>
                </a14:m>
                <a:endParaRPr lang="fr-FR" sz="3200" dirty="0">
                  <a:solidFill>
                    <a:srgbClr val="C00000"/>
                  </a:solidFill>
                </a:endParaRPr>
              </a:p>
            </p:txBody>
          </p:sp>
        </mc:Choice>
        <mc:Fallback xmlns="">
          <p:sp>
            <p:nvSpPr>
              <p:cNvPr id="14357" name="ZoneTexte 14356"/>
              <p:cNvSpPr txBox="1">
                <a:spLocks noRot="1" noChangeAspect="1" noMove="1" noResize="1" noEditPoints="1" noAdjustHandles="1" noChangeArrowheads="1" noChangeShapeType="1" noTextEdit="1"/>
              </p:cNvSpPr>
              <p:nvPr/>
            </p:nvSpPr>
            <p:spPr>
              <a:xfrm>
                <a:off x="6300192" y="4849431"/>
                <a:ext cx="1595501" cy="584775"/>
              </a:xfrm>
              <a:prstGeom prst="rect">
                <a:avLst/>
              </a:prstGeom>
              <a:blipFill rotWithShape="1">
                <a:blip r:embed="rId4"/>
                <a:stretch>
                  <a:fillRect/>
                </a:stretch>
              </a:blipFill>
            </p:spPr>
            <p:txBody>
              <a:bodyPr/>
              <a:lstStyle/>
              <a:p>
                <a:r>
                  <a:rPr lang="fr-FR">
                    <a:noFill/>
                  </a:rPr>
                  <a:t> </a:t>
                </a:r>
              </a:p>
            </p:txBody>
          </p:sp>
        </mc:Fallback>
      </mc:AlternateContent>
      <p:sp>
        <p:nvSpPr>
          <p:cNvPr id="14358" name="ZoneTexte 14357"/>
          <p:cNvSpPr txBox="1"/>
          <p:nvPr/>
        </p:nvSpPr>
        <p:spPr>
          <a:xfrm>
            <a:off x="3471873" y="5705971"/>
            <a:ext cx="576064" cy="461665"/>
          </a:xfrm>
          <a:prstGeom prst="rect">
            <a:avLst/>
          </a:prstGeom>
          <a:noFill/>
        </p:spPr>
        <p:txBody>
          <a:bodyPr wrap="square" rtlCol="0">
            <a:spAutoFit/>
          </a:bodyPr>
          <a:lstStyle/>
          <a:p>
            <a:pPr algn="ctr"/>
            <a:r>
              <a:rPr lang="fr-FR" sz="2400" b="1" dirty="0" smtClean="0">
                <a:solidFill>
                  <a:srgbClr val="3333FF"/>
                </a:solidFill>
              </a:rPr>
              <a:t>50</a:t>
            </a:r>
            <a:endParaRPr lang="fr-FR" sz="2400" b="1" dirty="0">
              <a:solidFill>
                <a:srgbClr val="3333FF"/>
              </a:solidFill>
            </a:endParaRPr>
          </a:p>
        </p:txBody>
      </p:sp>
      <p:sp>
        <p:nvSpPr>
          <p:cNvPr id="66" name="ZoneTexte 65"/>
          <p:cNvSpPr txBox="1"/>
          <p:nvPr/>
        </p:nvSpPr>
        <p:spPr>
          <a:xfrm rot="17966352">
            <a:off x="1379288" y="3913992"/>
            <a:ext cx="576064" cy="461665"/>
          </a:xfrm>
          <a:prstGeom prst="rect">
            <a:avLst/>
          </a:prstGeom>
          <a:noFill/>
        </p:spPr>
        <p:txBody>
          <a:bodyPr wrap="square" rtlCol="0">
            <a:spAutoFit/>
          </a:bodyPr>
          <a:lstStyle/>
          <a:p>
            <a:pPr algn="ctr"/>
            <a:r>
              <a:rPr lang="fr-FR" sz="2400" b="1" dirty="0" smtClean="0">
                <a:solidFill>
                  <a:srgbClr val="3333FF"/>
                </a:solidFill>
              </a:rPr>
              <a:t>30</a:t>
            </a:r>
            <a:endParaRPr lang="fr-FR" sz="2400" b="1" dirty="0">
              <a:solidFill>
                <a:srgbClr val="3333FF"/>
              </a:solidFill>
            </a:endParaRPr>
          </a:p>
        </p:txBody>
      </p:sp>
      <p:sp>
        <p:nvSpPr>
          <p:cNvPr id="67" name="ZoneTexte 66"/>
          <p:cNvSpPr txBox="1"/>
          <p:nvPr/>
        </p:nvSpPr>
        <p:spPr>
          <a:xfrm rot="16200000">
            <a:off x="985672" y="5010855"/>
            <a:ext cx="576064" cy="461665"/>
          </a:xfrm>
          <a:prstGeom prst="rect">
            <a:avLst/>
          </a:prstGeom>
          <a:noFill/>
        </p:spPr>
        <p:txBody>
          <a:bodyPr wrap="square" rtlCol="0">
            <a:spAutoFit/>
          </a:bodyPr>
          <a:lstStyle/>
          <a:p>
            <a:pPr algn="ctr"/>
            <a:r>
              <a:rPr lang="fr-FR" sz="2400" b="1" dirty="0" smtClean="0">
                <a:solidFill>
                  <a:srgbClr val="3333FF"/>
                </a:solidFill>
              </a:rPr>
              <a:t>15</a:t>
            </a:r>
            <a:endParaRPr lang="fr-FR" sz="2400" b="1" dirty="0">
              <a:solidFill>
                <a:srgbClr val="3333FF"/>
              </a:solidFill>
            </a:endParaRPr>
          </a:p>
        </p:txBody>
      </p:sp>
      <p:sp>
        <p:nvSpPr>
          <p:cNvPr id="68" name="ZoneTexte 67"/>
          <p:cNvSpPr txBox="1"/>
          <p:nvPr/>
        </p:nvSpPr>
        <p:spPr>
          <a:xfrm>
            <a:off x="4644008" y="1628799"/>
            <a:ext cx="2736304" cy="1200329"/>
          </a:xfrm>
          <a:prstGeom prst="rect">
            <a:avLst/>
          </a:prstGeom>
          <a:noFill/>
          <a:ln>
            <a:solidFill>
              <a:srgbClr val="002060"/>
            </a:solidFill>
            <a:prstDash val="dash"/>
          </a:ln>
        </p:spPr>
        <p:txBody>
          <a:bodyPr wrap="square" rtlCol="0">
            <a:spAutoFit/>
          </a:bodyPr>
          <a:lstStyle/>
          <a:p>
            <a:pPr algn="ctr"/>
            <a:r>
              <a:rPr lang="fr-FR" sz="2400" b="1" dirty="0" smtClean="0">
                <a:solidFill>
                  <a:srgbClr val="3333FF"/>
                </a:solidFill>
              </a:rPr>
              <a:t>DDL=Ech </a:t>
            </a:r>
            <a:r>
              <a:rPr lang="fr-FR" sz="2400" b="1" dirty="0">
                <a:solidFill>
                  <a:srgbClr val="00B0F0"/>
                </a:solidFill>
              </a:rPr>
              <a:t>x </a:t>
            </a:r>
            <a:r>
              <a:rPr lang="fr-FR" sz="2400" b="1" dirty="0" smtClean="0">
                <a:solidFill>
                  <a:srgbClr val="3333FF"/>
                </a:solidFill>
              </a:rPr>
              <a:t>DR</a:t>
            </a:r>
          </a:p>
          <a:p>
            <a:pPr algn="ctr"/>
            <a:r>
              <a:rPr lang="fr-FR" sz="2400" b="1" dirty="0" smtClean="0">
                <a:solidFill>
                  <a:srgbClr val="3333FF"/>
                </a:solidFill>
              </a:rPr>
              <a:t>DDL=2 </a:t>
            </a:r>
            <a:r>
              <a:rPr lang="fr-FR" sz="2400" b="1" dirty="0">
                <a:solidFill>
                  <a:srgbClr val="00B0F0"/>
                </a:solidFill>
              </a:rPr>
              <a:t>x</a:t>
            </a:r>
            <a:r>
              <a:rPr lang="fr-FR" sz="2400" b="1" dirty="0" smtClean="0">
                <a:solidFill>
                  <a:srgbClr val="3333FF"/>
                </a:solidFill>
              </a:rPr>
              <a:t> 50</a:t>
            </a:r>
            <a:endParaRPr lang="fr-FR" sz="2400" b="1" dirty="0">
              <a:solidFill>
                <a:srgbClr val="3333FF"/>
              </a:solidFill>
            </a:endParaRPr>
          </a:p>
          <a:p>
            <a:pPr algn="ctr"/>
            <a:r>
              <a:rPr lang="fr-FR" sz="2400" b="1" dirty="0" smtClean="0">
                <a:solidFill>
                  <a:srgbClr val="C00000"/>
                </a:solidFill>
              </a:rPr>
              <a:t>DDL=100</a:t>
            </a:r>
            <a:endParaRPr lang="fr-FR" sz="2400" b="1" dirty="0">
              <a:solidFill>
                <a:srgbClr val="C00000"/>
              </a:solidFill>
            </a:endParaRPr>
          </a:p>
        </p:txBody>
      </p:sp>
      <p:sp>
        <p:nvSpPr>
          <p:cNvPr id="69" name="ZoneTexte 68"/>
          <p:cNvSpPr txBox="1"/>
          <p:nvPr/>
        </p:nvSpPr>
        <p:spPr>
          <a:xfrm>
            <a:off x="611560" y="1628798"/>
            <a:ext cx="2736304" cy="1200329"/>
          </a:xfrm>
          <a:prstGeom prst="rect">
            <a:avLst/>
          </a:prstGeom>
          <a:noFill/>
          <a:ln>
            <a:solidFill>
              <a:srgbClr val="002060"/>
            </a:solidFill>
            <a:prstDash val="dashDot"/>
          </a:ln>
        </p:spPr>
        <p:txBody>
          <a:bodyPr wrap="square" rtlCol="0">
            <a:spAutoFit/>
          </a:bodyPr>
          <a:lstStyle/>
          <a:p>
            <a:pPr algn="ctr"/>
            <a:r>
              <a:rPr lang="fr-FR" sz="2400" b="1" dirty="0" smtClean="0">
                <a:solidFill>
                  <a:srgbClr val="3333FF"/>
                </a:solidFill>
              </a:rPr>
              <a:t>DDl=Ech </a:t>
            </a:r>
            <a:r>
              <a:rPr lang="fr-FR" sz="2400" b="1" dirty="0" smtClean="0">
                <a:solidFill>
                  <a:srgbClr val="00B0F0"/>
                </a:solidFill>
              </a:rPr>
              <a:t>x</a:t>
            </a:r>
            <a:r>
              <a:rPr lang="fr-FR" sz="2400" b="1" dirty="0" smtClean="0">
                <a:solidFill>
                  <a:srgbClr val="3333FF"/>
                </a:solidFill>
              </a:rPr>
              <a:t> DR x </a:t>
            </a:r>
            <a:r>
              <a:rPr lang="fr-FR" sz="2400" b="1" dirty="0" smtClean="0">
                <a:solidFill>
                  <a:srgbClr val="C00000"/>
                </a:solidFill>
              </a:rPr>
              <a:t>K</a:t>
            </a:r>
          </a:p>
          <a:p>
            <a:pPr algn="ctr"/>
            <a:r>
              <a:rPr lang="fr-FR" sz="2400" b="1" dirty="0" smtClean="0">
                <a:solidFill>
                  <a:srgbClr val="3333FF"/>
                </a:solidFill>
              </a:rPr>
              <a:t>DDl=2</a:t>
            </a:r>
            <a:r>
              <a:rPr lang="fr-FR" sz="2400" b="1" dirty="0">
                <a:solidFill>
                  <a:srgbClr val="00B0F0"/>
                </a:solidFill>
              </a:rPr>
              <a:t> x</a:t>
            </a:r>
            <a:r>
              <a:rPr lang="fr-FR" sz="2400" b="1" dirty="0" smtClean="0">
                <a:solidFill>
                  <a:srgbClr val="3333FF"/>
                </a:solidFill>
              </a:rPr>
              <a:t> 30 </a:t>
            </a:r>
            <a:r>
              <a:rPr lang="fr-FR" sz="2400" b="1" dirty="0">
                <a:solidFill>
                  <a:srgbClr val="00B0F0"/>
                </a:solidFill>
              </a:rPr>
              <a:t>x</a:t>
            </a:r>
            <a:r>
              <a:rPr lang="fr-FR" sz="2400" b="1" dirty="0" smtClean="0">
                <a:solidFill>
                  <a:srgbClr val="3333FF"/>
                </a:solidFill>
              </a:rPr>
              <a:t> 0.8</a:t>
            </a:r>
            <a:endParaRPr lang="fr-FR" sz="2400" b="1" dirty="0">
              <a:solidFill>
                <a:srgbClr val="3333FF"/>
              </a:solidFill>
            </a:endParaRPr>
          </a:p>
          <a:p>
            <a:pPr algn="ctr"/>
            <a:r>
              <a:rPr lang="fr-FR" sz="2400" b="1" dirty="0" smtClean="0">
                <a:solidFill>
                  <a:srgbClr val="C00000"/>
                </a:solidFill>
              </a:rPr>
              <a:t>DDl=48</a:t>
            </a:r>
            <a:endParaRPr lang="fr-FR" sz="2400" b="1" dirty="0">
              <a:solidFill>
                <a:srgbClr val="C00000"/>
              </a:solidFill>
            </a:endParaRPr>
          </a:p>
        </p:txBody>
      </p:sp>
    </p:spTree>
    <p:extLst>
      <p:ext uri="{BB962C8B-B14F-4D97-AF65-F5344CB8AC3E}">
        <p14:creationId xmlns:p14="http://schemas.microsoft.com/office/powerpoint/2010/main" val="4188748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2" fill="hold" grpId="0" nodeType="click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additive="base">
                                        <p:cTn id="17" dur="500" fill="hold"/>
                                        <p:tgtEl>
                                          <p:spTgt spid="68"/>
                                        </p:tgtEl>
                                        <p:attrNameLst>
                                          <p:attrName>ppt_x</p:attrName>
                                        </p:attrNameLst>
                                      </p:cBhvr>
                                      <p:tavLst>
                                        <p:tav tm="0">
                                          <p:val>
                                            <p:strVal val="0-#ppt_w/2"/>
                                          </p:val>
                                        </p:tav>
                                        <p:tav tm="100000">
                                          <p:val>
                                            <p:strVal val="#ppt_x"/>
                                          </p:val>
                                        </p:tav>
                                      </p:tavLst>
                                    </p:anim>
                                    <p:anim calcmode="lin" valueType="num">
                                      <p:cBhvr additive="base">
                                        <p:cTn id="18"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6" fill="hold" grpId="0" nodeType="click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1+#ppt_w/2"/>
                                          </p:val>
                                        </p:tav>
                                        <p:tav tm="100000">
                                          <p:val>
                                            <p:strVal val="#ppt_x"/>
                                          </p:val>
                                        </p:tav>
                                      </p:tavLst>
                                    </p:anim>
                                    <p:anim calcmode="lin" valueType="num">
                                      <p:cBhvr additive="base">
                                        <p:cTn id="24"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stCondLst>
                                    <p:cond delay="0"/>
                                  </p:stCondLst>
                                  <p:childTnLst>
                                    <p:set>
                                      <p:cBhvr>
                                        <p:cTn id="28" dur="1" fill="hold">
                                          <p:stCondLst>
                                            <p:cond delay="0"/>
                                          </p:stCondLst>
                                        </p:cTn>
                                        <p:tgtEl>
                                          <p:spTgt spid="14337"/>
                                        </p:tgtEl>
                                        <p:attrNameLst>
                                          <p:attrName>style.visibility</p:attrName>
                                        </p:attrNameLst>
                                      </p:cBhvr>
                                      <p:to>
                                        <p:strVal val="visible"/>
                                      </p:to>
                                    </p:set>
                                    <p:anim calcmode="lin" valueType="num">
                                      <p:cBhvr additive="base">
                                        <p:cTn id="29" dur="500" fill="hold"/>
                                        <p:tgtEl>
                                          <p:spTgt spid="14337"/>
                                        </p:tgtEl>
                                        <p:attrNameLst>
                                          <p:attrName>ppt_x</p:attrName>
                                        </p:attrNameLst>
                                      </p:cBhvr>
                                      <p:tavLst>
                                        <p:tav tm="0">
                                          <p:val>
                                            <p:strVal val="#ppt_x"/>
                                          </p:val>
                                        </p:tav>
                                        <p:tav tm="100000">
                                          <p:val>
                                            <p:strVal val="#ppt_x"/>
                                          </p:val>
                                        </p:tav>
                                      </p:tavLst>
                                    </p:anim>
                                    <p:anim calcmode="lin" valueType="num">
                                      <p:cBhvr additive="base">
                                        <p:cTn id="30" dur="500" fill="hold"/>
                                        <p:tgtEl>
                                          <p:spTgt spid="14337"/>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12" fill="hold" nodeType="click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0-#ppt_w/2"/>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0-#ppt_w/2"/>
                                          </p:val>
                                        </p:tav>
                                        <p:tav tm="100000">
                                          <p:val>
                                            <p:strVal val="#ppt_x"/>
                                          </p:val>
                                        </p:tav>
                                      </p:tavLst>
                                    </p:anim>
                                    <p:anim calcmode="lin" valueType="num">
                                      <p:cBhvr additive="base">
                                        <p:cTn id="40" dur="500" fill="hold"/>
                                        <p:tgtEl>
                                          <p:spTgt spid="43"/>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0-#ppt_w/2"/>
                                          </p:val>
                                        </p:tav>
                                        <p:tav tm="100000">
                                          <p:val>
                                            <p:strVal val="#ppt_x"/>
                                          </p:val>
                                        </p:tav>
                                      </p:tavLst>
                                    </p:anim>
                                    <p:anim calcmode="lin" valueType="num">
                                      <p:cBhvr additive="base">
                                        <p:cTn id="44" dur="500" fill="hold"/>
                                        <p:tgtEl>
                                          <p:spTgt spid="55"/>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0-#ppt_w/2"/>
                                          </p:val>
                                        </p:tav>
                                        <p:tav tm="100000">
                                          <p:val>
                                            <p:strVal val="#ppt_x"/>
                                          </p:val>
                                        </p:tav>
                                      </p:tavLst>
                                    </p:anim>
                                    <p:anim calcmode="lin" valueType="num">
                                      <p:cBhvr additive="base">
                                        <p:cTn id="48" dur="500" fill="hold"/>
                                        <p:tgtEl>
                                          <p:spTgt spid="41"/>
                                        </p:tgtEl>
                                        <p:attrNameLst>
                                          <p:attrName>ppt_y</p:attrName>
                                        </p:attrNameLst>
                                      </p:cBhvr>
                                      <p:tavLst>
                                        <p:tav tm="0">
                                          <p:val>
                                            <p:strVal val="1+#ppt_h/2"/>
                                          </p:val>
                                        </p:tav>
                                        <p:tav tm="100000">
                                          <p:val>
                                            <p:strVal val="#ppt_y"/>
                                          </p:val>
                                        </p:tav>
                                      </p:tavLst>
                                    </p:anim>
                                  </p:childTnLst>
                                </p:cTn>
                              </p:par>
                              <p:par>
                                <p:cTn id="49" presetID="2" presetClass="entr" presetSubtype="12" fill="hold" nodeType="withEffect">
                                  <p:stCondLst>
                                    <p:cond delay="0"/>
                                  </p:stCondLst>
                                  <p:childTnLst>
                                    <p:set>
                                      <p:cBhvr>
                                        <p:cTn id="50" dur="1" fill="hold">
                                          <p:stCondLst>
                                            <p:cond delay="0"/>
                                          </p:stCondLst>
                                        </p:cTn>
                                        <p:tgtEl>
                                          <p:spTgt spid="14339"/>
                                        </p:tgtEl>
                                        <p:attrNameLst>
                                          <p:attrName>style.visibility</p:attrName>
                                        </p:attrNameLst>
                                      </p:cBhvr>
                                      <p:to>
                                        <p:strVal val="visible"/>
                                      </p:to>
                                    </p:set>
                                    <p:anim calcmode="lin" valueType="num">
                                      <p:cBhvr additive="base">
                                        <p:cTn id="51" dur="500" fill="hold"/>
                                        <p:tgtEl>
                                          <p:spTgt spid="14339"/>
                                        </p:tgtEl>
                                        <p:attrNameLst>
                                          <p:attrName>ppt_x</p:attrName>
                                        </p:attrNameLst>
                                      </p:cBhvr>
                                      <p:tavLst>
                                        <p:tav tm="0">
                                          <p:val>
                                            <p:strVal val="0-#ppt_w/2"/>
                                          </p:val>
                                        </p:tav>
                                        <p:tav tm="100000">
                                          <p:val>
                                            <p:strVal val="#ppt_x"/>
                                          </p:val>
                                        </p:tav>
                                      </p:tavLst>
                                    </p:anim>
                                    <p:anim calcmode="lin" valueType="num">
                                      <p:cBhvr additive="base">
                                        <p:cTn id="52" dur="500" fill="hold"/>
                                        <p:tgtEl>
                                          <p:spTgt spid="14339"/>
                                        </p:tgtEl>
                                        <p:attrNameLst>
                                          <p:attrName>ppt_y</p:attrName>
                                        </p:attrNameLst>
                                      </p:cBhvr>
                                      <p:tavLst>
                                        <p:tav tm="0">
                                          <p:val>
                                            <p:strVal val="1+#ppt_h/2"/>
                                          </p:val>
                                        </p:tav>
                                        <p:tav tm="100000">
                                          <p:val>
                                            <p:strVal val="#ppt_y"/>
                                          </p:val>
                                        </p:tav>
                                      </p:tavLst>
                                    </p:anim>
                                  </p:childTnLst>
                                </p:cTn>
                              </p:par>
                              <p:par>
                                <p:cTn id="53" presetID="2" presetClass="entr" presetSubtype="12" fill="hold" nodeType="withEffect">
                                  <p:stCondLst>
                                    <p:cond delay="0"/>
                                  </p:stCondLst>
                                  <p:childTnLst>
                                    <p:set>
                                      <p:cBhvr>
                                        <p:cTn id="54" dur="1" fill="hold">
                                          <p:stCondLst>
                                            <p:cond delay="0"/>
                                          </p:stCondLst>
                                        </p:cTn>
                                        <p:tgtEl>
                                          <p:spTgt spid="61"/>
                                        </p:tgtEl>
                                        <p:attrNameLst>
                                          <p:attrName>style.visibility</p:attrName>
                                        </p:attrNameLst>
                                      </p:cBhvr>
                                      <p:to>
                                        <p:strVal val="visible"/>
                                      </p:to>
                                    </p:set>
                                    <p:anim calcmode="lin" valueType="num">
                                      <p:cBhvr additive="base">
                                        <p:cTn id="55" dur="500" fill="hold"/>
                                        <p:tgtEl>
                                          <p:spTgt spid="61"/>
                                        </p:tgtEl>
                                        <p:attrNameLst>
                                          <p:attrName>ppt_x</p:attrName>
                                        </p:attrNameLst>
                                      </p:cBhvr>
                                      <p:tavLst>
                                        <p:tav tm="0">
                                          <p:val>
                                            <p:strVal val="0-#ppt_w/2"/>
                                          </p:val>
                                        </p:tav>
                                        <p:tav tm="100000">
                                          <p:val>
                                            <p:strVal val="#ppt_x"/>
                                          </p:val>
                                        </p:tav>
                                      </p:tavLst>
                                    </p:anim>
                                    <p:anim calcmode="lin" valueType="num">
                                      <p:cBhvr additive="base">
                                        <p:cTn id="56"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9" fill="hold" nodeType="clickEffect">
                                  <p:stCondLst>
                                    <p:cond delay="0"/>
                                  </p:stCondLst>
                                  <p:childTnLst>
                                    <p:set>
                                      <p:cBhvr>
                                        <p:cTn id="60" dur="1" fill="hold">
                                          <p:stCondLst>
                                            <p:cond delay="0"/>
                                          </p:stCondLst>
                                        </p:cTn>
                                        <p:tgtEl>
                                          <p:spTgt spid="56"/>
                                        </p:tgtEl>
                                        <p:attrNameLst>
                                          <p:attrName>style.visibility</p:attrName>
                                        </p:attrNameLst>
                                      </p:cBhvr>
                                      <p:to>
                                        <p:strVal val="visible"/>
                                      </p:to>
                                    </p:set>
                                    <p:anim calcmode="lin" valueType="num">
                                      <p:cBhvr additive="base">
                                        <p:cTn id="61" dur="500" fill="hold"/>
                                        <p:tgtEl>
                                          <p:spTgt spid="56"/>
                                        </p:tgtEl>
                                        <p:attrNameLst>
                                          <p:attrName>ppt_x</p:attrName>
                                        </p:attrNameLst>
                                      </p:cBhvr>
                                      <p:tavLst>
                                        <p:tav tm="0">
                                          <p:val>
                                            <p:strVal val="0-#ppt_w/2"/>
                                          </p:val>
                                        </p:tav>
                                        <p:tav tm="100000">
                                          <p:val>
                                            <p:strVal val="#ppt_x"/>
                                          </p:val>
                                        </p:tav>
                                      </p:tavLst>
                                    </p:anim>
                                    <p:anim calcmode="lin" valueType="num">
                                      <p:cBhvr additive="base">
                                        <p:cTn id="62" dur="500" fill="hold"/>
                                        <p:tgtEl>
                                          <p:spTgt spid="56"/>
                                        </p:tgtEl>
                                        <p:attrNameLst>
                                          <p:attrName>ppt_y</p:attrName>
                                        </p:attrNameLst>
                                      </p:cBhvr>
                                      <p:tavLst>
                                        <p:tav tm="0">
                                          <p:val>
                                            <p:strVal val="0-#ppt_h/2"/>
                                          </p:val>
                                        </p:tav>
                                        <p:tav tm="100000">
                                          <p:val>
                                            <p:strVal val="#ppt_y"/>
                                          </p:val>
                                        </p:tav>
                                      </p:tavLst>
                                    </p:anim>
                                  </p:childTnLst>
                                </p:cTn>
                              </p:par>
                              <p:par>
                                <p:cTn id="63" presetID="2" presetClass="entr" presetSubtype="9" fill="hold" nodeType="withEffect">
                                  <p:stCondLst>
                                    <p:cond delay="0"/>
                                  </p:stCondLst>
                                  <p:childTnLst>
                                    <p:set>
                                      <p:cBhvr>
                                        <p:cTn id="64" dur="1" fill="hold">
                                          <p:stCondLst>
                                            <p:cond delay="0"/>
                                          </p:stCondLst>
                                        </p:cTn>
                                        <p:tgtEl>
                                          <p:spTgt spid="14344"/>
                                        </p:tgtEl>
                                        <p:attrNameLst>
                                          <p:attrName>style.visibility</p:attrName>
                                        </p:attrNameLst>
                                      </p:cBhvr>
                                      <p:to>
                                        <p:strVal val="visible"/>
                                      </p:to>
                                    </p:set>
                                    <p:anim calcmode="lin" valueType="num">
                                      <p:cBhvr additive="base">
                                        <p:cTn id="65" dur="500" fill="hold"/>
                                        <p:tgtEl>
                                          <p:spTgt spid="14344"/>
                                        </p:tgtEl>
                                        <p:attrNameLst>
                                          <p:attrName>ppt_x</p:attrName>
                                        </p:attrNameLst>
                                      </p:cBhvr>
                                      <p:tavLst>
                                        <p:tav tm="0">
                                          <p:val>
                                            <p:strVal val="0-#ppt_w/2"/>
                                          </p:val>
                                        </p:tav>
                                        <p:tav tm="100000">
                                          <p:val>
                                            <p:strVal val="#ppt_x"/>
                                          </p:val>
                                        </p:tav>
                                      </p:tavLst>
                                    </p:anim>
                                    <p:anim calcmode="lin" valueType="num">
                                      <p:cBhvr additive="base">
                                        <p:cTn id="66" dur="500" fill="hold"/>
                                        <p:tgtEl>
                                          <p:spTgt spid="14344"/>
                                        </p:tgtEl>
                                        <p:attrNameLst>
                                          <p:attrName>ppt_y</p:attrName>
                                        </p:attrNameLst>
                                      </p:cBhvr>
                                      <p:tavLst>
                                        <p:tav tm="0">
                                          <p:val>
                                            <p:strVal val="0-#ppt_h/2"/>
                                          </p:val>
                                        </p:tav>
                                        <p:tav tm="100000">
                                          <p:val>
                                            <p:strVal val="#ppt_y"/>
                                          </p:val>
                                        </p:tav>
                                      </p:tavLst>
                                    </p:anim>
                                  </p:childTnLst>
                                </p:cTn>
                              </p:par>
                              <p:par>
                                <p:cTn id="67" presetID="2" presetClass="entr" presetSubtype="9" fill="hold" nodeType="withEffect">
                                  <p:stCondLst>
                                    <p:cond delay="0"/>
                                  </p:stCondLst>
                                  <p:childTnLst>
                                    <p:set>
                                      <p:cBhvr>
                                        <p:cTn id="68" dur="1" fill="hold">
                                          <p:stCondLst>
                                            <p:cond delay="0"/>
                                          </p:stCondLst>
                                        </p:cTn>
                                        <p:tgtEl>
                                          <p:spTgt spid="48"/>
                                        </p:tgtEl>
                                        <p:attrNameLst>
                                          <p:attrName>style.visibility</p:attrName>
                                        </p:attrNameLst>
                                      </p:cBhvr>
                                      <p:to>
                                        <p:strVal val="visible"/>
                                      </p:to>
                                    </p:set>
                                    <p:anim calcmode="lin" valueType="num">
                                      <p:cBhvr additive="base">
                                        <p:cTn id="69" dur="500" fill="hold"/>
                                        <p:tgtEl>
                                          <p:spTgt spid="48"/>
                                        </p:tgtEl>
                                        <p:attrNameLst>
                                          <p:attrName>ppt_x</p:attrName>
                                        </p:attrNameLst>
                                      </p:cBhvr>
                                      <p:tavLst>
                                        <p:tav tm="0">
                                          <p:val>
                                            <p:strVal val="0-#ppt_w/2"/>
                                          </p:val>
                                        </p:tav>
                                        <p:tav tm="100000">
                                          <p:val>
                                            <p:strVal val="#ppt_x"/>
                                          </p:val>
                                        </p:tav>
                                      </p:tavLst>
                                    </p:anim>
                                    <p:anim calcmode="lin" valueType="num">
                                      <p:cBhvr additive="base">
                                        <p:cTn id="70" dur="500" fill="hold"/>
                                        <p:tgtEl>
                                          <p:spTgt spid="48"/>
                                        </p:tgtEl>
                                        <p:attrNameLst>
                                          <p:attrName>ppt_y</p:attrName>
                                        </p:attrNameLst>
                                      </p:cBhvr>
                                      <p:tavLst>
                                        <p:tav tm="0">
                                          <p:val>
                                            <p:strVal val="0-#ppt_h/2"/>
                                          </p:val>
                                        </p:tav>
                                        <p:tav tm="100000">
                                          <p:val>
                                            <p:strVal val="#ppt_y"/>
                                          </p:val>
                                        </p:tav>
                                      </p:tavLst>
                                    </p:anim>
                                  </p:childTnLst>
                                </p:cTn>
                              </p:par>
                              <p:par>
                                <p:cTn id="71" presetID="2" presetClass="entr" presetSubtype="9" fill="hold" grpId="0" nodeType="withEffect">
                                  <p:stCondLst>
                                    <p:cond delay="0"/>
                                  </p:stCondLst>
                                  <p:childTnLst>
                                    <p:set>
                                      <p:cBhvr>
                                        <p:cTn id="72" dur="1" fill="hold">
                                          <p:stCondLst>
                                            <p:cond delay="0"/>
                                          </p:stCondLst>
                                        </p:cTn>
                                        <p:tgtEl>
                                          <p:spTgt spid="14356"/>
                                        </p:tgtEl>
                                        <p:attrNameLst>
                                          <p:attrName>style.visibility</p:attrName>
                                        </p:attrNameLst>
                                      </p:cBhvr>
                                      <p:to>
                                        <p:strVal val="visible"/>
                                      </p:to>
                                    </p:set>
                                    <p:anim calcmode="lin" valueType="num">
                                      <p:cBhvr additive="base">
                                        <p:cTn id="73" dur="500" fill="hold"/>
                                        <p:tgtEl>
                                          <p:spTgt spid="14356"/>
                                        </p:tgtEl>
                                        <p:attrNameLst>
                                          <p:attrName>ppt_x</p:attrName>
                                        </p:attrNameLst>
                                      </p:cBhvr>
                                      <p:tavLst>
                                        <p:tav tm="0">
                                          <p:val>
                                            <p:strVal val="0-#ppt_w/2"/>
                                          </p:val>
                                        </p:tav>
                                        <p:tav tm="100000">
                                          <p:val>
                                            <p:strVal val="#ppt_x"/>
                                          </p:val>
                                        </p:tav>
                                      </p:tavLst>
                                    </p:anim>
                                    <p:anim calcmode="lin" valueType="num">
                                      <p:cBhvr additive="base">
                                        <p:cTn id="74" dur="500" fill="hold"/>
                                        <p:tgtEl>
                                          <p:spTgt spid="14356"/>
                                        </p:tgtEl>
                                        <p:attrNameLst>
                                          <p:attrName>ppt_y</p:attrName>
                                        </p:attrNameLst>
                                      </p:cBhvr>
                                      <p:tavLst>
                                        <p:tav tm="0">
                                          <p:val>
                                            <p:strVal val="0-#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14357"/>
                                        </p:tgtEl>
                                        <p:attrNameLst>
                                          <p:attrName>style.visibility</p:attrName>
                                        </p:attrNameLst>
                                      </p:cBhvr>
                                      <p:to>
                                        <p:strVal val="visible"/>
                                      </p:to>
                                    </p:set>
                                    <p:animEffect transition="in" filter="wipe(down)">
                                      <p:cBhvr>
                                        <p:cTn id="79" dur="580">
                                          <p:stCondLst>
                                            <p:cond delay="0"/>
                                          </p:stCondLst>
                                        </p:cTn>
                                        <p:tgtEl>
                                          <p:spTgt spid="14357"/>
                                        </p:tgtEl>
                                      </p:cBhvr>
                                    </p:animEffect>
                                    <p:anim calcmode="lin" valueType="num">
                                      <p:cBhvr>
                                        <p:cTn id="80" dur="1822" tmFilter="0,0; 0.14,0.36; 0.43,0.73; 0.71,0.91; 1.0,1.0">
                                          <p:stCondLst>
                                            <p:cond delay="0"/>
                                          </p:stCondLst>
                                        </p:cTn>
                                        <p:tgtEl>
                                          <p:spTgt spid="14357"/>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14357"/>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14357"/>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14357"/>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14357"/>
                                        </p:tgtEl>
                                        <p:attrNameLst>
                                          <p:attrName>ppt_y</p:attrName>
                                        </p:attrNameLst>
                                      </p:cBhvr>
                                      <p:tavLst>
                                        <p:tav tm="0" fmla="#ppt_y-sin(pi*$)/81">
                                          <p:val>
                                            <p:fltVal val="0"/>
                                          </p:val>
                                        </p:tav>
                                        <p:tav tm="100000">
                                          <p:val>
                                            <p:fltVal val="1"/>
                                          </p:val>
                                        </p:tav>
                                      </p:tavLst>
                                    </p:anim>
                                    <p:animScale>
                                      <p:cBhvr>
                                        <p:cTn id="85" dur="26">
                                          <p:stCondLst>
                                            <p:cond delay="650"/>
                                          </p:stCondLst>
                                        </p:cTn>
                                        <p:tgtEl>
                                          <p:spTgt spid="14357"/>
                                        </p:tgtEl>
                                      </p:cBhvr>
                                      <p:to x="100000" y="60000"/>
                                    </p:animScale>
                                    <p:animScale>
                                      <p:cBhvr>
                                        <p:cTn id="86" dur="166" decel="50000">
                                          <p:stCondLst>
                                            <p:cond delay="676"/>
                                          </p:stCondLst>
                                        </p:cTn>
                                        <p:tgtEl>
                                          <p:spTgt spid="14357"/>
                                        </p:tgtEl>
                                      </p:cBhvr>
                                      <p:to x="100000" y="100000"/>
                                    </p:animScale>
                                    <p:animScale>
                                      <p:cBhvr>
                                        <p:cTn id="87" dur="26">
                                          <p:stCondLst>
                                            <p:cond delay="1312"/>
                                          </p:stCondLst>
                                        </p:cTn>
                                        <p:tgtEl>
                                          <p:spTgt spid="14357"/>
                                        </p:tgtEl>
                                      </p:cBhvr>
                                      <p:to x="100000" y="80000"/>
                                    </p:animScale>
                                    <p:animScale>
                                      <p:cBhvr>
                                        <p:cTn id="88" dur="166" decel="50000">
                                          <p:stCondLst>
                                            <p:cond delay="1338"/>
                                          </p:stCondLst>
                                        </p:cTn>
                                        <p:tgtEl>
                                          <p:spTgt spid="14357"/>
                                        </p:tgtEl>
                                      </p:cBhvr>
                                      <p:to x="100000" y="100000"/>
                                    </p:animScale>
                                    <p:animScale>
                                      <p:cBhvr>
                                        <p:cTn id="89" dur="26">
                                          <p:stCondLst>
                                            <p:cond delay="1642"/>
                                          </p:stCondLst>
                                        </p:cTn>
                                        <p:tgtEl>
                                          <p:spTgt spid="14357"/>
                                        </p:tgtEl>
                                      </p:cBhvr>
                                      <p:to x="100000" y="90000"/>
                                    </p:animScale>
                                    <p:animScale>
                                      <p:cBhvr>
                                        <p:cTn id="90" dur="166" decel="50000">
                                          <p:stCondLst>
                                            <p:cond delay="1668"/>
                                          </p:stCondLst>
                                        </p:cTn>
                                        <p:tgtEl>
                                          <p:spTgt spid="14357"/>
                                        </p:tgtEl>
                                      </p:cBhvr>
                                      <p:to x="100000" y="100000"/>
                                    </p:animScale>
                                    <p:animScale>
                                      <p:cBhvr>
                                        <p:cTn id="91" dur="26">
                                          <p:stCondLst>
                                            <p:cond delay="1808"/>
                                          </p:stCondLst>
                                        </p:cTn>
                                        <p:tgtEl>
                                          <p:spTgt spid="14357"/>
                                        </p:tgtEl>
                                      </p:cBhvr>
                                      <p:to x="100000" y="95000"/>
                                    </p:animScale>
                                    <p:animScale>
                                      <p:cBhvr>
                                        <p:cTn id="92" dur="166" decel="50000">
                                          <p:stCondLst>
                                            <p:cond delay="1834"/>
                                          </p:stCondLst>
                                        </p:cTn>
                                        <p:tgtEl>
                                          <p:spTgt spid="14357"/>
                                        </p:tgtEl>
                                      </p:cBhvr>
                                      <p:to x="100000" y="100000"/>
                                    </p:animScale>
                                  </p:childTnLst>
                                </p:cTn>
                              </p:par>
                              <p:par>
                                <p:cTn id="93" presetID="26" presetClass="entr" presetSubtype="0" fill="hold" grpId="0"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wipe(down)">
                                      <p:cBhvr>
                                        <p:cTn id="95" dur="580">
                                          <p:stCondLst>
                                            <p:cond delay="0"/>
                                          </p:stCondLst>
                                        </p:cTn>
                                        <p:tgtEl>
                                          <p:spTgt spid="66"/>
                                        </p:tgtEl>
                                      </p:cBhvr>
                                    </p:animEffect>
                                    <p:anim calcmode="lin" valueType="num">
                                      <p:cBhvr>
                                        <p:cTn id="96" dur="1822" tmFilter="0,0; 0.14,0.36; 0.43,0.73; 0.71,0.91; 1.0,1.0">
                                          <p:stCondLst>
                                            <p:cond delay="0"/>
                                          </p:stCondLst>
                                        </p:cTn>
                                        <p:tgtEl>
                                          <p:spTgt spid="66"/>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66"/>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66"/>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66"/>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66"/>
                                        </p:tgtEl>
                                        <p:attrNameLst>
                                          <p:attrName>ppt_y</p:attrName>
                                        </p:attrNameLst>
                                      </p:cBhvr>
                                      <p:tavLst>
                                        <p:tav tm="0" fmla="#ppt_y-sin(pi*$)/81">
                                          <p:val>
                                            <p:fltVal val="0"/>
                                          </p:val>
                                        </p:tav>
                                        <p:tav tm="100000">
                                          <p:val>
                                            <p:fltVal val="1"/>
                                          </p:val>
                                        </p:tav>
                                      </p:tavLst>
                                    </p:anim>
                                    <p:animScale>
                                      <p:cBhvr>
                                        <p:cTn id="101" dur="26">
                                          <p:stCondLst>
                                            <p:cond delay="650"/>
                                          </p:stCondLst>
                                        </p:cTn>
                                        <p:tgtEl>
                                          <p:spTgt spid="66"/>
                                        </p:tgtEl>
                                      </p:cBhvr>
                                      <p:to x="100000" y="60000"/>
                                    </p:animScale>
                                    <p:animScale>
                                      <p:cBhvr>
                                        <p:cTn id="102" dur="166" decel="50000">
                                          <p:stCondLst>
                                            <p:cond delay="676"/>
                                          </p:stCondLst>
                                        </p:cTn>
                                        <p:tgtEl>
                                          <p:spTgt spid="66"/>
                                        </p:tgtEl>
                                      </p:cBhvr>
                                      <p:to x="100000" y="100000"/>
                                    </p:animScale>
                                    <p:animScale>
                                      <p:cBhvr>
                                        <p:cTn id="103" dur="26">
                                          <p:stCondLst>
                                            <p:cond delay="1312"/>
                                          </p:stCondLst>
                                        </p:cTn>
                                        <p:tgtEl>
                                          <p:spTgt spid="66"/>
                                        </p:tgtEl>
                                      </p:cBhvr>
                                      <p:to x="100000" y="80000"/>
                                    </p:animScale>
                                    <p:animScale>
                                      <p:cBhvr>
                                        <p:cTn id="104" dur="166" decel="50000">
                                          <p:stCondLst>
                                            <p:cond delay="1338"/>
                                          </p:stCondLst>
                                        </p:cTn>
                                        <p:tgtEl>
                                          <p:spTgt spid="66"/>
                                        </p:tgtEl>
                                      </p:cBhvr>
                                      <p:to x="100000" y="100000"/>
                                    </p:animScale>
                                    <p:animScale>
                                      <p:cBhvr>
                                        <p:cTn id="105" dur="26">
                                          <p:stCondLst>
                                            <p:cond delay="1642"/>
                                          </p:stCondLst>
                                        </p:cTn>
                                        <p:tgtEl>
                                          <p:spTgt spid="66"/>
                                        </p:tgtEl>
                                      </p:cBhvr>
                                      <p:to x="100000" y="90000"/>
                                    </p:animScale>
                                    <p:animScale>
                                      <p:cBhvr>
                                        <p:cTn id="106" dur="166" decel="50000">
                                          <p:stCondLst>
                                            <p:cond delay="1668"/>
                                          </p:stCondLst>
                                        </p:cTn>
                                        <p:tgtEl>
                                          <p:spTgt spid="66"/>
                                        </p:tgtEl>
                                      </p:cBhvr>
                                      <p:to x="100000" y="100000"/>
                                    </p:animScale>
                                    <p:animScale>
                                      <p:cBhvr>
                                        <p:cTn id="107" dur="26">
                                          <p:stCondLst>
                                            <p:cond delay="1808"/>
                                          </p:stCondLst>
                                        </p:cTn>
                                        <p:tgtEl>
                                          <p:spTgt spid="66"/>
                                        </p:tgtEl>
                                      </p:cBhvr>
                                      <p:to x="100000" y="95000"/>
                                    </p:animScale>
                                    <p:animScale>
                                      <p:cBhvr>
                                        <p:cTn id="108" dur="166" decel="50000">
                                          <p:stCondLst>
                                            <p:cond delay="1834"/>
                                          </p:stCondLst>
                                        </p:cTn>
                                        <p:tgtEl>
                                          <p:spTgt spid="66"/>
                                        </p:tgtEl>
                                      </p:cBhvr>
                                      <p:to x="100000" y="100000"/>
                                    </p:animScale>
                                  </p:childTnLst>
                                </p:cTn>
                              </p:par>
                              <p:par>
                                <p:cTn id="109" presetID="26" presetClass="entr" presetSubtype="0" fill="hold" grpId="0" nodeType="withEffect">
                                  <p:stCondLst>
                                    <p:cond delay="0"/>
                                  </p:stCondLst>
                                  <p:childTnLst>
                                    <p:set>
                                      <p:cBhvr>
                                        <p:cTn id="110" dur="1" fill="hold">
                                          <p:stCondLst>
                                            <p:cond delay="0"/>
                                          </p:stCondLst>
                                        </p:cTn>
                                        <p:tgtEl>
                                          <p:spTgt spid="67"/>
                                        </p:tgtEl>
                                        <p:attrNameLst>
                                          <p:attrName>style.visibility</p:attrName>
                                        </p:attrNameLst>
                                      </p:cBhvr>
                                      <p:to>
                                        <p:strVal val="visible"/>
                                      </p:to>
                                    </p:set>
                                    <p:animEffect transition="in" filter="wipe(down)">
                                      <p:cBhvr>
                                        <p:cTn id="111" dur="580">
                                          <p:stCondLst>
                                            <p:cond delay="0"/>
                                          </p:stCondLst>
                                        </p:cTn>
                                        <p:tgtEl>
                                          <p:spTgt spid="67"/>
                                        </p:tgtEl>
                                      </p:cBhvr>
                                    </p:animEffect>
                                    <p:anim calcmode="lin" valueType="num">
                                      <p:cBhvr>
                                        <p:cTn id="112" dur="1822" tmFilter="0,0; 0.14,0.36; 0.43,0.73; 0.71,0.91; 1.0,1.0">
                                          <p:stCondLst>
                                            <p:cond delay="0"/>
                                          </p:stCondLst>
                                        </p:cTn>
                                        <p:tgtEl>
                                          <p:spTgt spid="67"/>
                                        </p:tgtEl>
                                        <p:attrNameLst>
                                          <p:attrName>ppt_x</p:attrName>
                                        </p:attrNameLst>
                                      </p:cBhvr>
                                      <p:tavLst>
                                        <p:tav tm="0">
                                          <p:val>
                                            <p:strVal val="#ppt_x-0.25"/>
                                          </p:val>
                                        </p:tav>
                                        <p:tav tm="100000">
                                          <p:val>
                                            <p:strVal val="#ppt_x"/>
                                          </p:val>
                                        </p:tav>
                                      </p:tavLst>
                                    </p:anim>
                                    <p:anim calcmode="lin" valueType="num">
                                      <p:cBhvr>
                                        <p:cTn id="113" dur="664" tmFilter="0.0,0.0; 0.25,0.07; 0.50,0.2; 0.75,0.467; 1.0,1.0">
                                          <p:stCondLst>
                                            <p:cond delay="0"/>
                                          </p:stCondLst>
                                        </p:cTn>
                                        <p:tgtEl>
                                          <p:spTgt spid="67"/>
                                        </p:tgtEl>
                                        <p:attrNameLst>
                                          <p:attrName>ppt_y</p:attrName>
                                        </p:attrNameLst>
                                      </p:cBhvr>
                                      <p:tavLst>
                                        <p:tav tm="0" fmla="#ppt_y-sin(pi*$)/3">
                                          <p:val>
                                            <p:fltVal val="0.5"/>
                                          </p:val>
                                        </p:tav>
                                        <p:tav tm="100000">
                                          <p:val>
                                            <p:fltVal val="1"/>
                                          </p:val>
                                        </p:tav>
                                      </p:tavLst>
                                    </p:anim>
                                    <p:anim calcmode="lin" valueType="num">
                                      <p:cBhvr>
                                        <p:cTn id="114" dur="664" tmFilter="0, 0; 0.125,0.2665; 0.25,0.4; 0.375,0.465; 0.5,0.5;  0.625,0.535; 0.75,0.6; 0.875,0.7335; 1,1">
                                          <p:stCondLst>
                                            <p:cond delay="664"/>
                                          </p:stCondLst>
                                        </p:cTn>
                                        <p:tgtEl>
                                          <p:spTgt spid="67"/>
                                        </p:tgtEl>
                                        <p:attrNameLst>
                                          <p:attrName>ppt_y</p:attrName>
                                        </p:attrNameLst>
                                      </p:cBhvr>
                                      <p:tavLst>
                                        <p:tav tm="0" fmla="#ppt_y-sin(pi*$)/9">
                                          <p:val>
                                            <p:fltVal val="0"/>
                                          </p:val>
                                        </p:tav>
                                        <p:tav tm="100000">
                                          <p:val>
                                            <p:fltVal val="1"/>
                                          </p:val>
                                        </p:tav>
                                      </p:tavLst>
                                    </p:anim>
                                    <p:anim calcmode="lin" valueType="num">
                                      <p:cBhvr>
                                        <p:cTn id="115" dur="332" tmFilter="0, 0; 0.125,0.2665; 0.25,0.4; 0.375,0.465; 0.5,0.5;  0.625,0.535; 0.75,0.6; 0.875,0.7335; 1,1">
                                          <p:stCondLst>
                                            <p:cond delay="1324"/>
                                          </p:stCondLst>
                                        </p:cTn>
                                        <p:tgtEl>
                                          <p:spTgt spid="67"/>
                                        </p:tgtEl>
                                        <p:attrNameLst>
                                          <p:attrName>ppt_y</p:attrName>
                                        </p:attrNameLst>
                                      </p:cBhvr>
                                      <p:tavLst>
                                        <p:tav tm="0" fmla="#ppt_y-sin(pi*$)/27">
                                          <p:val>
                                            <p:fltVal val="0"/>
                                          </p:val>
                                        </p:tav>
                                        <p:tav tm="100000">
                                          <p:val>
                                            <p:fltVal val="1"/>
                                          </p:val>
                                        </p:tav>
                                      </p:tavLst>
                                    </p:anim>
                                    <p:anim calcmode="lin" valueType="num">
                                      <p:cBhvr>
                                        <p:cTn id="116" dur="164" tmFilter="0, 0; 0.125,0.2665; 0.25,0.4; 0.375,0.465; 0.5,0.5;  0.625,0.535; 0.75,0.6; 0.875,0.7335; 1,1">
                                          <p:stCondLst>
                                            <p:cond delay="1656"/>
                                          </p:stCondLst>
                                        </p:cTn>
                                        <p:tgtEl>
                                          <p:spTgt spid="67"/>
                                        </p:tgtEl>
                                        <p:attrNameLst>
                                          <p:attrName>ppt_y</p:attrName>
                                        </p:attrNameLst>
                                      </p:cBhvr>
                                      <p:tavLst>
                                        <p:tav tm="0" fmla="#ppt_y-sin(pi*$)/81">
                                          <p:val>
                                            <p:fltVal val="0"/>
                                          </p:val>
                                        </p:tav>
                                        <p:tav tm="100000">
                                          <p:val>
                                            <p:fltVal val="1"/>
                                          </p:val>
                                        </p:tav>
                                      </p:tavLst>
                                    </p:anim>
                                    <p:animScale>
                                      <p:cBhvr>
                                        <p:cTn id="117" dur="26">
                                          <p:stCondLst>
                                            <p:cond delay="650"/>
                                          </p:stCondLst>
                                        </p:cTn>
                                        <p:tgtEl>
                                          <p:spTgt spid="67"/>
                                        </p:tgtEl>
                                      </p:cBhvr>
                                      <p:to x="100000" y="60000"/>
                                    </p:animScale>
                                    <p:animScale>
                                      <p:cBhvr>
                                        <p:cTn id="118" dur="166" decel="50000">
                                          <p:stCondLst>
                                            <p:cond delay="676"/>
                                          </p:stCondLst>
                                        </p:cTn>
                                        <p:tgtEl>
                                          <p:spTgt spid="67"/>
                                        </p:tgtEl>
                                      </p:cBhvr>
                                      <p:to x="100000" y="100000"/>
                                    </p:animScale>
                                    <p:animScale>
                                      <p:cBhvr>
                                        <p:cTn id="119" dur="26">
                                          <p:stCondLst>
                                            <p:cond delay="1312"/>
                                          </p:stCondLst>
                                        </p:cTn>
                                        <p:tgtEl>
                                          <p:spTgt spid="67"/>
                                        </p:tgtEl>
                                      </p:cBhvr>
                                      <p:to x="100000" y="80000"/>
                                    </p:animScale>
                                    <p:animScale>
                                      <p:cBhvr>
                                        <p:cTn id="120" dur="166" decel="50000">
                                          <p:stCondLst>
                                            <p:cond delay="1338"/>
                                          </p:stCondLst>
                                        </p:cTn>
                                        <p:tgtEl>
                                          <p:spTgt spid="67"/>
                                        </p:tgtEl>
                                      </p:cBhvr>
                                      <p:to x="100000" y="100000"/>
                                    </p:animScale>
                                    <p:animScale>
                                      <p:cBhvr>
                                        <p:cTn id="121" dur="26">
                                          <p:stCondLst>
                                            <p:cond delay="1642"/>
                                          </p:stCondLst>
                                        </p:cTn>
                                        <p:tgtEl>
                                          <p:spTgt spid="67"/>
                                        </p:tgtEl>
                                      </p:cBhvr>
                                      <p:to x="100000" y="90000"/>
                                    </p:animScale>
                                    <p:animScale>
                                      <p:cBhvr>
                                        <p:cTn id="122" dur="166" decel="50000">
                                          <p:stCondLst>
                                            <p:cond delay="1668"/>
                                          </p:stCondLst>
                                        </p:cTn>
                                        <p:tgtEl>
                                          <p:spTgt spid="67"/>
                                        </p:tgtEl>
                                      </p:cBhvr>
                                      <p:to x="100000" y="100000"/>
                                    </p:animScale>
                                    <p:animScale>
                                      <p:cBhvr>
                                        <p:cTn id="123" dur="26">
                                          <p:stCondLst>
                                            <p:cond delay="1808"/>
                                          </p:stCondLst>
                                        </p:cTn>
                                        <p:tgtEl>
                                          <p:spTgt spid="67"/>
                                        </p:tgtEl>
                                      </p:cBhvr>
                                      <p:to x="100000" y="95000"/>
                                    </p:animScale>
                                    <p:animScale>
                                      <p:cBhvr>
                                        <p:cTn id="124" dur="166" decel="50000">
                                          <p:stCondLst>
                                            <p:cond delay="1834"/>
                                          </p:stCondLst>
                                        </p:cTn>
                                        <p:tgtEl>
                                          <p:spTgt spid="67"/>
                                        </p:tgtEl>
                                      </p:cBhvr>
                                      <p:to x="100000" y="100000"/>
                                    </p:animScale>
                                  </p:childTnLst>
                                </p:cTn>
                              </p:par>
                              <p:par>
                                <p:cTn id="125" presetID="26" presetClass="entr" presetSubtype="0" fill="hold" grpId="0" nodeType="withEffect">
                                  <p:stCondLst>
                                    <p:cond delay="0"/>
                                  </p:stCondLst>
                                  <p:childTnLst>
                                    <p:set>
                                      <p:cBhvr>
                                        <p:cTn id="126" dur="1" fill="hold">
                                          <p:stCondLst>
                                            <p:cond delay="0"/>
                                          </p:stCondLst>
                                        </p:cTn>
                                        <p:tgtEl>
                                          <p:spTgt spid="14358"/>
                                        </p:tgtEl>
                                        <p:attrNameLst>
                                          <p:attrName>style.visibility</p:attrName>
                                        </p:attrNameLst>
                                      </p:cBhvr>
                                      <p:to>
                                        <p:strVal val="visible"/>
                                      </p:to>
                                    </p:set>
                                    <p:animEffect transition="in" filter="wipe(down)">
                                      <p:cBhvr>
                                        <p:cTn id="127" dur="580">
                                          <p:stCondLst>
                                            <p:cond delay="0"/>
                                          </p:stCondLst>
                                        </p:cTn>
                                        <p:tgtEl>
                                          <p:spTgt spid="14358"/>
                                        </p:tgtEl>
                                      </p:cBhvr>
                                    </p:animEffect>
                                    <p:anim calcmode="lin" valueType="num">
                                      <p:cBhvr>
                                        <p:cTn id="128" dur="1822" tmFilter="0,0; 0.14,0.36; 0.43,0.73; 0.71,0.91; 1.0,1.0">
                                          <p:stCondLst>
                                            <p:cond delay="0"/>
                                          </p:stCondLst>
                                        </p:cTn>
                                        <p:tgtEl>
                                          <p:spTgt spid="14358"/>
                                        </p:tgtEl>
                                        <p:attrNameLst>
                                          <p:attrName>ppt_x</p:attrName>
                                        </p:attrNameLst>
                                      </p:cBhvr>
                                      <p:tavLst>
                                        <p:tav tm="0">
                                          <p:val>
                                            <p:strVal val="#ppt_x-0.25"/>
                                          </p:val>
                                        </p:tav>
                                        <p:tav tm="100000">
                                          <p:val>
                                            <p:strVal val="#ppt_x"/>
                                          </p:val>
                                        </p:tav>
                                      </p:tavLst>
                                    </p:anim>
                                    <p:anim calcmode="lin" valueType="num">
                                      <p:cBhvr>
                                        <p:cTn id="129" dur="664" tmFilter="0.0,0.0; 0.25,0.07; 0.50,0.2; 0.75,0.467; 1.0,1.0">
                                          <p:stCondLst>
                                            <p:cond delay="0"/>
                                          </p:stCondLst>
                                        </p:cTn>
                                        <p:tgtEl>
                                          <p:spTgt spid="14358"/>
                                        </p:tgtEl>
                                        <p:attrNameLst>
                                          <p:attrName>ppt_y</p:attrName>
                                        </p:attrNameLst>
                                      </p:cBhvr>
                                      <p:tavLst>
                                        <p:tav tm="0" fmla="#ppt_y-sin(pi*$)/3">
                                          <p:val>
                                            <p:fltVal val="0.5"/>
                                          </p:val>
                                        </p:tav>
                                        <p:tav tm="100000">
                                          <p:val>
                                            <p:fltVal val="1"/>
                                          </p:val>
                                        </p:tav>
                                      </p:tavLst>
                                    </p:anim>
                                    <p:anim calcmode="lin" valueType="num">
                                      <p:cBhvr>
                                        <p:cTn id="130" dur="664" tmFilter="0, 0; 0.125,0.2665; 0.25,0.4; 0.375,0.465; 0.5,0.5;  0.625,0.535; 0.75,0.6; 0.875,0.7335; 1,1">
                                          <p:stCondLst>
                                            <p:cond delay="664"/>
                                          </p:stCondLst>
                                        </p:cTn>
                                        <p:tgtEl>
                                          <p:spTgt spid="14358"/>
                                        </p:tgtEl>
                                        <p:attrNameLst>
                                          <p:attrName>ppt_y</p:attrName>
                                        </p:attrNameLst>
                                      </p:cBhvr>
                                      <p:tavLst>
                                        <p:tav tm="0" fmla="#ppt_y-sin(pi*$)/9">
                                          <p:val>
                                            <p:fltVal val="0"/>
                                          </p:val>
                                        </p:tav>
                                        <p:tav tm="100000">
                                          <p:val>
                                            <p:fltVal val="1"/>
                                          </p:val>
                                        </p:tav>
                                      </p:tavLst>
                                    </p:anim>
                                    <p:anim calcmode="lin" valueType="num">
                                      <p:cBhvr>
                                        <p:cTn id="131" dur="332" tmFilter="0, 0; 0.125,0.2665; 0.25,0.4; 0.375,0.465; 0.5,0.5;  0.625,0.535; 0.75,0.6; 0.875,0.7335; 1,1">
                                          <p:stCondLst>
                                            <p:cond delay="1324"/>
                                          </p:stCondLst>
                                        </p:cTn>
                                        <p:tgtEl>
                                          <p:spTgt spid="14358"/>
                                        </p:tgtEl>
                                        <p:attrNameLst>
                                          <p:attrName>ppt_y</p:attrName>
                                        </p:attrNameLst>
                                      </p:cBhvr>
                                      <p:tavLst>
                                        <p:tav tm="0" fmla="#ppt_y-sin(pi*$)/27">
                                          <p:val>
                                            <p:fltVal val="0"/>
                                          </p:val>
                                        </p:tav>
                                        <p:tav tm="100000">
                                          <p:val>
                                            <p:fltVal val="1"/>
                                          </p:val>
                                        </p:tav>
                                      </p:tavLst>
                                    </p:anim>
                                    <p:anim calcmode="lin" valueType="num">
                                      <p:cBhvr>
                                        <p:cTn id="132" dur="164" tmFilter="0, 0; 0.125,0.2665; 0.25,0.4; 0.375,0.465; 0.5,0.5;  0.625,0.535; 0.75,0.6; 0.875,0.7335; 1,1">
                                          <p:stCondLst>
                                            <p:cond delay="1656"/>
                                          </p:stCondLst>
                                        </p:cTn>
                                        <p:tgtEl>
                                          <p:spTgt spid="14358"/>
                                        </p:tgtEl>
                                        <p:attrNameLst>
                                          <p:attrName>ppt_y</p:attrName>
                                        </p:attrNameLst>
                                      </p:cBhvr>
                                      <p:tavLst>
                                        <p:tav tm="0" fmla="#ppt_y-sin(pi*$)/81">
                                          <p:val>
                                            <p:fltVal val="0"/>
                                          </p:val>
                                        </p:tav>
                                        <p:tav tm="100000">
                                          <p:val>
                                            <p:fltVal val="1"/>
                                          </p:val>
                                        </p:tav>
                                      </p:tavLst>
                                    </p:anim>
                                    <p:animScale>
                                      <p:cBhvr>
                                        <p:cTn id="133" dur="26">
                                          <p:stCondLst>
                                            <p:cond delay="650"/>
                                          </p:stCondLst>
                                        </p:cTn>
                                        <p:tgtEl>
                                          <p:spTgt spid="14358"/>
                                        </p:tgtEl>
                                      </p:cBhvr>
                                      <p:to x="100000" y="60000"/>
                                    </p:animScale>
                                    <p:animScale>
                                      <p:cBhvr>
                                        <p:cTn id="134" dur="166" decel="50000">
                                          <p:stCondLst>
                                            <p:cond delay="676"/>
                                          </p:stCondLst>
                                        </p:cTn>
                                        <p:tgtEl>
                                          <p:spTgt spid="14358"/>
                                        </p:tgtEl>
                                      </p:cBhvr>
                                      <p:to x="100000" y="100000"/>
                                    </p:animScale>
                                    <p:animScale>
                                      <p:cBhvr>
                                        <p:cTn id="135" dur="26">
                                          <p:stCondLst>
                                            <p:cond delay="1312"/>
                                          </p:stCondLst>
                                        </p:cTn>
                                        <p:tgtEl>
                                          <p:spTgt spid="14358"/>
                                        </p:tgtEl>
                                      </p:cBhvr>
                                      <p:to x="100000" y="80000"/>
                                    </p:animScale>
                                    <p:animScale>
                                      <p:cBhvr>
                                        <p:cTn id="136" dur="166" decel="50000">
                                          <p:stCondLst>
                                            <p:cond delay="1338"/>
                                          </p:stCondLst>
                                        </p:cTn>
                                        <p:tgtEl>
                                          <p:spTgt spid="14358"/>
                                        </p:tgtEl>
                                      </p:cBhvr>
                                      <p:to x="100000" y="100000"/>
                                    </p:animScale>
                                    <p:animScale>
                                      <p:cBhvr>
                                        <p:cTn id="137" dur="26">
                                          <p:stCondLst>
                                            <p:cond delay="1642"/>
                                          </p:stCondLst>
                                        </p:cTn>
                                        <p:tgtEl>
                                          <p:spTgt spid="14358"/>
                                        </p:tgtEl>
                                      </p:cBhvr>
                                      <p:to x="100000" y="90000"/>
                                    </p:animScale>
                                    <p:animScale>
                                      <p:cBhvr>
                                        <p:cTn id="138" dur="166" decel="50000">
                                          <p:stCondLst>
                                            <p:cond delay="1668"/>
                                          </p:stCondLst>
                                        </p:cTn>
                                        <p:tgtEl>
                                          <p:spTgt spid="14358"/>
                                        </p:tgtEl>
                                      </p:cBhvr>
                                      <p:to x="100000" y="100000"/>
                                    </p:animScale>
                                    <p:animScale>
                                      <p:cBhvr>
                                        <p:cTn id="139" dur="26">
                                          <p:stCondLst>
                                            <p:cond delay="1808"/>
                                          </p:stCondLst>
                                        </p:cTn>
                                        <p:tgtEl>
                                          <p:spTgt spid="14358"/>
                                        </p:tgtEl>
                                      </p:cBhvr>
                                      <p:to x="100000" y="95000"/>
                                    </p:animScale>
                                    <p:animScale>
                                      <p:cBhvr>
                                        <p:cTn id="140" dur="166" decel="50000">
                                          <p:stCondLst>
                                            <p:cond delay="1834"/>
                                          </p:stCondLst>
                                        </p:cTn>
                                        <p:tgtEl>
                                          <p:spTgt spid="1435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14356" grpId="0" animBg="1"/>
      <p:bldP spid="14357" grpId="0"/>
      <p:bldP spid="14358" grpId="0"/>
      <p:bldP spid="66" grpId="0"/>
      <p:bldP spid="67" grpId="0"/>
      <p:bldP spid="68" grpId="0" animBg="1"/>
      <p:bldP spid="6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60" y="-88"/>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316822" y="965919"/>
            <a:ext cx="1491114" cy="461665"/>
          </a:xfrm>
          <a:prstGeom prst="rect">
            <a:avLst/>
          </a:prstGeom>
        </p:spPr>
        <p:txBody>
          <a:bodyPr wrap="none">
            <a:spAutoFit/>
          </a:bodyPr>
          <a:lstStyle/>
          <a:p>
            <a:r>
              <a:rPr lang="ar-SA" sz="2400" b="1" dirty="0" smtClean="0">
                <a:solidFill>
                  <a:srgbClr val="C00000"/>
                </a:solidFill>
              </a:rPr>
              <a:t>تمريـــن 2 : </a:t>
            </a:r>
            <a:endParaRPr lang="fr-FR" sz="2400" dirty="0">
              <a:solidFill>
                <a:srgbClr val="C00000"/>
              </a:solidFill>
            </a:endParaRPr>
          </a:p>
        </p:txBody>
      </p:sp>
      <p:pic>
        <p:nvPicPr>
          <p:cNvPr id="20" name="Imag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7315" y="3451940"/>
            <a:ext cx="4896544" cy="2900392"/>
          </a:xfrm>
          <a:prstGeom prst="rect">
            <a:avLst/>
          </a:prstGeom>
        </p:spPr>
      </p:pic>
      <p:cxnSp>
        <p:nvCxnSpPr>
          <p:cNvPr id="22" name="Connecteur droit 21"/>
          <p:cNvCxnSpPr/>
          <p:nvPr/>
        </p:nvCxnSpPr>
        <p:spPr>
          <a:xfrm flipV="1">
            <a:off x="2625059" y="3064604"/>
            <a:ext cx="0" cy="504056"/>
          </a:xfrm>
          <a:prstGeom prst="line">
            <a:avLst/>
          </a:prstGeom>
          <a:ln>
            <a:solidFill>
              <a:srgbClr val="3333FF"/>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flipV="1">
            <a:off x="3934851" y="3078252"/>
            <a:ext cx="0" cy="504056"/>
          </a:xfrm>
          <a:prstGeom prst="line">
            <a:avLst/>
          </a:prstGeom>
          <a:ln>
            <a:solidFill>
              <a:srgbClr val="3333FF"/>
            </a:solidFill>
          </a:ln>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flipV="1">
            <a:off x="1904979" y="6149926"/>
            <a:ext cx="0" cy="504056"/>
          </a:xfrm>
          <a:prstGeom prst="line">
            <a:avLst/>
          </a:prstGeom>
          <a:ln>
            <a:solidFill>
              <a:srgbClr val="3333FF"/>
            </a:solidFill>
          </a:ln>
        </p:spPr>
        <p:style>
          <a:lnRef idx="1">
            <a:schemeClr val="accent1"/>
          </a:lnRef>
          <a:fillRef idx="0">
            <a:schemeClr val="accent1"/>
          </a:fillRef>
          <a:effectRef idx="0">
            <a:schemeClr val="accent1"/>
          </a:effectRef>
          <a:fontRef idx="minor">
            <a:schemeClr val="tx1"/>
          </a:fontRef>
        </p:style>
      </p:cxnSp>
      <p:cxnSp>
        <p:nvCxnSpPr>
          <p:cNvPr id="25" name="Connecteur droit 24"/>
          <p:cNvCxnSpPr/>
          <p:nvPr/>
        </p:nvCxnSpPr>
        <p:spPr>
          <a:xfrm flipV="1">
            <a:off x="5807059" y="6192012"/>
            <a:ext cx="0" cy="504056"/>
          </a:xfrm>
          <a:prstGeom prst="line">
            <a:avLst/>
          </a:prstGeom>
          <a:ln>
            <a:solidFill>
              <a:srgbClr val="3333FF"/>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a:off x="1337875" y="6192012"/>
            <a:ext cx="576064" cy="0"/>
          </a:xfrm>
          <a:prstGeom prst="line">
            <a:avLst/>
          </a:prstGeom>
          <a:ln>
            <a:solidFill>
              <a:srgbClr val="3333FF"/>
            </a:solidFill>
          </a:ln>
        </p:spPr>
        <p:style>
          <a:lnRef idx="1">
            <a:schemeClr val="accent1"/>
          </a:lnRef>
          <a:fillRef idx="0">
            <a:schemeClr val="accent1"/>
          </a:fillRef>
          <a:effectRef idx="0">
            <a:schemeClr val="accent1"/>
          </a:effectRef>
          <a:fontRef idx="minor">
            <a:schemeClr val="tx1"/>
          </a:fontRef>
        </p:style>
      </p:cxnSp>
      <p:cxnSp>
        <p:nvCxnSpPr>
          <p:cNvPr id="29" name="Connecteur droit 28"/>
          <p:cNvCxnSpPr/>
          <p:nvPr/>
        </p:nvCxnSpPr>
        <p:spPr>
          <a:xfrm>
            <a:off x="1328915" y="4284972"/>
            <a:ext cx="576064" cy="0"/>
          </a:xfrm>
          <a:prstGeom prst="line">
            <a:avLst/>
          </a:prstGeom>
          <a:ln>
            <a:solidFill>
              <a:srgbClr val="3333FF"/>
            </a:solidFill>
          </a:ln>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a:off x="6514654" y="5481812"/>
            <a:ext cx="576064" cy="0"/>
          </a:xfrm>
          <a:prstGeom prst="line">
            <a:avLst/>
          </a:prstGeom>
          <a:ln>
            <a:solidFill>
              <a:srgbClr val="3333FF"/>
            </a:solidFill>
          </a:ln>
        </p:spPr>
        <p:style>
          <a:lnRef idx="1">
            <a:schemeClr val="accent1"/>
          </a:lnRef>
          <a:fillRef idx="0">
            <a:schemeClr val="accent1"/>
          </a:fillRef>
          <a:effectRef idx="0">
            <a:schemeClr val="accent1"/>
          </a:effectRef>
          <a:fontRef idx="minor">
            <a:schemeClr val="tx1"/>
          </a:fontRef>
        </p:style>
      </p:cxnSp>
      <p:cxnSp>
        <p:nvCxnSpPr>
          <p:cNvPr id="31" name="Connecteur droit 30"/>
          <p:cNvCxnSpPr/>
          <p:nvPr/>
        </p:nvCxnSpPr>
        <p:spPr>
          <a:xfrm>
            <a:off x="6496075" y="4662428"/>
            <a:ext cx="576064" cy="0"/>
          </a:xfrm>
          <a:prstGeom prst="line">
            <a:avLst/>
          </a:prstGeom>
          <a:ln>
            <a:solidFill>
              <a:srgbClr val="3333FF"/>
            </a:solidFill>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a:off x="2035347" y="3568660"/>
            <a:ext cx="576064" cy="0"/>
          </a:xfrm>
          <a:prstGeom prst="line">
            <a:avLst/>
          </a:prstGeom>
          <a:ln>
            <a:solidFill>
              <a:srgbClr val="3333FF"/>
            </a:solidFill>
          </a:ln>
        </p:spPr>
        <p:style>
          <a:lnRef idx="1">
            <a:schemeClr val="accent1"/>
          </a:lnRef>
          <a:fillRef idx="0">
            <a:schemeClr val="accent1"/>
          </a:fillRef>
          <a:effectRef idx="0">
            <a:schemeClr val="accent1"/>
          </a:effectRef>
          <a:fontRef idx="minor">
            <a:schemeClr val="tx1"/>
          </a:fontRef>
        </p:style>
      </p:cxnSp>
      <p:cxnSp>
        <p:nvCxnSpPr>
          <p:cNvPr id="34" name="Connecteur droit avec flèche 33"/>
          <p:cNvCxnSpPr/>
          <p:nvPr/>
        </p:nvCxnSpPr>
        <p:spPr>
          <a:xfrm>
            <a:off x="2625059" y="3316632"/>
            <a:ext cx="1309792" cy="0"/>
          </a:xfrm>
          <a:prstGeom prst="straightConnector1">
            <a:avLst/>
          </a:prstGeom>
          <a:ln>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5" name="Connecteur droit avec flèche 34"/>
          <p:cNvCxnSpPr/>
          <p:nvPr/>
        </p:nvCxnSpPr>
        <p:spPr>
          <a:xfrm>
            <a:off x="1904979" y="6579348"/>
            <a:ext cx="3902080" cy="0"/>
          </a:xfrm>
          <a:prstGeom prst="straightConnector1">
            <a:avLst/>
          </a:prstGeom>
          <a:ln>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7" name="Connecteur droit avec flèche 36"/>
          <p:cNvCxnSpPr/>
          <p:nvPr/>
        </p:nvCxnSpPr>
        <p:spPr>
          <a:xfrm flipH="1">
            <a:off x="1594339" y="4284972"/>
            <a:ext cx="8960" cy="1907040"/>
          </a:xfrm>
          <a:prstGeom prst="straightConnector1">
            <a:avLst/>
          </a:prstGeom>
          <a:ln>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0" name="Connecteur droit avec flèche 39"/>
          <p:cNvCxnSpPr/>
          <p:nvPr/>
        </p:nvCxnSpPr>
        <p:spPr>
          <a:xfrm flipH="1">
            <a:off x="6931891" y="4662428"/>
            <a:ext cx="8960" cy="819384"/>
          </a:xfrm>
          <a:prstGeom prst="straightConnector1">
            <a:avLst/>
          </a:prstGeom>
          <a:ln>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2" name="Connecteur droit avec flèche 41"/>
          <p:cNvCxnSpPr/>
          <p:nvPr/>
        </p:nvCxnSpPr>
        <p:spPr>
          <a:xfrm flipH="1">
            <a:off x="1598820" y="3568660"/>
            <a:ext cx="724559" cy="716312"/>
          </a:xfrm>
          <a:prstGeom prst="straightConnector1">
            <a:avLst/>
          </a:prstGeom>
          <a:ln>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9" name="ZoneTexte 48"/>
          <p:cNvSpPr txBox="1"/>
          <p:nvPr/>
        </p:nvSpPr>
        <p:spPr>
          <a:xfrm>
            <a:off x="3492416" y="6271880"/>
            <a:ext cx="559155" cy="369332"/>
          </a:xfrm>
          <a:prstGeom prst="rect">
            <a:avLst/>
          </a:prstGeom>
          <a:noFill/>
        </p:spPr>
        <p:txBody>
          <a:bodyPr wrap="square" rtlCol="0">
            <a:spAutoFit/>
          </a:bodyPr>
          <a:lstStyle/>
          <a:p>
            <a:pPr algn="ctr"/>
            <a:r>
              <a:rPr lang="ar-SA" b="1" dirty="0" smtClean="0">
                <a:solidFill>
                  <a:srgbClr val="3333FF"/>
                </a:solidFill>
              </a:rPr>
              <a:t>50</a:t>
            </a:r>
            <a:endParaRPr lang="fr-FR" b="1" dirty="0">
              <a:solidFill>
                <a:srgbClr val="3333FF"/>
              </a:solidFill>
            </a:endParaRPr>
          </a:p>
        </p:txBody>
      </p:sp>
      <p:sp>
        <p:nvSpPr>
          <p:cNvPr id="50" name="ZoneTexte 49"/>
          <p:cNvSpPr txBox="1"/>
          <p:nvPr/>
        </p:nvSpPr>
        <p:spPr>
          <a:xfrm rot="16200000">
            <a:off x="1164721" y="4997047"/>
            <a:ext cx="559155" cy="369332"/>
          </a:xfrm>
          <a:prstGeom prst="rect">
            <a:avLst/>
          </a:prstGeom>
          <a:noFill/>
        </p:spPr>
        <p:txBody>
          <a:bodyPr wrap="square" rtlCol="0">
            <a:spAutoFit/>
          </a:bodyPr>
          <a:lstStyle/>
          <a:p>
            <a:pPr algn="ctr"/>
            <a:r>
              <a:rPr lang="ar-SA" b="1" dirty="0" smtClean="0">
                <a:solidFill>
                  <a:srgbClr val="3333FF"/>
                </a:solidFill>
              </a:rPr>
              <a:t>30</a:t>
            </a:r>
            <a:endParaRPr lang="fr-FR" b="1" dirty="0">
              <a:solidFill>
                <a:srgbClr val="3333FF"/>
              </a:solidFill>
            </a:endParaRPr>
          </a:p>
        </p:txBody>
      </p:sp>
      <p:sp>
        <p:nvSpPr>
          <p:cNvPr id="51" name="ZoneTexte 50"/>
          <p:cNvSpPr txBox="1"/>
          <p:nvPr/>
        </p:nvSpPr>
        <p:spPr>
          <a:xfrm>
            <a:off x="2988360" y="2996952"/>
            <a:ext cx="559155" cy="369332"/>
          </a:xfrm>
          <a:prstGeom prst="rect">
            <a:avLst/>
          </a:prstGeom>
          <a:noFill/>
        </p:spPr>
        <p:txBody>
          <a:bodyPr wrap="square" rtlCol="0">
            <a:spAutoFit/>
          </a:bodyPr>
          <a:lstStyle/>
          <a:p>
            <a:pPr algn="ctr"/>
            <a:r>
              <a:rPr lang="ar-SA" b="1" dirty="0" smtClean="0">
                <a:solidFill>
                  <a:srgbClr val="3333FF"/>
                </a:solidFill>
              </a:rPr>
              <a:t>20</a:t>
            </a:r>
            <a:endParaRPr lang="fr-FR" b="1" dirty="0">
              <a:solidFill>
                <a:srgbClr val="3333FF"/>
              </a:solidFill>
            </a:endParaRPr>
          </a:p>
        </p:txBody>
      </p:sp>
      <p:sp>
        <p:nvSpPr>
          <p:cNvPr id="52" name="ZoneTexte 51"/>
          <p:cNvSpPr txBox="1"/>
          <p:nvPr/>
        </p:nvSpPr>
        <p:spPr>
          <a:xfrm rot="16200000">
            <a:off x="6492242" y="4887454"/>
            <a:ext cx="559155" cy="369332"/>
          </a:xfrm>
          <a:prstGeom prst="rect">
            <a:avLst/>
          </a:prstGeom>
          <a:noFill/>
        </p:spPr>
        <p:txBody>
          <a:bodyPr wrap="square" rtlCol="0">
            <a:spAutoFit/>
          </a:bodyPr>
          <a:lstStyle/>
          <a:p>
            <a:pPr algn="ctr"/>
            <a:r>
              <a:rPr lang="ar-SA" b="1" dirty="0" smtClean="0">
                <a:solidFill>
                  <a:srgbClr val="3333FF"/>
                </a:solidFill>
              </a:rPr>
              <a:t>10</a:t>
            </a:r>
            <a:endParaRPr lang="fr-FR" b="1" dirty="0">
              <a:solidFill>
                <a:srgbClr val="3333FF"/>
              </a:solidFill>
            </a:endParaRPr>
          </a:p>
        </p:txBody>
      </p:sp>
      <p:sp>
        <p:nvSpPr>
          <p:cNvPr id="53" name="ZoneTexte 52"/>
          <p:cNvSpPr txBox="1"/>
          <p:nvPr/>
        </p:nvSpPr>
        <p:spPr>
          <a:xfrm rot="19099323">
            <a:off x="1568181" y="3642416"/>
            <a:ext cx="559155" cy="369332"/>
          </a:xfrm>
          <a:prstGeom prst="rect">
            <a:avLst/>
          </a:prstGeom>
          <a:noFill/>
        </p:spPr>
        <p:txBody>
          <a:bodyPr wrap="square" rtlCol="0">
            <a:spAutoFit/>
          </a:bodyPr>
          <a:lstStyle/>
          <a:p>
            <a:pPr algn="ctr"/>
            <a:r>
              <a:rPr lang="ar-SA" b="1" dirty="0" smtClean="0">
                <a:solidFill>
                  <a:srgbClr val="3333FF"/>
                </a:solidFill>
              </a:rPr>
              <a:t>30</a:t>
            </a:r>
            <a:endParaRPr lang="fr-FR" b="1" dirty="0">
              <a:solidFill>
                <a:srgbClr val="3333FF"/>
              </a:solidFill>
            </a:endParaRPr>
          </a:p>
        </p:txBody>
      </p:sp>
      <p:sp>
        <p:nvSpPr>
          <p:cNvPr id="54" name="ZoneTexte 53"/>
          <p:cNvSpPr txBox="1"/>
          <p:nvPr/>
        </p:nvSpPr>
        <p:spPr>
          <a:xfrm>
            <a:off x="4716016" y="1628799"/>
            <a:ext cx="2736304" cy="1200329"/>
          </a:xfrm>
          <a:prstGeom prst="rect">
            <a:avLst/>
          </a:prstGeom>
          <a:noFill/>
          <a:ln>
            <a:solidFill>
              <a:srgbClr val="002060"/>
            </a:solidFill>
            <a:prstDash val="dash"/>
          </a:ln>
        </p:spPr>
        <p:txBody>
          <a:bodyPr wrap="square" rtlCol="0">
            <a:spAutoFit/>
          </a:bodyPr>
          <a:lstStyle/>
          <a:p>
            <a:pPr algn="ctr"/>
            <a:r>
              <a:rPr lang="fr-FR" sz="2400" b="1" dirty="0" smtClean="0">
                <a:solidFill>
                  <a:srgbClr val="3333FF"/>
                </a:solidFill>
              </a:rPr>
              <a:t>DDL=Ech </a:t>
            </a:r>
            <a:r>
              <a:rPr lang="fr-FR" sz="2400" b="1" dirty="0">
                <a:solidFill>
                  <a:srgbClr val="00B0F0"/>
                </a:solidFill>
              </a:rPr>
              <a:t>x </a:t>
            </a:r>
            <a:r>
              <a:rPr lang="fr-FR" sz="2400" b="1" dirty="0" smtClean="0">
                <a:solidFill>
                  <a:srgbClr val="3333FF"/>
                </a:solidFill>
              </a:rPr>
              <a:t>DR</a:t>
            </a:r>
          </a:p>
          <a:p>
            <a:pPr algn="ctr"/>
            <a:r>
              <a:rPr lang="fr-FR" sz="2400" b="1" dirty="0" smtClean="0">
                <a:solidFill>
                  <a:srgbClr val="3333FF"/>
                </a:solidFill>
              </a:rPr>
              <a:t>DDL=2 </a:t>
            </a:r>
            <a:r>
              <a:rPr lang="fr-FR" sz="2400" b="1" dirty="0">
                <a:solidFill>
                  <a:srgbClr val="00B0F0"/>
                </a:solidFill>
              </a:rPr>
              <a:t>x</a:t>
            </a:r>
            <a:r>
              <a:rPr lang="fr-FR" sz="2400" b="1" dirty="0" smtClean="0">
                <a:solidFill>
                  <a:srgbClr val="3333FF"/>
                </a:solidFill>
              </a:rPr>
              <a:t> 50</a:t>
            </a:r>
            <a:endParaRPr lang="fr-FR" sz="2400" b="1" dirty="0">
              <a:solidFill>
                <a:srgbClr val="3333FF"/>
              </a:solidFill>
            </a:endParaRPr>
          </a:p>
          <a:p>
            <a:pPr algn="ctr"/>
            <a:r>
              <a:rPr lang="fr-FR" sz="2400" b="1" dirty="0" smtClean="0">
                <a:solidFill>
                  <a:srgbClr val="C00000"/>
                </a:solidFill>
              </a:rPr>
              <a:t>DDL=100</a:t>
            </a:r>
            <a:endParaRPr lang="fr-FR" sz="2400" b="1" dirty="0">
              <a:solidFill>
                <a:srgbClr val="C00000"/>
              </a:solidFill>
            </a:endParaRPr>
          </a:p>
        </p:txBody>
      </p:sp>
      <p:sp>
        <p:nvSpPr>
          <p:cNvPr id="56" name="ZoneTexte 55"/>
          <p:cNvSpPr txBox="1"/>
          <p:nvPr/>
        </p:nvSpPr>
        <p:spPr>
          <a:xfrm>
            <a:off x="611560" y="1628798"/>
            <a:ext cx="2736304" cy="1200329"/>
          </a:xfrm>
          <a:prstGeom prst="rect">
            <a:avLst/>
          </a:prstGeom>
          <a:noFill/>
          <a:ln>
            <a:solidFill>
              <a:srgbClr val="002060"/>
            </a:solidFill>
            <a:prstDash val="dashDot"/>
          </a:ln>
        </p:spPr>
        <p:txBody>
          <a:bodyPr wrap="square" rtlCol="0">
            <a:spAutoFit/>
          </a:bodyPr>
          <a:lstStyle/>
          <a:p>
            <a:pPr algn="ctr"/>
            <a:r>
              <a:rPr lang="fr-FR" sz="2400" b="1" dirty="0" smtClean="0">
                <a:solidFill>
                  <a:srgbClr val="3333FF"/>
                </a:solidFill>
              </a:rPr>
              <a:t>DDl=Ech </a:t>
            </a:r>
            <a:r>
              <a:rPr lang="fr-FR" sz="2400" b="1" dirty="0" smtClean="0">
                <a:solidFill>
                  <a:srgbClr val="00B0F0"/>
                </a:solidFill>
              </a:rPr>
              <a:t>x</a:t>
            </a:r>
            <a:r>
              <a:rPr lang="fr-FR" sz="2400" b="1" dirty="0" smtClean="0">
                <a:solidFill>
                  <a:srgbClr val="3333FF"/>
                </a:solidFill>
              </a:rPr>
              <a:t> DR x </a:t>
            </a:r>
            <a:r>
              <a:rPr lang="fr-FR" sz="2400" b="1" dirty="0" smtClean="0">
                <a:solidFill>
                  <a:srgbClr val="C00000"/>
                </a:solidFill>
              </a:rPr>
              <a:t>K</a:t>
            </a:r>
          </a:p>
          <a:p>
            <a:pPr algn="ctr"/>
            <a:r>
              <a:rPr lang="fr-FR" sz="2400" b="1" dirty="0" smtClean="0">
                <a:solidFill>
                  <a:srgbClr val="3333FF"/>
                </a:solidFill>
              </a:rPr>
              <a:t>DDl=2</a:t>
            </a:r>
            <a:r>
              <a:rPr lang="fr-FR" sz="2400" b="1" dirty="0">
                <a:solidFill>
                  <a:srgbClr val="00B0F0"/>
                </a:solidFill>
              </a:rPr>
              <a:t> x</a:t>
            </a:r>
            <a:r>
              <a:rPr lang="fr-FR" sz="2400" b="1" dirty="0" smtClean="0">
                <a:solidFill>
                  <a:srgbClr val="3333FF"/>
                </a:solidFill>
              </a:rPr>
              <a:t> 30 </a:t>
            </a:r>
            <a:r>
              <a:rPr lang="fr-FR" sz="2400" b="1" dirty="0">
                <a:solidFill>
                  <a:srgbClr val="00B0F0"/>
                </a:solidFill>
              </a:rPr>
              <a:t>x</a:t>
            </a:r>
            <a:r>
              <a:rPr lang="fr-FR" sz="2400" b="1" dirty="0" smtClean="0">
                <a:solidFill>
                  <a:srgbClr val="3333FF"/>
                </a:solidFill>
              </a:rPr>
              <a:t> 0.5</a:t>
            </a:r>
            <a:endParaRPr lang="fr-FR" sz="2400" b="1" dirty="0">
              <a:solidFill>
                <a:srgbClr val="3333FF"/>
              </a:solidFill>
            </a:endParaRPr>
          </a:p>
          <a:p>
            <a:pPr algn="ctr"/>
            <a:r>
              <a:rPr lang="fr-FR" sz="2400" b="1" dirty="0" smtClean="0">
                <a:solidFill>
                  <a:srgbClr val="C00000"/>
                </a:solidFill>
              </a:rPr>
              <a:t>DDl=30</a:t>
            </a:r>
            <a:endParaRPr lang="fr-FR" sz="2400" b="1" dirty="0">
              <a:solidFill>
                <a:srgbClr val="C00000"/>
              </a:solidFill>
            </a:endParaRPr>
          </a:p>
        </p:txBody>
      </p:sp>
    </p:spTree>
    <p:extLst>
      <p:ext uri="{BB962C8B-B14F-4D97-AF65-F5344CB8AC3E}">
        <p14:creationId xmlns:p14="http://schemas.microsoft.com/office/powerpoint/2010/main" val="3902548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500" fill="hold"/>
                                        <p:tgtEl>
                                          <p:spTgt spid="54"/>
                                        </p:tgtEl>
                                        <p:attrNameLst>
                                          <p:attrName>ppt_x</p:attrName>
                                        </p:attrNameLst>
                                      </p:cBhvr>
                                      <p:tavLst>
                                        <p:tav tm="0">
                                          <p:val>
                                            <p:strVal val="0-#ppt_w/2"/>
                                          </p:val>
                                        </p:tav>
                                        <p:tav tm="100000">
                                          <p:val>
                                            <p:strVal val="#ppt_x"/>
                                          </p:val>
                                        </p:tav>
                                      </p:tavLst>
                                    </p:anim>
                                    <p:anim calcmode="lin" valueType="num">
                                      <p:cBhvr additive="base">
                                        <p:cTn id="14"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fill="hold"/>
                                        <p:tgtEl>
                                          <p:spTgt spid="56"/>
                                        </p:tgtEl>
                                        <p:attrNameLst>
                                          <p:attrName>ppt_x</p:attrName>
                                        </p:attrNameLst>
                                      </p:cBhvr>
                                      <p:tavLst>
                                        <p:tav tm="0">
                                          <p:val>
                                            <p:strVal val="1+#ppt_w/2"/>
                                          </p:val>
                                        </p:tav>
                                        <p:tav tm="100000">
                                          <p:val>
                                            <p:strVal val="#ppt_x"/>
                                          </p:val>
                                        </p:tav>
                                      </p:tavLst>
                                    </p:anim>
                                    <p:anim calcmode="lin" valueType="num">
                                      <p:cBhvr additive="base">
                                        <p:cTn id="20"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0-#ppt_w/2"/>
                                          </p:val>
                                        </p:tav>
                                        <p:tav tm="100000">
                                          <p:val>
                                            <p:strVal val="#ppt_x"/>
                                          </p:val>
                                        </p:tav>
                                      </p:tavLst>
                                    </p:anim>
                                    <p:anim calcmode="lin" valueType="num">
                                      <p:cBhvr additive="base">
                                        <p:cTn id="40" dur="500" fill="hold"/>
                                        <p:tgtEl>
                                          <p:spTgt spid="25"/>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0-#ppt_w/2"/>
                                          </p:val>
                                        </p:tav>
                                        <p:tav tm="100000">
                                          <p:val>
                                            <p:strVal val="#ppt_x"/>
                                          </p:val>
                                        </p:tav>
                                      </p:tavLst>
                                    </p:anim>
                                    <p:anim calcmode="lin" valueType="num">
                                      <p:cBhvr additive="base">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0-#ppt_w/2"/>
                                          </p:val>
                                        </p:tav>
                                        <p:tav tm="100000">
                                          <p:val>
                                            <p:strVal val="#ppt_x"/>
                                          </p:val>
                                        </p:tav>
                                      </p:tavLst>
                                    </p:anim>
                                    <p:anim calcmode="lin" valueType="num">
                                      <p:cBhvr additive="base">
                                        <p:cTn id="48" dur="500" fill="hold"/>
                                        <p:tgtEl>
                                          <p:spTgt spid="26"/>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0-#ppt_w/2"/>
                                          </p:val>
                                        </p:tav>
                                        <p:tav tm="100000">
                                          <p:val>
                                            <p:strVal val="#ppt_x"/>
                                          </p:val>
                                        </p:tav>
                                      </p:tavLst>
                                    </p:anim>
                                    <p:anim calcmode="lin" valueType="num">
                                      <p:cBhvr additive="base">
                                        <p:cTn id="52" dur="500" fill="hold"/>
                                        <p:tgtEl>
                                          <p:spTgt spid="29"/>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0-#ppt_w/2"/>
                                          </p:val>
                                        </p:tav>
                                        <p:tav tm="100000">
                                          <p:val>
                                            <p:strVal val="#ppt_x"/>
                                          </p:val>
                                        </p:tav>
                                      </p:tavLst>
                                    </p:anim>
                                    <p:anim calcmode="lin" valueType="num">
                                      <p:cBhvr additive="base">
                                        <p:cTn id="56" dur="500" fill="hold"/>
                                        <p:tgtEl>
                                          <p:spTgt spid="32"/>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0-#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0-#ppt_w/2"/>
                                          </p:val>
                                        </p:tav>
                                        <p:tav tm="100000">
                                          <p:val>
                                            <p:strVal val="#ppt_x"/>
                                          </p:val>
                                        </p:tav>
                                      </p:tavLst>
                                    </p:anim>
                                    <p:anim calcmode="lin" valueType="num">
                                      <p:cBhvr additive="base">
                                        <p:cTn id="6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2" fill="hold" nodeType="clickEffect">
                                  <p:stCondLst>
                                    <p:cond delay="0"/>
                                  </p:stCondLst>
                                  <p:childTnLst>
                                    <p:set>
                                      <p:cBhvr>
                                        <p:cTn id="68" dur="1" fill="hold">
                                          <p:stCondLst>
                                            <p:cond delay="0"/>
                                          </p:stCondLst>
                                        </p:cTn>
                                        <p:tgtEl>
                                          <p:spTgt spid="34"/>
                                        </p:tgtEl>
                                        <p:attrNameLst>
                                          <p:attrName>style.visibility</p:attrName>
                                        </p:attrNameLst>
                                      </p:cBhvr>
                                      <p:to>
                                        <p:strVal val="visible"/>
                                      </p:to>
                                    </p:set>
                                    <p:anim calcmode="lin" valueType="num">
                                      <p:cBhvr additive="base">
                                        <p:cTn id="69" dur="500" fill="hold"/>
                                        <p:tgtEl>
                                          <p:spTgt spid="34"/>
                                        </p:tgtEl>
                                        <p:attrNameLst>
                                          <p:attrName>ppt_x</p:attrName>
                                        </p:attrNameLst>
                                      </p:cBhvr>
                                      <p:tavLst>
                                        <p:tav tm="0">
                                          <p:val>
                                            <p:strVal val="1+#ppt_w/2"/>
                                          </p:val>
                                        </p:tav>
                                        <p:tav tm="100000">
                                          <p:val>
                                            <p:strVal val="#ppt_x"/>
                                          </p:val>
                                        </p:tav>
                                      </p:tavLst>
                                    </p:anim>
                                    <p:anim calcmode="lin" valueType="num">
                                      <p:cBhvr additive="base">
                                        <p:cTn id="70" dur="500" fill="hold"/>
                                        <p:tgtEl>
                                          <p:spTgt spid="34"/>
                                        </p:tgtEl>
                                        <p:attrNameLst>
                                          <p:attrName>ppt_y</p:attrName>
                                        </p:attrNameLst>
                                      </p:cBhvr>
                                      <p:tavLst>
                                        <p:tav tm="0">
                                          <p:val>
                                            <p:strVal val="#ppt_y"/>
                                          </p:val>
                                        </p:tav>
                                        <p:tav tm="100000">
                                          <p:val>
                                            <p:strVal val="#ppt_y"/>
                                          </p:val>
                                        </p:tav>
                                      </p:tavLst>
                                    </p:anim>
                                  </p:childTnLst>
                                </p:cTn>
                              </p:par>
                              <p:par>
                                <p:cTn id="71" presetID="2" presetClass="entr" presetSubtype="2" fill="hold" nodeType="withEffect">
                                  <p:stCondLst>
                                    <p:cond delay="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500" fill="hold"/>
                                        <p:tgtEl>
                                          <p:spTgt spid="42"/>
                                        </p:tgtEl>
                                        <p:attrNameLst>
                                          <p:attrName>ppt_x</p:attrName>
                                        </p:attrNameLst>
                                      </p:cBhvr>
                                      <p:tavLst>
                                        <p:tav tm="0">
                                          <p:val>
                                            <p:strVal val="1+#ppt_w/2"/>
                                          </p:val>
                                        </p:tav>
                                        <p:tav tm="100000">
                                          <p:val>
                                            <p:strVal val="#ppt_x"/>
                                          </p:val>
                                        </p:tav>
                                      </p:tavLst>
                                    </p:anim>
                                    <p:anim calcmode="lin" valueType="num">
                                      <p:cBhvr additive="base">
                                        <p:cTn id="74" dur="500" fill="hold"/>
                                        <p:tgtEl>
                                          <p:spTgt spid="42"/>
                                        </p:tgtEl>
                                        <p:attrNameLst>
                                          <p:attrName>ppt_y</p:attrName>
                                        </p:attrNameLst>
                                      </p:cBhvr>
                                      <p:tavLst>
                                        <p:tav tm="0">
                                          <p:val>
                                            <p:strVal val="#ppt_y"/>
                                          </p:val>
                                        </p:tav>
                                        <p:tav tm="100000">
                                          <p:val>
                                            <p:strVal val="#ppt_y"/>
                                          </p:val>
                                        </p:tav>
                                      </p:tavLst>
                                    </p:anim>
                                  </p:childTnLst>
                                </p:cTn>
                              </p:par>
                              <p:par>
                                <p:cTn id="75" presetID="2" presetClass="entr" presetSubtype="2" fill="hold" nodeType="with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500" fill="hold"/>
                                        <p:tgtEl>
                                          <p:spTgt spid="37"/>
                                        </p:tgtEl>
                                        <p:attrNameLst>
                                          <p:attrName>ppt_x</p:attrName>
                                        </p:attrNameLst>
                                      </p:cBhvr>
                                      <p:tavLst>
                                        <p:tav tm="0">
                                          <p:val>
                                            <p:strVal val="1+#ppt_w/2"/>
                                          </p:val>
                                        </p:tav>
                                        <p:tav tm="100000">
                                          <p:val>
                                            <p:strVal val="#ppt_x"/>
                                          </p:val>
                                        </p:tav>
                                      </p:tavLst>
                                    </p:anim>
                                    <p:anim calcmode="lin" valueType="num">
                                      <p:cBhvr additive="base">
                                        <p:cTn id="78" dur="500" fill="hold"/>
                                        <p:tgtEl>
                                          <p:spTgt spid="37"/>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35"/>
                                        </p:tgtEl>
                                        <p:attrNameLst>
                                          <p:attrName>style.visibility</p:attrName>
                                        </p:attrNameLst>
                                      </p:cBhvr>
                                      <p:to>
                                        <p:strVal val="visible"/>
                                      </p:to>
                                    </p:set>
                                    <p:anim calcmode="lin" valueType="num">
                                      <p:cBhvr additive="base">
                                        <p:cTn id="81" dur="500" fill="hold"/>
                                        <p:tgtEl>
                                          <p:spTgt spid="35"/>
                                        </p:tgtEl>
                                        <p:attrNameLst>
                                          <p:attrName>ppt_x</p:attrName>
                                        </p:attrNameLst>
                                      </p:cBhvr>
                                      <p:tavLst>
                                        <p:tav tm="0">
                                          <p:val>
                                            <p:strVal val="1+#ppt_w/2"/>
                                          </p:val>
                                        </p:tav>
                                        <p:tav tm="100000">
                                          <p:val>
                                            <p:strVal val="#ppt_x"/>
                                          </p:val>
                                        </p:tav>
                                      </p:tavLst>
                                    </p:anim>
                                    <p:anim calcmode="lin" valueType="num">
                                      <p:cBhvr additive="base">
                                        <p:cTn id="82" dur="500" fill="hold"/>
                                        <p:tgtEl>
                                          <p:spTgt spid="35"/>
                                        </p:tgtEl>
                                        <p:attrNameLst>
                                          <p:attrName>ppt_y</p:attrName>
                                        </p:attrNameLst>
                                      </p:cBhvr>
                                      <p:tavLst>
                                        <p:tav tm="0">
                                          <p:val>
                                            <p:strVal val="#ppt_y"/>
                                          </p:val>
                                        </p:tav>
                                        <p:tav tm="100000">
                                          <p:val>
                                            <p:strVal val="#ppt_y"/>
                                          </p:val>
                                        </p:tav>
                                      </p:tavLst>
                                    </p:anim>
                                  </p:childTnLst>
                                </p:cTn>
                              </p:par>
                              <p:par>
                                <p:cTn id="83" presetID="2" presetClass="entr" presetSubtype="2" fill="hold" nodeType="with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fill="hold"/>
                                        <p:tgtEl>
                                          <p:spTgt spid="40"/>
                                        </p:tgtEl>
                                        <p:attrNameLst>
                                          <p:attrName>ppt_x</p:attrName>
                                        </p:attrNameLst>
                                      </p:cBhvr>
                                      <p:tavLst>
                                        <p:tav tm="0">
                                          <p:val>
                                            <p:strVal val="1+#ppt_w/2"/>
                                          </p:val>
                                        </p:tav>
                                        <p:tav tm="100000">
                                          <p:val>
                                            <p:strVal val="#ppt_x"/>
                                          </p:val>
                                        </p:tav>
                                      </p:tavLst>
                                    </p:anim>
                                    <p:anim calcmode="lin" valueType="num">
                                      <p:cBhvr additive="base">
                                        <p:cTn id="86"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6" fill="hold" grpId="0" nodeType="clickEffect">
                                  <p:stCondLst>
                                    <p:cond delay="0"/>
                                  </p:stCondLst>
                                  <p:childTnLst>
                                    <p:set>
                                      <p:cBhvr>
                                        <p:cTn id="90" dur="1" fill="hold">
                                          <p:stCondLst>
                                            <p:cond delay="0"/>
                                          </p:stCondLst>
                                        </p:cTn>
                                        <p:tgtEl>
                                          <p:spTgt spid="52"/>
                                        </p:tgtEl>
                                        <p:attrNameLst>
                                          <p:attrName>style.visibility</p:attrName>
                                        </p:attrNameLst>
                                      </p:cBhvr>
                                      <p:to>
                                        <p:strVal val="visible"/>
                                      </p:to>
                                    </p:set>
                                    <p:anim calcmode="lin" valueType="num">
                                      <p:cBhvr additive="base">
                                        <p:cTn id="91" dur="500" fill="hold"/>
                                        <p:tgtEl>
                                          <p:spTgt spid="52"/>
                                        </p:tgtEl>
                                        <p:attrNameLst>
                                          <p:attrName>ppt_x</p:attrName>
                                        </p:attrNameLst>
                                      </p:cBhvr>
                                      <p:tavLst>
                                        <p:tav tm="0">
                                          <p:val>
                                            <p:strVal val="1+#ppt_w/2"/>
                                          </p:val>
                                        </p:tav>
                                        <p:tav tm="100000">
                                          <p:val>
                                            <p:strVal val="#ppt_x"/>
                                          </p:val>
                                        </p:tav>
                                      </p:tavLst>
                                    </p:anim>
                                    <p:anim calcmode="lin" valueType="num">
                                      <p:cBhvr additive="base">
                                        <p:cTn id="92" dur="500" fill="hold"/>
                                        <p:tgtEl>
                                          <p:spTgt spid="52"/>
                                        </p:tgtEl>
                                        <p:attrNameLst>
                                          <p:attrName>ppt_y</p:attrName>
                                        </p:attrNameLst>
                                      </p:cBhvr>
                                      <p:tavLst>
                                        <p:tav tm="0">
                                          <p:val>
                                            <p:strVal val="1+#ppt_h/2"/>
                                          </p:val>
                                        </p:tav>
                                        <p:tav tm="100000">
                                          <p:val>
                                            <p:strVal val="#ppt_y"/>
                                          </p:val>
                                        </p:tav>
                                      </p:tavLst>
                                    </p:anim>
                                  </p:childTnLst>
                                </p:cTn>
                              </p:par>
                              <p:par>
                                <p:cTn id="93" presetID="2" presetClass="entr" presetSubtype="6" fill="hold" grpId="0" nodeType="withEffect">
                                  <p:stCondLst>
                                    <p:cond delay="0"/>
                                  </p:stCondLst>
                                  <p:childTnLst>
                                    <p:set>
                                      <p:cBhvr>
                                        <p:cTn id="94" dur="1" fill="hold">
                                          <p:stCondLst>
                                            <p:cond delay="0"/>
                                          </p:stCondLst>
                                        </p:cTn>
                                        <p:tgtEl>
                                          <p:spTgt spid="49"/>
                                        </p:tgtEl>
                                        <p:attrNameLst>
                                          <p:attrName>style.visibility</p:attrName>
                                        </p:attrNameLst>
                                      </p:cBhvr>
                                      <p:to>
                                        <p:strVal val="visible"/>
                                      </p:to>
                                    </p:set>
                                    <p:anim calcmode="lin" valueType="num">
                                      <p:cBhvr additive="base">
                                        <p:cTn id="95" dur="500" fill="hold"/>
                                        <p:tgtEl>
                                          <p:spTgt spid="49"/>
                                        </p:tgtEl>
                                        <p:attrNameLst>
                                          <p:attrName>ppt_x</p:attrName>
                                        </p:attrNameLst>
                                      </p:cBhvr>
                                      <p:tavLst>
                                        <p:tav tm="0">
                                          <p:val>
                                            <p:strVal val="1+#ppt_w/2"/>
                                          </p:val>
                                        </p:tav>
                                        <p:tav tm="100000">
                                          <p:val>
                                            <p:strVal val="#ppt_x"/>
                                          </p:val>
                                        </p:tav>
                                      </p:tavLst>
                                    </p:anim>
                                    <p:anim calcmode="lin" valueType="num">
                                      <p:cBhvr additive="base">
                                        <p:cTn id="96" dur="500" fill="hold"/>
                                        <p:tgtEl>
                                          <p:spTgt spid="49"/>
                                        </p:tgtEl>
                                        <p:attrNameLst>
                                          <p:attrName>ppt_y</p:attrName>
                                        </p:attrNameLst>
                                      </p:cBhvr>
                                      <p:tavLst>
                                        <p:tav tm="0">
                                          <p:val>
                                            <p:strVal val="1+#ppt_h/2"/>
                                          </p:val>
                                        </p:tav>
                                        <p:tav tm="100000">
                                          <p:val>
                                            <p:strVal val="#ppt_y"/>
                                          </p:val>
                                        </p:tav>
                                      </p:tavLst>
                                    </p:anim>
                                  </p:childTnLst>
                                </p:cTn>
                              </p:par>
                              <p:par>
                                <p:cTn id="97" presetID="2" presetClass="entr" presetSubtype="6" fill="hold" grpId="0" nodeType="withEffect">
                                  <p:stCondLst>
                                    <p:cond delay="0"/>
                                  </p:stCondLst>
                                  <p:childTnLst>
                                    <p:set>
                                      <p:cBhvr>
                                        <p:cTn id="98" dur="1" fill="hold">
                                          <p:stCondLst>
                                            <p:cond delay="0"/>
                                          </p:stCondLst>
                                        </p:cTn>
                                        <p:tgtEl>
                                          <p:spTgt spid="50"/>
                                        </p:tgtEl>
                                        <p:attrNameLst>
                                          <p:attrName>style.visibility</p:attrName>
                                        </p:attrNameLst>
                                      </p:cBhvr>
                                      <p:to>
                                        <p:strVal val="visible"/>
                                      </p:to>
                                    </p:set>
                                    <p:anim calcmode="lin" valueType="num">
                                      <p:cBhvr additive="base">
                                        <p:cTn id="99" dur="500" fill="hold"/>
                                        <p:tgtEl>
                                          <p:spTgt spid="50"/>
                                        </p:tgtEl>
                                        <p:attrNameLst>
                                          <p:attrName>ppt_x</p:attrName>
                                        </p:attrNameLst>
                                      </p:cBhvr>
                                      <p:tavLst>
                                        <p:tav tm="0">
                                          <p:val>
                                            <p:strVal val="1+#ppt_w/2"/>
                                          </p:val>
                                        </p:tav>
                                        <p:tav tm="100000">
                                          <p:val>
                                            <p:strVal val="#ppt_x"/>
                                          </p:val>
                                        </p:tav>
                                      </p:tavLst>
                                    </p:anim>
                                    <p:anim calcmode="lin" valueType="num">
                                      <p:cBhvr additive="base">
                                        <p:cTn id="100" dur="500" fill="hold"/>
                                        <p:tgtEl>
                                          <p:spTgt spid="50"/>
                                        </p:tgtEl>
                                        <p:attrNameLst>
                                          <p:attrName>ppt_y</p:attrName>
                                        </p:attrNameLst>
                                      </p:cBhvr>
                                      <p:tavLst>
                                        <p:tav tm="0">
                                          <p:val>
                                            <p:strVal val="1+#ppt_h/2"/>
                                          </p:val>
                                        </p:tav>
                                        <p:tav tm="100000">
                                          <p:val>
                                            <p:strVal val="#ppt_y"/>
                                          </p:val>
                                        </p:tav>
                                      </p:tavLst>
                                    </p:anim>
                                  </p:childTnLst>
                                </p:cTn>
                              </p:par>
                              <p:par>
                                <p:cTn id="101" presetID="2" presetClass="entr" presetSubtype="6" fill="hold" grpId="0" nodeType="withEffect">
                                  <p:stCondLst>
                                    <p:cond delay="0"/>
                                  </p:stCondLst>
                                  <p:childTnLst>
                                    <p:set>
                                      <p:cBhvr>
                                        <p:cTn id="102" dur="1" fill="hold">
                                          <p:stCondLst>
                                            <p:cond delay="0"/>
                                          </p:stCondLst>
                                        </p:cTn>
                                        <p:tgtEl>
                                          <p:spTgt spid="51"/>
                                        </p:tgtEl>
                                        <p:attrNameLst>
                                          <p:attrName>style.visibility</p:attrName>
                                        </p:attrNameLst>
                                      </p:cBhvr>
                                      <p:to>
                                        <p:strVal val="visible"/>
                                      </p:to>
                                    </p:set>
                                    <p:anim calcmode="lin" valueType="num">
                                      <p:cBhvr additive="base">
                                        <p:cTn id="103" dur="500" fill="hold"/>
                                        <p:tgtEl>
                                          <p:spTgt spid="51"/>
                                        </p:tgtEl>
                                        <p:attrNameLst>
                                          <p:attrName>ppt_x</p:attrName>
                                        </p:attrNameLst>
                                      </p:cBhvr>
                                      <p:tavLst>
                                        <p:tav tm="0">
                                          <p:val>
                                            <p:strVal val="1+#ppt_w/2"/>
                                          </p:val>
                                        </p:tav>
                                        <p:tav tm="100000">
                                          <p:val>
                                            <p:strVal val="#ppt_x"/>
                                          </p:val>
                                        </p:tav>
                                      </p:tavLst>
                                    </p:anim>
                                    <p:anim calcmode="lin" valueType="num">
                                      <p:cBhvr additive="base">
                                        <p:cTn id="104" dur="500" fill="hold"/>
                                        <p:tgtEl>
                                          <p:spTgt spid="51"/>
                                        </p:tgtEl>
                                        <p:attrNameLst>
                                          <p:attrName>ppt_y</p:attrName>
                                        </p:attrNameLst>
                                      </p:cBhvr>
                                      <p:tavLst>
                                        <p:tav tm="0">
                                          <p:val>
                                            <p:strVal val="1+#ppt_h/2"/>
                                          </p:val>
                                        </p:tav>
                                        <p:tav tm="100000">
                                          <p:val>
                                            <p:strVal val="#ppt_y"/>
                                          </p:val>
                                        </p:tav>
                                      </p:tavLst>
                                    </p:anim>
                                  </p:childTnLst>
                                </p:cTn>
                              </p:par>
                              <p:par>
                                <p:cTn id="105" presetID="2" presetClass="entr" presetSubtype="6" fill="hold" grpId="0" nodeType="withEffect">
                                  <p:stCondLst>
                                    <p:cond delay="0"/>
                                  </p:stCondLst>
                                  <p:childTnLst>
                                    <p:set>
                                      <p:cBhvr>
                                        <p:cTn id="106" dur="1" fill="hold">
                                          <p:stCondLst>
                                            <p:cond delay="0"/>
                                          </p:stCondLst>
                                        </p:cTn>
                                        <p:tgtEl>
                                          <p:spTgt spid="53"/>
                                        </p:tgtEl>
                                        <p:attrNameLst>
                                          <p:attrName>style.visibility</p:attrName>
                                        </p:attrNameLst>
                                      </p:cBhvr>
                                      <p:to>
                                        <p:strVal val="visible"/>
                                      </p:to>
                                    </p:set>
                                    <p:anim calcmode="lin" valueType="num">
                                      <p:cBhvr additive="base">
                                        <p:cTn id="107" dur="500" fill="hold"/>
                                        <p:tgtEl>
                                          <p:spTgt spid="53"/>
                                        </p:tgtEl>
                                        <p:attrNameLst>
                                          <p:attrName>ppt_x</p:attrName>
                                        </p:attrNameLst>
                                      </p:cBhvr>
                                      <p:tavLst>
                                        <p:tav tm="0">
                                          <p:val>
                                            <p:strVal val="1+#ppt_w/2"/>
                                          </p:val>
                                        </p:tav>
                                        <p:tav tm="100000">
                                          <p:val>
                                            <p:strVal val="#ppt_x"/>
                                          </p:val>
                                        </p:tav>
                                      </p:tavLst>
                                    </p:anim>
                                    <p:anim calcmode="lin" valueType="num">
                                      <p:cBhvr additive="base">
                                        <p:cTn id="10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9" grpId="0"/>
      <p:bldP spid="50" grpId="0"/>
      <p:bldP spid="51" grpId="0"/>
      <p:bldP spid="52" grpId="0"/>
      <p:bldP spid="53" grpId="0"/>
      <p:bldP spid="54" grpId="0" animBg="1"/>
      <p:bldP spid="5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Zone de texte 1"/>
          <p:cNvSpPr txBox="1">
            <a:spLocks noChangeArrowheads="1"/>
          </p:cNvSpPr>
          <p:nvPr/>
        </p:nvSpPr>
        <p:spPr bwMode="auto">
          <a:xfrm>
            <a:off x="539552" y="1844824"/>
            <a:ext cx="7128792"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marR="900113" lvl="1" indent="0" algn="ctr" defTabSz="914400" rtl="1" eaLnBrk="1" fontAlgn="base" latinLnBrk="0" hangingPunct="1">
              <a:lnSpc>
                <a:spcPct val="100000"/>
              </a:lnSpc>
              <a:spcBef>
                <a:spcPts val="600"/>
              </a:spcBef>
              <a:spcAft>
                <a:spcPts val="600"/>
              </a:spcAft>
              <a:buClrTx/>
              <a:buSzTx/>
              <a:buFontTx/>
              <a:buNone/>
              <a:tabLst/>
            </a:pPr>
            <a:r>
              <a:rPr kumimoji="0" lang="ar-SA" sz="3600" b="1" i="0" u="sng" strike="noStrike" cap="none" normalizeH="0" baseline="0" dirty="0" smtClean="0">
                <a:ln>
                  <a:noFill/>
                </a:ln>
                <a:solidFill>
                  <a:srgbClr val="C00000"/>
                </a:solidFill>
                <a:effectLst/>
                <a:latin typeface="Arial" pitchFamily="34" charset="0"/>
                <a:ea typeface="Arial" pitchFamily="34" charset="0"/>
                <a:cs typeface="Arial" pitchFamily="34" charset="0"/>
              </a:rPr>
              <a:t>نهاية الدرس العاشر</a:t>
            </a:r>
          </a:p>
          <a:p>
            <a:pPr marL="457200" marR="900113" lvl="1" indent="0" algn="r" defTabSz="914400" rtl="1" eaLnBrk="1" fontAlgn="base" latinLnBrk="0" hangingPunct="1">
              <a:lnSpc>
                <a:spcPct val="100000"/>
              </a:lnSpc>
              <a:spcBef>
                <a:spcPts val="600"/>
              </a:spcBef>
              <a:spcAft>
                <a:spcPts val="600"/>
              </a:spcAft>
              <a:buClrTx/>
              <a:buSzTx/>
              <a:buFontTx/>
              <a:buNone/>
              <a:tabLst/>
            </a:pPr>
            <a:r>
              <a:rPr lang="ar-SA" sz="3600" b="1" dirty="0" smtClean="0">
                <a:latin typeface="Arial" pitchFamily="34" charset="0"/>
                <a:ea typeface="Arial" pitchFamily="34" charset="0"/>
                <a:cs typeface="Arial" pitchFamily="34" charset="0"/>
              </a:rPr>
              <a:t>من إنجاز الأستاذ: </a:t>
            </a:r>
            <a:r>
              <a:rPr kumimoji="0" lang="ar-SA" sz="3600" b="1" i="0" strike="noStrike" cap="none" normalizeH="0" baseline="0" dirty="0" smtClean="0">
                <a:ln>
                  <a:noFill/>
                </a:ln>
                <a:solidFill>
                  <a:srgbClr val="00B0F0"/>
                </a:solidFill>
                <a:effectLst/>
                <a:latin typeface="Arial" pitchFamily="34" charset="0"/>
                <a:ea typeface="Arial" pitchFamily="34" charset="0"/>
                <a:cs typeface="Arial" pitchFamily="34" charset="0"/>
              </a:rPr>
              <a:t>لخضر</a:t>
            </a:r>
            <a:r>
              <a:rPr kumimoji="0" lang="ar-SA" sz="3600" b="1" i="0" strike="noStrike" cap="none" normalizeH="0" dirty="0" smtClean="0">
                <a:ln>
                  <a:noFill/>
                </a:ln>
                <a:solidFill>
                  <a:srgbClr val="00B0F0"/>
                </a:solidFill>
                <a:effectLst/>
                <a:latin typeface="Arial" pitchFamily="34" charset="0"/>
                <a:ea typeface="Arial" pitchFamily="34" charset="0"/>
                <a:cs typeface="Arial" pitchFamily="34" charset="0"/>
              </a:rPr>
              <a:t> يعكوبي</a:t>
            </a:r>
          </a:p>
          <a:p>
            <a:pPr marL="457200" marR="900113" lvl="1" indent="0" algn="r" defTabSz="914400" rtl="1" eaLnBrk="1" fontAlgn="base" latinLnBrk="0" hangingPunct="1">
              <a:lnSpc>
                <a:spcPct val="100000"/>
              </a:lnSpc>
              <a:spcBef>
                <a:spcPts val="600"/>
              </a:spcBef>
              <a:spcAft>
                <a:spcPts val="600"/>
              </a:spcAft>
              <a:buClrTx/>
              <a:buSzTx/>
              <a:buFontTx/>
              <a:buNone/>
              <a:tabLst/>
            </a:pPr>
            <a:r>
              <a:rPr lang="ar-SA" sz="3600" b="1" dirty="0" smtClean="0">
                <a:solidFill>
                  <a:srgbClr val="00B0F0"/>
                </a:solidFill>
                <a:latin typeface="Arial" pitchFamily="34" charset="0"/>
                <a:ea typeface="Arial" pitchFamily="34" charset="0"/>
                <a:cs typeface="Arial" pitchFamily="34" charset="0"/>
              </a:rPr>
              <a:t>ثانوية أبي يوسف الكندي الإعدادية</a:t>
            </a:r>
          </a:p>
          <a:p>
            <a:pPr marL="457200" marR="900113" lvl="1" indent="0" algn="r" defTabSz="914400" rtl="1" eaLnBrk="1" fontAlgn="base" latinLnBrk="0" hangingPunct="1">
              <a:lnSpc>
                <a:spcPct val="100000"/>
              </a:lnSpc>
              <a:spcBef>
                <a:spcPts val="600"/>
              </a:spcBef>
              <a:spcAft>
                <a:spcPts val="600"/>
              </a:spcAft>
              <a:buClrTx/>
              <a:buSzTx/>
              <a:buFontTx/>
              <a:buNone/>
              <a:tabLst/>
            </a:pPr>
            <a:r>
              <a:rPr lang="ar-SA" sz="3600" b="1" dirty="0" smtClean="0">
                <a:latin typeface="Arial" pitchFamily="34" charset="0"/>
                <a:ea typeface="Arial" pitchFamily="34" charset="0"/>
                <a:cs typeface="Arial" pitchFamily="34" charset="0"/>
              </a:rPr>
              <a:t>الموسم الدراس</a:t>
            </a:r>
            <a:r>
              <a:rPr lang="ar-SA" sz="3600" b="1" dirty="0">
                <a:latin typeface="Arial" pitchFamily="34" charset="0"/>
                <a:ea typeface="Arial" pitchFamily="34" charset="0"/>
                <a:cs typeface="Arial" pitchFamily="34" charset="0"/>
              </a:rPr>
              <a:t>ي</a:t>
            </a:r>
            <a:r>
              <a:rPr lang="ar-SA" sz="3600" b="1" dirty="0" smtClean="0">
                <a:latin typeface="Arial" pitchFamily="34" charset="0"/>
                <a:ea typeface="Arial" pitchFamily="34" charset="0"/>
                <a:cs typeface="Arial" pitchFamily="34" charset="0"/>
              </a:rPr>
              <a:t>: </a:t>
            </a:r>
            <a:r>
              <a:rPr lang="ar-SA" sz="3600" b="1" dirty="0" smtClean="0">
                <a:solidFill>
                  <a:srgbClr val="00B0F0"/>
                </a:solidFill>
                <a:latin typeface="Arial" pitchFamily="34" charset="0"/>
                <a:ea typeface="Arial" pitchFamily="34" charset="0"/>
                <a:cs typeface="Arial" pitchFamily="34" charset="0"/>
              </a:rPr>
              <a:t>2013/2012</a:t>
            </a:r>
          </a:p>
          <a:p>
            <a:pPr marL="457200" marR="900113" lvl="1" indent="0" algn="ctr" defTabSz="914400" rtl="1" eaLnBrk="1" fontAlgn="base" latinLnBrk="0" hangingPunct="1">
              <a:lnSpc>
                <a:spcPct val="100000"/>
              </a:lnSpc>
              <a:spcBef>
                <a:spcPts val="600"/>
              </a:spcBef>
              <a:spcAft>
                <a:spcPts val="600"/>
              </a:spcAft>
              <a:buClrTx/>
              <a:buSzTx/>
              <a:buFontTx/>
              <a:buNone/>
              <a:tabLst/>
            </a:pPr>
            <a:r>
              <a:rPr kumimoji="0" lang="ar-SA" sz="3600" b="1" i="0" strike="noStrike" cap="none" normalizeH="0" baseline="0" dirty="0" smtClean="0">
                <a:ln>
                  <a:noFill/>
                </a:ln>
                <a:effectLst/>
                <a:latin typeface="Arial" pitchFamily="34" charset="0"/>
                <a:ea typeface="Arial" pitchFamily="34" charset="0"/>
                <a:cs typeface="Arial" pitchFamily="34" charset="0"/>
              </a:rPr>
              <a:t>المستوى: </a:t>
            </a:r>
            <a:r>
              <a:rPr kumimoji="0" lang="ar-SA" sz="3600" b="1" i="0" strike="noStrike" cap="none" normalizeH="0" baseline="0" dirty="0" smtClean="0">
                <a:ln>
                  <a:noFill/>
                </a:ln>
                <a:solidFill>
                  <a:srgbClr val="00B0F0"/>
                </a:solidFill>
                <a:effectLst/>
                <a:latin typeface="Arial" pitchFamily="34" charset="0"/>
                <a:ea typeface="Arial" pitchFamily="34" charset="0"/>
                <a:cs typeface="Arial" pitchFamily="34" charset="0"/>
              </a:rPr>
              <a:t>الثانيــــــة </a:t>
            </a:r>
          </a:p>
        </p:txBody>
      </p:sp>
    </p:spTree>
    <p:extLst>
      <p:ext uri="{BB962C8B-B14F-4D97-AF65-F5344CB8AC3E}">
        <p14:creationId xmlns:p14="http://schemas.microsoft.com/office/powerpoint/2010/main" val="42831315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0379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9" name="Connecteur droit 8"/>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Line 3"/>
          <p:cNvSpPr>
            <a:spLocks noChangeShapeType="1"/>
          </p:cNvSpPr>
          <p:nvPr/>
        </p:nvSpPr>
        <p:spPr bwMode="auto">
          <a:xfrm flipH="1">
            <a:off x="5003651" y="4076725"/>
            <a:ext cx="1150938" cy="11509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2" name="Line 4"/>
          <p:cNvSpPr>
            <a:spLocks noChangeShapeType="1"/>
          </p:cNvSpPr>
          <p:nvPr/>
        </p:nvSpPr>
        <p:spPr bwMode="auto">
          <a:xfrm>
            <a:off x="3490764" y="4076725"/>
            <a:ext cx="26654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3" name="Line 5"/>
          <p:cNvSpPr>
            <a:spLocks noChangeShapeType="1"/>
          </p:cNvSpPr>
          <p:nvPr/>
        </p:nvSpPr>
        <p:spPr bwMode="auto">
          <a:xfrm>
            <a:off x="2338239" y="5229250"/>
            <a:ext cx="26654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4" name="Line 6"/>
          <p:cNvSpPr>
            <a:spLocks noChangeShapeType="1"/>
          </p:cNvSpPr>
          <p:nvPr/>
        </p:nvSpPr>
        <p:spPr bwMode="auto">
          <a:xfrm flipH="1">
            <a:off x="2339826" y="4076725"/>
            <a:ext cx="1150938" cy="11509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5" name="Line 7"/>
          <p:cNvSpPr>
            <a:spLocks noChangeShapeType="1"/>
          </p:cNvSpPr>
          <p:nvPr/>
        </p:nvSpPr>
        <p:spPr bwMode="auto">
          <a:xfrm rot="5400000">
            <a:off x="2266007" y="2853557"/>
            <a:ext cx="24495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6" name="Line 8"/>
          <p:cNvSpPr>
            <a:spLocks noChangeShapeType="1"/>
          </p:cNvSpPr>
          <p:nvPr/>
        </p:nvSpPr>
        <p:spPr bwMode="auto">
          <a:xfrm flipH="1">
            <a:off x="2339826" y="1630388"/>
            <a:ext cx="1150938" cy="115093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
        <p:nvSpPr>
          <p:cNvPr id="17" name="Line 9"/>
          <p:cNvSpPr>
            <a:spLocks noChangeShapeType="1"/>
          </p:cNvSpPr>
          <p:nvPr/>
        </p:nvSpPr>
        <p:spPr bwMode="auto">
          <a:xfrm rot="5400000">
            <a:off x="1115070" y="4004494"/>
            <a:ext cx="24495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endParaRPr lang="fr-FR" dirty="0"/>
          </a:p>
        </p:txBody>
      </p:sp>
    </p:spTree>
    <p:extLst>
      <p:ext uri="{BB962C8B-B14F-4D97-AF65-F5344CB8AC3E}">
        <p14:creationId xmlns:p14="http://schemas.microsoft.com/office/powerpoint/2010/main" val="79022541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Imag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8568" y="2348880"/>
            <a:ext cx="4965403" cy="3888432"/>
          </a:xfrm>
          <a:prstGeom prst="rect">
            <a:avLst/>
          </a:prstGeom>
        </p:spPr>
      </p:pic>
      <p:pic>
        <p:nvPicPr>
          <p:cNvPr id="20" name="Imag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72645" y="3401121"/>
            <a:ext cx="1397318" cy="724065"/>
          </a:xfrm>
          <a:prstGeom prst="rect">
            <a:avLst/>
          </a:prstGeom>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1524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 Box 19"/>
          <p:cNvSpPr txBox="1">
            <a:spLocks noChangeArrowheads="1"/>
          </p:cNvSpPr>
          <p:nvPr/>
        </p:nvSpPr>
        <p:spPr bwMode="auto">
          <a:xfrm>
            <a:off x="4427984" y="836712"/>
            <a:ext cx="371299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800" b="1" dirty="0" smtClean="0">
                <a:solidFill>
                  <a:srgbClr val="00B050"/>
                </a:solidFill>
                <a:latin typeface="Hacen Promoter" pitchFamily="2" charset="-78"/>
                <a:cs typeface="Arabic Transparent" pitchFamily="2" charset="-78"/>
              </a:rPr>
              <a:t>4.2- </a:t>
            </a:r>
            <a:r>
              <a:rPr lang="ar-SA" sz="2800" b="1" u="sng" dirty="0" smtClean="0">
                <a:solidFill>
                  <a:srgbClr val="00B050"/>
                </a:solidFill>
                <a:latin typeface="Hacen Promoter" pitchFamily="2" charset="-78"/>
                <a:cs typeface="Arabic Transparent" pitchFamily="2" charset="-78"/>
              </a:rPr>
              <a:t>مكعـب الإسقـاط</a:t>
            </a:r>
            <a:r>
              <a:rPr lang="ar-SA" sz="2800" b="1" dirty="0" smtClean="0">
                <a:solidFill>
                  <a:srgbClr val="00B050"/>
                </a:solidFill>
                <a:latin typeface="Hacen Promoter" pitchFamily="2" charset="-78"/>
                <a:cs typeface="Arabic Transparent" pitchFamily="2" charset="-78"/>
              </a:rPr>
              <a:t>:</a:t>
            </a:r>
            <a:endParaRPr lang="fr-FR" sz="2800" b="1" dirty="0">
              <a:solidFill>
                <a:srgbClr val="00B050"/>
              </a:solidFill>
              <a:latin typeface="Hacen Promoter" pitchFamily="2" charset="-78"/>
              <a:cs typeface="Arabic Transparent" pitchFamily="2" charset="-78"/>
            </a:endParaRPr>
          </a:p>
        </p:txBody>
      </p:sp>
      <p:cxnSp>
        <p:nvCxnSpPr>
          <p:cNvPr id="12" name="Connecteur droit 11"/>
          <p:cNvCxnSpPr/>
          <p:nvPr/>
        </p:nvCxnSpPr>
        <p:spPr>
          <a:xfrm flipV="1">
            <a:off x="4489399" y="3757975"/>
            <a:ext cx="759475" cy="690434"/>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flipV="1">
            <a:off x="4517408" y="3964967"/>
            <a:ext cx="759475" cy="690434"/>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flipV="1">
            <a:off x="3857237" y="3699615"/>
            <a:ext cx="759475" cy="690434"/>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flipV="1">
            <a:off x="3808757" y="3462413"/>
            <a:ext cx="759475" cy="690434"/>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flipV="1">
            <a:off x="3291053" y="3444997"/>
            <a:ext cx="759475" cy="690434"/>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 name="Imag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63025" y="5273323"/>
            <a:ext cx="1627339" cy="140836"/>
          </a:xfrm>
          <a:prstGeom prst="rect">
            <a:avLst/>
          </a:prstGeom>
          <a:scene3d>
            <a:camera prst="orthographicFront">
              <a:rot lat="0" lon="20999996" rev="0"/>
            </a:camera>
            <a:lightRig rig="threePt" dir="t"/>
          </a:scene3d>
        </p:spPr>
      </p:pic>
      <p:pic>
        <p:nvPicPr>
          <p:cNvPr id="3" name="Imag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57510" y="3944029"/>
            <a:ext cx="342978" cy="810151"/>
          </a:xfrm>
          <a:prstGeom prst="rect">
            <a:avLst/>
          </a:prstGeom>
        </p:spPr>
      </p:pic>
      <p:cxnSp>
        <p:nvCxnSpPr>
          <p:cNvPr id="18" name="Connecteur droit 17"/>
          <p:cNvCxnSpPr/>
          <p:nvPr/>
        </p:nvCxnSpPr>
        <p:spPr>
          <a:xfrm flipH="1">
            <a:off x="2503466" y="3968491"/>
            <a:ext cx="1099084" cy="14530"/>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flipH="1">
            <a:off x="2287370" y="4134549"/>
            <a:ext cx="1099084" cy="14530"/>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flipH="1">
            <a:off x="2287370" y="4652253"/>
            <a:ext cx="1099084" cy="14530"/>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flipH="1">
            <a:off x="2480714" y="4464407"/>
            <a:ext cx="1099084" cy="14530"/>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flipH="1">
            <a:off x="2494362" y="4245077"/>
            <a:ext cx="1478534" cy="10342"/>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flipH="1">
            <a:off x="2287370" y="4406047"/>
            <a:ext cx="1564550" cy="20684"/>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onnecteur droit 27"/>
          <p:cNvCxnSpPr/>
          <p:nvPr/>
        </p:nvCxnSpPr>
        <p:spPr>
          <a:xfrm flipH="1">
            <a:off x="3291053" y="4152847"/>
            <a:ext cx="13648" cy="1261312"/>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a:off x="3457101" y="3973999"/>
            <a:ext cx="0" cy="1333320"/>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flipH="1">
            <a:off x="3808757" y="4126399"/>
            <a:ext cx="29515" cy="1287760"/>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Connecteur droit 36"/>
          <p:cNvCxnSpPr/>
          <p:nvPr/>
        </p:nvCxnSpPr>
        <p:spPr>
          <a:xfrm flipH="1">
            <a:off x="3986293" y="4046783"/>
            <a:ext cx="4380" cy="1240188"/>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Connecteur droit 40"/>
          <p:cNvCxnSpPr/>
          <p:nvPr/>
        </p:nvCxnSpPr>
        <p:spPr>
          <a:xfrm flipH="1">
            <a:off x="4470477" y="4437959"/>
            <a:ext cx="29516" cy="976200"/>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Connecteur droit 43"/>
          <p:cNvCxnSpPr/>
          <p:nvPr/>
        </p:nvCxnSpPr>
        <p:spPr>
          <a:xfrm flipH="1">
            <a:off x="4636525" y="4317399"/>
            <a:ext cx="29516" cy="976200"/>
          </a:xfrm>
          <a:prstGeom prst="line">
            <a:avLst/>
          </a:prstGeom>
          <a:ln>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0" name="Imag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29777" y="3927547"/>
            <a:ext cx="1486239" cy="812985"/>
          </a:xfrm>
          <a:prstGeom prst="rect">
            <a:avLst/>
          </a:prstGeom>
        </p:spPr>
      </p:pic>
      <p:sp>
        <p:nvSpPr>
          <p:cNvPr id="45" name="Text Box 19"/>
          <p:cNvSpPr txBox="1">
            <a:spLocks noChangeArrowheads="1"/>
          </p:cNvSpPr>
          <p:nvPr/>
        </p:nvSpPr>
        <p:spPr bwMode="auto">
          <a:xfrm>
            <a:off x="4897145" y="1249596"/>
            <a:ext cx="330525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800" b="1" dirty="0" smtClean="0">
                <a:solidFill>
                  <a:srgbClr val="C00000"/>
                </a:solidFill>
                <a:latin typeface="Hacen Promoter" pitchFamily="2" charset="-78"/>
                <a:cs typeface="Arabic Transparent" pitchFamily="2" charset="-78"/>
              </a:rPr>
              <a:t>1.2.4- </a:t>
            </a:r>
            <a:r>
              <a:rPr lang="ar-SA" sz="2800" b="1" u="sng" dirty="0" smtClean="0">
                <a:solidFill>
                  <a:srgbClr val="C00000"/>
                </a:solidFill>
                <a:latin typeface="Hacen Promoter" pitchFamily="2" charset="-78"/>
                <a:cs typeface="Arabic Transparent" pitchFamily="2" charset="-78"/>
              </a:rPr>
              <a:t>تعريــف</a:t>
            </a:r>
            <a:r>
              <a:rPr lang="ar-SA" sz="2800" b="1" dirty="0" smtClean="0">
                <a:solidFill>
                  <a:srgbClr val="C00000"/>
                </a:solidFill>
                <a:latin typeface="Hacen Promoter" pitchFamily="2" charset="-78"/>
                <a:cs typeface="Arabic Transparent" pitchFamily="2" charset="-78"/>
              </a:rPr>
              <a:t>:</a:t>
            </a:r>
            <a:endParaRPr lang="fr-FR" sz="2800" b="1" dirty="0">
              <a:solidFill>
                <a:srgbClr val="C00000"/>
              </a:solidFill>
              <a:latin typeface="Hacen Promoter" pitchFamily="2" charset="-78"/>
              <a:cs typeface="Arabic Transparent" pitchFamily="2" charset="-78"/>
            </a:endParaRPr>
          </a:p>
        </p:txBody>
      </p:sp>
      <p:sp>
        <p:nvSpPr>
          <p:cNvPr id="46" name="Text Box 19"/>
          <p:cNvSpPr txBox="1">
            <a:spLocks noChangeArrowheads="1"/>
          </p:cNvSpPr>
          <p:nvPr/>
        </p:nvSpPr>
        <p:spPr bwMode="auto">
          <a:xfrm>
            <a:off x="323528" y="1772816"/>
            <a:ext cx="7657926" cy="830997"/>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ar-SA" sz="2400" b="1" dirty="0">
                <a:solidFill>
                  <a:srgbClr val="3333FF"/>
                </a:solidFill>
                <a:latin typeface="Hacen Promoter" pitchFamily="2" charset="-78"/>
                <a:cs typeface="Arabic Transparent" pitchFamily="2" charset="-78"/>
              </a:rPr>
              <a:t> </a:t>
            </a:r>
            <a:r>
              <a:rPr lang="ar-SA" sz="2400" b="1" dirty="0" smtClean="0">
                <a:solidFill>
                  <a:srgbClr val="C00000"/>
                </a:solidFill>
                <a:latin typeface="Hacen Promoter" pitchFamily="2" charset="-78"/>
                <a:cs typeface="Arabic Transparent" pitchFamily="2" charset="-78"/>
              </a:rPr>
              <a:t>* </a:t>
            </a:r>
            <a:r>
              <a:rPr lang="ar-SA" sz="2400" b="1" dirty="0" smtClean="0">
                <a:solidFill>
                  <a:srgbClr val="3333FF"/>
                </a:solidFill>
                <a:latin typeface="Hacen Promoter" pitchFamily="2" charset="-78"/>
                <a:cs typeface="Arabic Transparent" pitchFamily="2" charset="-78"/>
              </a:rPr>
              <a:t> مكعب الإسقاط هو مكعب خيالي يمكن اعتبار أوجهه الداخلية كمستويات الإسقاط.</a:t>
            </a:r>
            <a:endParaRPr lang="fr-FR" sz="2400" b="1" dirty="0">
              <a:solidFill>
                <a:srgbClr val="3333FF"/>
              </a:solidFill>
              <a:latin typeface="Hacen Promoter" pitchFamily="2" charset="-78"/>
              <a:cs typeface="Arabic Transparent" pitchFamily="2" charset="-78"/>
            </a:endParaRPr>
          </a:p>
        </p:txBody>
      </p:sp>
      <p:pic>
        <p:nvPicPr>
          <p:cNvPr id="47" name="Image 4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69807" y="2741097"/>
            <a:ext cx="1518217" cy="183847"/>
          </a:xfrm>
          <a:prstGeom prst="rect">
            <a:avLst/>
          </a:prstGeom>
        </p:spPr>
      </p:pic>
    </p:spTree>
    <p:extLst>
      <p:ext uri="{BB962C8B-B14F-4D97-AF65-F5344CB8AC3E}">
        <p14:creationId xmlns:p14="http://schemas.microsoft.com/office/powerpoint/2010/main" val="3074882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by="(-#ppt_w*2)" calcmode="lin" valueType="num">
                                      <p:cBhvr rctx="PPT">
                                        <p:cTn id="7" dur="500" autoRev="1" fill="hold">
                                          <p:stCondLst>
                                            <p:cond delay="0"/>
                                          </p:stCondLst>
                                        </p:cTn>
                                        <p:tgtEl>
                                          <p:spTgt spid="46"/>
                                        </p:tgtEl>
                                        <p:attrNameLst>
                                          <p:attrName>ppt_w</p:attrName>
                                        </p:attrNameLst>
                                      </p:cBhvr>
                                    </p:anim>
                                    <p:anim by="(#ppt_w*0.50)" calcmode="lin" valueType="num">
                                      <p:cBhvr>
                                        <p:cTn id="8" dur="500" decel="50000" autoRev="1" fill="hold">
                                          <p:stCondLst>
                                            <p:cond delay="0"/>
                                          </p:stCondLst>
                                        </p:cTn>
                                        <p:tgtEl>
                                          <p:spTgt spid="46"/>
                                        </p:tgtEl>
                                        <p:attrNameLst>
                                          <p:attrName>ppt_x</p:attrName>
                                        </p:attrNameLst>
                                      </p:cBhvr>
                                    </p:anim>
                                    <p:anim from="(-#ppt_h/2)" to="(#ppt_y)" calcmode="lin" valueType="num">
                                      <p:cBhvr>
                                        <p:cTn id="9" dur="1000" fill="hold">
                                          <p:stCondLst>
                                            <p:cond delay="0"/>
                                          </p:stCondLst>
                                        </p:cTn>
                                        <p:tgtEl>
                                          <p:spTgt spid="46"/>
                                        </p:tgtEl>
                                        <p:attrNameLst>
                                          <p:attrName>ppt_y</p:attrName>
                                        </p:attrNameLst>
                                      </p:cBhvr>
                                    </p:anim>
                                    <p:animRot by="21600000">
                                      <p:cBhvr>
                                        <p:cTn id="10" dur="1000" fill="hold">
                                          <p:stCondLst>
                                            <p:cond delay="0"/>
                                          </p:stCondLst>
                                        </p:cTn>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2174"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410" y="980728"/>
            <a:ext cx="7777974" cy="5688632"/>
          </a:xfrm>
          <a:prstGeom prst="rect">
            <a:avLst/>
          </a:prstGeom>
          <a:ln>
            <a:solidFill>
              <a:schemeClr val="tx1"/>
            </a:solidFill>
          </a:ln>
        </p:spPr>
      </p:pic>
    </p:spTree>
    <p:extLst>
      <p:ext uri="{BB962C8B-B14F-4D97-AF65-F5344CB8AC3E}">
        <p14:creationId xmlns:p14="http://schemas.microsoft.com/office/powerpoint/2010/main" val="9598010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9" name="Connecteur droit 8"/>
          <p:cNvCxnSpPr/>
          <p:nvPr/>
        </p:nvCxnSpPr>
        <p:spPr>
          <a:xfrm>
            <a:off x="-7418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395" y="1124744"/>
            <a:ext cx="7553973" cy="5400600"/>
          </a:xfrm>
          <a:prstGeom prst="rect">
            <a:avLst/>
          </a:prstGeom>
        </p:spPr>
      </p:pic>
    </p:spTree>
    <p:extLst>
      <p:ext uri="{BB962C8B-B14F-4D97-AF65-F5344CB8AC3E}">
        <p14:creationId xmlns:p14="http://schemas.microsoft.com/office/powerpoint/2010/main" val="267931170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6" name="Connecteur droit 5"/>
          <p:cNvCxnSpPr/>
          <p:nvPr/>
        </p:nvCxnSpPr>
        <p:spPr>
          <a:xfrm>
            <a:off x="-7418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7" name="Imag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509" y="980728"/>
            <a:ext cx="7621859" cy="5616624"/>
          </a:xfrm>
          <a:prstGeom prst="rect">
            <a:avLst/>
          </a:prstGeom>
        </p:spPr>
      </p:pic>
    </p:spTree>
    <p:extLst>
      <p:ext uri="{BB962C8B-B14F-4D97-AF65-F5344CB8AC3E}">
        <p14:creationId xmlns:p14="http://schemas.microsoft.com/office/powerpoint/2010/main" val="31477905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10" name="Connecteur droit 9"/>
          <p:cNvCxnSpPr/>
          <p:nvPr/>
        </p:nvCxnSpPr>
        <p:spPr>
          <a:xfrm>
            <a:off x="-7418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5" name="Group 2"/>
          <p:cNvGrpSpPr>
            <a:grpSpLocks/>
          </p:cNvGrpSpPr>
          <p:nvPr/>
        </p:nvGrpSpPr>
        <p:grpSpPr bwMode="auto">
          <a:xfrm>
            <a:off x="1109774" y="1233170"/>
            <a:ext cx="5895676" cy="4064540"/>
            <a:chOff x="268" y="3920"/>
            <a:chExt cx="11402" cy="12032"/>
          </a:xfrm>
        </p:grpSpPr>
        <p:cxnSp>
          <p:nvCxnSpPr>
            <p:cNvPr id="6" name="AutoShape 3"/>
            <p:cNvCxnSpPr>
              <a:cxnSpLocks noChangeShapeType="1"/>
            </p:cNvCxnSpPr>
            <p:nvPr/>
          </p:nvCxnSpPr>
          <p:spPr bwMode="auto">
            <a:xfrm>
              <a:off x="10560" y="4987"/>
              <a:ext cx="0" cy="735"/>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7" name="AutoShape 4"/>
            <p:cNvCxnSpPr>
              <a:cxnSpLocks noChangeShapeType="1"/>
            </p:cNvCxnSpPr>
            <p:nvPr/>
          </p:nvCxnSpPr>
          <p:spPr bwMode="auto">
            <a:xfrm>
              <a:off x="285" y="4761"/>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 name="AutoShape 5"/>
            <p:cNvCxnSpPr>
              <a:cxnSpLocks noChangeShapeType="1"/>
            </p:cNvCxnSpPr>
            <p:nvPr/>
          </p:nvCxnSpPr>
          <p:spPr bwMode="auto">
            <a:xfrm>
              <a:off x="291" y="5006"/>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1" name="AutoShape 6"/>
            <p:cNvCxnSpPr>
              <a:cxnSpLocks noChangeShapeType="1"/>
            </p:cNvCxnSpPr>
            <p:nvPr/>
          </p:nvCxnSpPr>
          <p:spPr bwMode="auto">
            <a:xfrm>
              <a:off x="291" y="5242"/>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2" name="AutoShape 7"/>
            <p:cNvCxnSpPr>
              <a:cxnSpLocks noChangeShapeType="1"/>
            </p:cNvCxnSpPr>
            <p:nvPr/>
          </p:nvCxnSpPr>
          <p:spPr bwMode="auto">
            <a:xfrm>
              <a:off x="291" y="5482"/>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3" name="AutoShape 8"/>
            <p:cNvCxnSpPr>
              <a:cxnSpLocks noChangeShapeType="1"/>
            </p:cNvCxnSpPr>
            <p:nvPr/>
          </p:nvCxnSpPr>
          <p:spPr bwMode="auto">
            <a:xfrm>
              <a:off x="291" y="5721"/>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4" name="AutoShape 9"/>
            <p:cNvCxnSpPr>
              <a:cxnSpLocks noChangeShapeType="1"/>
            </p:cNvCxnSpPr>
            <p:nvPr/>
          </p:nvCxnSpPr>
          <p:spPr bwMode="auto">
            <a:xfrm>
              <a:off x="291" y="5961"/>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5" name="AutoShape 10"/>
            <p:cNvCxnSpPr>
              <a:cxnSpLocks noChangeShapeType="1"/>
            </p:cNvCxnSpPr>
            <p:nvPr/>
          </p:nvCxnSpPr>
          <p:spPr bwMode="auto">
            <a:xfrm>
              <a:off x="285" y="6201"/>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6" name="AutoShape 11"/>
            <p:cNvCxnSpPr>
              <a:cxnSpLocks noChangeShapeType="1"/>
            </p:cNvCxnSpPr>
            <p:nvPr/>
          </p:nvCxnSpPr>
          <p:spPr bwMode="auto">
            <a:xfrm>
              <a:off x="291" y="6446"/>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7" name="AutoShape 12"/>
            <p:cNvCxnSpPr>
              <a:cxnSpLocks noChangeShapeType="1"/>
            </p:cNvCxnSpPr>
            <p:nvPr/>
          </p:nvCxnSpPr>
          <p:spPr bwMode="auto">
            <a:xfrm>
              <a:off x="291" y="6671"/>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 name="AutoShape 13"/>
            <p:cNvCxnSpPr>
              <a:cxnSpLocks noChangeShapeType="1"/>
            </p:cNvCxnSpPr>
            <p:nvPr/>
          </p:nvCxnSpPr>
          <p:spPr bwMode="auto">
            <a:xfrm>
              <a:off x="291" y="6911"/>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 name="AutoShape 14"/>
            <p:cNvCxnSpPr>
              <a:cxnSpLocks noChangeShapeType="1"/>
            </p:cNvCxnSpPr>
            <p:nvPr/>
          </p:nvCxnSpPr>
          <p:spPr bwMode="auto">
            <a:xfrm>
              <a:off x="306" y="7150"/>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0" name="AutoShape 15"/>
            <p:cNvCxnSpPr>
              <a:cxnSpLocks noChangeShapeType="1"/>
            </p:cNvCxnSpPr>
            <p:nvPr/>
          </p:nvCxnSpPr>
          <p:spPr bwMode="auto">
            <a:xfrm>
              <a:off x="285" y="7412"/>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1" name="AutoShape 16"/>
            <p:cNvCxnSpPr>
              <a:cxnSpLocks noChangeShapeType="1"/>
            </p:cNvCxnSpPr>
            <p:nvPr/>
          </p:nvCxnSpPr>
          <p:spPr bwMode="auto">
            <a:xfrm>
              <a:off x="291" y="7656"/>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 name="AutoShape 17"/>
            <p:cNvCxnSpPr>
              <a:cxnSpLocks noChangeShapeType="1"/>
            </p:cNvCxnSpPr>
            <p:nvPr/>
          </p:nvCxnSpPr>
          <p:spPr bwMode="auto">
            <a:xfrm>
              <a:off x="291" y="7892"/>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3" name="AutoShape 18"/>
            <p:cNvCxnSpPr>
              <a:cxnSpLocks noChangeShapeType="1"/>
            </p:cNvCxnSpPr>
            <p:nvPr/>
          </p:nvCxnSpPr>
          <p:spPr bwMode="auto">
            <a:xfrm>
              <a:off x="291" y="8132"/>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4" name="AutoShape 19"/>
            <p:cNvCxnSpPr>
              <a:cxnSpLocks noChangeShapeType="1"/>
            </p:cNvCxnSpPr>
            <p:nvPr/>
          </p:nvCxnSpPr>
          <p:spPr bwMode="auto">
            <a:xfrm>
              <a:off x="291" y="8373"/>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5" name="AutoShape 20"/>
            <p:cNvCxnSpPr>
              <a:cxnSpLocks noChangeShapeType="1"/>
            </p:cNvCxnSpPr>
            <p:nvPr/>
          </p:nvCxnSpPr>
          <p:spPr bwMode="auto">
            <a:xfrm>
              <a:off x="291" y="8616"/>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 name="AutoShape 21"/>
            <p:cNvCxnSpPr>
              <a:cxnSpLocks noChangeShapeType="1"/>
            </p:cNvCxnSpPr>
            <p:nvPr/>
          </p:nvCxnSpPr>
          <p:spPr bwMode="auto">
            <a:xfrm>
              <a:off x="285" y="8853"/>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7" name="AutoShape 22"/>
            <p:cNvCxnSpPr>
              <a:cxnSpLocks noChangeShapeType="1"/>
            </p:cNvCxnSpPr>
            <p:nvPr/>
          </p:nvCxnSpPr>
          <p:spPr bwMode="auto">
            <a:xfrm>
              <a:off x="291" y="9096"/>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8" name="AutoShape 23"/>
            <p:cNvCxnSpPr>
              <a:cxnSpLocks noChangeShapeType="1"/>
            </p:cNvCxnSpPr>
            <p:nvPr/>
          </p:nvCxnSpPr>
          <p:spPr bwMode="auto">
            <a:xfrm>
              <a:off x="291" y="9321"/>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9" name="AutoShape 24"/>
            <p:cNvCxnSpPr>
              <a:cxnSpLocks noChangeShapeType="1"/>
            </p:cNvCxnSpPr>
            <p:nvPr/>
          </p:nvCxnSpPr>
          <p:spPr bwMode="auto">
            <a:xfrm>
              <a:off x="291" y="9561"/>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 name="AutoShape 25"/>
            <p:cNvCxnSpPr>
              <a:cxnSpLocks noChangeShapeType="1"/>
            </p:cNvCxnSpPr>
            <p:nvPr/>
          </p:nvCxnSpPr>
          <p:spPr bwMode="auto">
            <a:xfrm>
              <a:off x="291" y="9802"/>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1" name="Group 26"/>
            <p:cNvGrpSpPr>
              <a:grpSpLocks/>
            </p:cNvGrpSpPr>
            <p:nvPr/>
          </p:nvGrpSpPr>
          <p:grpSpPr bwMode="auto">
            <a:xfrm>
              <a:off x="279" y="10027"/>
              <a:ext cx="11376" cy="4080"/>
              <a:chOff x="279" y="7920"/>
              <a:chExt cx="11376" cy="4080"/>
            </a:xfrm>
          </p:grpSpPr>
          <p:cxnSp>
            <p:nvCxnSpPr>
              <p:cNvPr id="294" name="AutoShape 27"/>
              <p:cNvCxnSpPr>
                <a:cxnSpLocks noChangeShapeType="1"/>
              </p:cNvCxnSpPr>
              <p:nvPr/>
            </p:nvCxnSpPr>
            <p:spPr bwMode="auto">
              <a:xfrm>
                <a:off x="285" y="7920"/>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95" name="AutoShape 28"/>
              <p:cNvCxnSpPr>
                <a:cxnSpLocks noChangeShapeType="1"/>
              </p:cNvCxnSpPr>
              <p:nvPr/>
            </p:nvCxnSpPr>
            <p:spPr bwMode="auto">
              <a:xfrm>
                <a:off x="285" y="8160"/>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96" name="AutoShape 29"/>
              <p:cNvCxnSpPr>
                <a:cxnSpLocks noChangeShapeType="1"/>
              </p:cNvCxnSpPr>
              <p:nvPr/>
            </p:nvCxnSpPr>
            <p:spPr bwMode="auto">
              <a:xfrm>
                <a:off x="279" y="8400"/>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97" name="AutoShape 30"/>
              <p:cNvCxnSpPr>
                <a:cxnSpLocks noChangeShapeType="1"/>
              </p:cNvCxnSpPr>
              <p:nvPr/>
            </p:nvCxnSpPr>
            <p:spPr bwMode="auto">
              <a:xfrm>
                <a:off x="285" y="8644"/>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98" name="AutoShape 31"/>
              <p:cNvCxnSpPr>
                <a:cxnSpLocks noChangeShapeType="1"/>
              </p:cNvCxnSpPr>
              <p:nvPr/>
            </p:nvCxnSpPr>
            <p:spPr bwMode="auto">
              <a:xfrm>
                <a:off x="285" y="8869"/>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99" name="AutoShape 32"/>
              <p:cNvCxnSpPr>
                <a:cxnSpLocks noChangeShapeType="1"/>
              </p:cNvCxnSpPr>
              <p:nvPr/>
            </p:nvCxnSpPr>
            <p:spPr bwMode="auto">
              <a:xfrm>
                <a:off x="285" y="9109"/>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0" name="AutoShape 33"/>
              <p:cNvCxnSpPr>
                <a:cxnSpLocks noChangeShapeType="1"/>
              </p:cNvCxnSpPr>
              <p:nvPr/>
            </p:nvCxnSpPr>
            <p:spPr bwMode="auto">
              <a:xfrm>
                <a:off x="300" y="9349"/>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1" name="AutoShape 34"/>
              <p:cNvCxnSpPr>
                <a:cxnSpLocks noChangeShapeType="1"/>
              </p:cNvCxnSpPr>
              <p:nvPr/>
            </p:nvCxnSpPr>
            <p:spPr bwMode="auto">
              <a:xfrm>
                <a:off x="279" y="9611"/>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2" name="AutoShape 35"/>
              <p:cNvCxnSpPr>
                <a:cxnSpLocks noChangeShapeType="1"/>
              </p:cNvCxnSpPr>
              <p:nvPr/>
            </p:nvCxnSpPr>
            <p:spPr bwMode="auto">
              <a:xfrm>
                <a:off x="285" y="9855"/>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3" name="AutoShape 36"/>
              <p:cNvCxnSpPr>
                <a:cxnSpLocks noChangeShapeType="1"/>
              </p:cNvCxnSpPr>
              <p:nvPr/>
            </p:nvCxnSpPr>
            <p:spPr bwMode="auto">
              <a:xfrm>
                <a:off x="285" y="10091"/>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4" name="AutoShape 37"/>
              <p:cNvCxnSpPr>
                <a:cxnSpLocks noChangeShapeType="1"/>
              </p:cNvCxnSpPr>
              <p:nvPr/>
            </p:nvCxnSpPr>
            <p:spPr bwMode="auto">
              <a:xfrm>
                <a:off x="285" y="10331"/>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5" name="AutoShape 38"/>
              <p:cNvCxnSpPr>
                <a:cxnSpLocks noChangeShapeType="1"/>
              </p:cNvCxnSpPr>
              <p:nvPr/>
            </p:nvCxnSpPr>
            <p:spPr bwMode="auto">
              <a:xfrm>
                <a:off x="285" y="10571"/>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6" name="AutoShape 39"/>
              <p:cNvCxnSpPr>
                <a:cxnSpLocks noChangeShapeType="1"/>
              </p:cNvCxnSpPr>
              <p:nvPr/>
            </p:nvCxnSpPr>
            <p:spPr bwMode="auto">
              <a:xfrm>
                <a:off x="285" y="10811"/>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7" name="AutoShape 40"/>
              <p:cNvCxnSpPr>
                <a:cxnSpLocks noChangeShapeType="1"/>
              </p:cNvCxnSpPr>
              <p:nvPr/>
            </p:nvCxnSpPr>
            <p:spPr bwMode="auto">
              <a:xfrm>
                <a:off x="279" y="11051"/>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8" name="AutoShape 41"/>
              <p:cNvCxnSpPr>
                <a:cxnSpLocks noChangeShapeType="1"/>
              </p:cNvCxnSpPr>
              <p:nvPr/>
            </p:nvCxnSpPr>
            <p:spPr bwMode="auto">
              <a:xfrm>
                <a:off x="285" y="11295"/>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9" name="AutoShape 42"/>
              <p:cNvCxnSpPr>
                <a:cxnSpLocks noChangeShapeType="1"/>
              </p:cNvCxnSpPr>
              <p:nvPr/>
            </p:nvCxnSpPr>
            <p:spPr bwMode="auto">
              <a:xfrm>
                <a:off x="285" y="11520"/>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0" name="AutoShape 43"/>
              <p:cNvCxnSpPr>
                <a:cxnSpLocks noChangeShapeType="1"/>
              </p:cNvCxnSpPr>
              <p:nvPr/>
            </p:nvCxnSpPr>
            <p:spPr bwMode="auto">
              <a:xfrm>
                <a:off x="285" y="11760"/>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1" name="AutoShape 44"/>
              <p:cNvCxnSpPr>
                <a:cxnSpLocks noChangeShapeType="1"/>
              </p:cNvCxnSpPr>
              <p:nvPr/>
            </p:nvCxnSpPr>
            <p:spPr bwMode="auto">
              <a:xfrm>
                <a:off x="285" y="12000"/>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32" name="AutoShape 45"/>
            <p:cNvCxnSpPr>
              <a:cxnSpLocks noChangeShapeType="1"/>
            </p:cNvCxnSpPr>
            <p:nvPr/>
          </p:nvCxnSpPr>
          <p:spPr bwMode="auto">
            <a:xfrm>
              <a:off x="48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3" name="AutoShape 46"/>
            <p:cNvCxnSpPr>
              <a:cxnSpLocks noChangeShapeType="1"/>
            </p:cNvCxnSpPr>
            <p:nvPr/>
          </p:nvCxnSpPr>
          <p:spPr bwMode="auto">
            <a:xfrm>
              <a:off x="720" y="3922"/>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4" name="AutoShape 47"/>
            <p:cNvCxnSpPr>
              <a:cxnSpLocks noChangeShapeType="1"/>
            </p:cNvCxnSpPr>
            <p:nvPr/>
          </p:nvCxnSpPr>
          <p:spPr bwMode="auto">
            <a:xfrm>
              <a:off x="96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5" name="AutoShape 48"/>
            <p:cNvCxnSpPr>
              <a:cxnSpLocks noChangeShapeType="1"/>
            </p:cNvCxnSpPr>
            <p:nvPr/>
          </p:nvCxnSpPr>
          <p:spPr bwMode="auto">
            <a:xfrm>
              <a:off x="120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6" name="AutoShape 49"/>
            <p:cNvCxnSpPr>
              <a:cxnSpLocks noChangeShapeType="1"/>
            </p:cNvCxnSpPr>
            <p:nvPr/>
          </p:nvCxnSpPr>
          <p:spPr bwMode="auto">
            <a:xfrm>
              <a:off x="144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7" name="AutoShape 50"/>
            <p:cNvCxnSpPr>
              <a:cxnSpLocks noChangeShapeType="1"/>
            </p:cNvCxnSpPr>
            <p:nvPr/>
          </p:nvCxnSpPr>
          <p:spPr bwMode="auto">
            <a:xfrm>
              <a:off x="168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8" name="AutoShape 51"/>
            <p:cNvCxnSpPr>
              <a:cxnSpLocks noChangeShapeType="1"/>
            </p:cNvCxnSpPr>
            <p:nvPr/>
          </p:nvCxnSpPr>
          <p:spPr bwMode="auto">
            <a:xfrm>
              <a:off x="192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 name="AutoShape 52"/>
            <p:cNvCxnSpPr>
              <a:cxnSpLocks noChangeShapeType="1"/>
            </p:cNvCxnSpPr>
            <p:nvPr/>
          </p:nvCxnSpPr>
          <p:spPr bwMode="auto">
            <a:xfrm>
              <a:off x="216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 name="AutoShape 53"/>
            <p:cNvCxnSpPr>
              <a:cxnSpLocks noChangeShapeType="1"/>
            </p:cNvCxnSpPr>
            <p:nvPr/>
          </p:nvCxnSpPr>
          <p:spPr bwMode="auto">
            <a:xfrm>
              <a:off x="240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1" name="AutoShape 54"/>
            <p:cNvCxnSpPr>
              <a:cxnSpLocks noChangeShapeType="1"/>
            </p:cNvCxnSpPr>
            <p:nvPr/>
          </p:nvCxnSpPr>
          <p:spPr bwMode="auto">
            <a:xfrm>
              <a:off x="264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2" name="AutoShape 55"/>
            <p:cNvCxnSpPr>
              <a:cxnSpLocks noChangeShapeType="1"/>
            </p:cNvCxnSpPr>
            <p:nvPr/>
          </p:nvCxnSpPr>
          <p:spPr bwMode="auto">
            <a:xfrm>
              <a:off x="288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3" name="AutoShape 56"/>
            <p:cNvCxnSpPr>
              <a:cxnSpLocks noChangeShapeType="1"/>
            </p:cNvCxnSpPr>
            <p:nvPr/>
          </p:nvCxnSpPr>
          <p:spPr bwMode="auto">
            <a:xfrm>
              <a:off x="312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4" name="AutoShape 57"/>
            <p:cNvCxnSpPr>
              <a:cxnSpLocks noChangeShapeType="1"/>
            </p:cNvCxnSpPr>
            <p:nvPr/>
          </p:nvCxnSpPr>
          <p:spPr bwMode="auto">
            <a:xfrm>
              <a:off x="336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5" name="AutoShape 58"/>
            <p:cNvCxnSpPr>
              <a:cxnSpLocks noChangeShapeType="1"/>
            </p:cNvCxnSpPr>
            <p:nvPr/>
          </p:nvCxnSpPr>
          <p:spPr bwMode="auto">
            <a:xfrm>
              <a:off x="360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6" name="AutoShape 59"/>
            <p:cNvCxnSpPr>
              <a:cxnSpLocks noChangeShapeType="1"/>
            </p:cNvCxnSpPr>
            <p:nvPr/>
          </p:nvCxnSpPr>
          <p:spPr bwMode="auto">
            <a:xfrm>
              <a:off x="3840" y="3922"/>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7" name="AutoShape 60"/>
            <p:cNvCxnSpPr>
              <a:cxnSpLocks noChangeShapeType="1"/>
            </p:cNvCxnSpPr>
            <p:nvPr/>
          </p:nvCxnSpPr>
          <p:spPr bwMode="auto">
            <a:xfrm>
              <a:off x="408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8" name="AutoShape 61"/>
            <p:cNvCxnSpPr>
              <a:cxnSpLocks noChangeShapeType="1"/>
            </p:cNvCxnSpPr>
            <p:nvPr/>
          </p:nvCxnSpPr>
          <p:spPr bwMode="auto">
            <a:xfrm>
              <a:off x="432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9" name="AutoShape 62"/>
            <p:cNvCxnSpPr>
              <a:cxnSpLocks noChangeShapeType="1"/>
            </p:cNvCxnSpPr>
            <p:nvPr/>
          </p:nvCxnSpPr>
          <p:spPr bwMode="auto">
            <a:xfrm>
              <a:off x="456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0" name="AutoShape 63"/>
            <p:cNvCxnSpPr>
              <a:cxnSpLocks noChangeShapeType="1"/>
            </p:cNvCxnSpPr>
            <p:nvPr/>
          </p:nvCxnSpPr>
          <p:spPr bwMode="auto">
            <a:xfrm>
              <a:off x="480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1" name="AutoShape 64"/>
            <p:cNvCxnSpPr>
              <a:cxnSpLocks noChangeShapeType="1"/>
            </p:cNvCxnSpPr>
            <p:nvPr/>
          </p:nvCxnSpPr>
          <p:spPr bwMode="auto">
            <a:xfrm>
              <a:off x="504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 name="AutoShape 65"/>
            <p:cNvCxnSpPr>
              <a:cxnSpLocks noChangeShapeType="1"/>
            </p:cNvCxnSpPr>
            <p:nvPr/>
          </p:nvCxnSpPr>
          <p:spPr bwMode="auto">
            <a:xfrm>
              <a:off x="5280" y="3920"/>
              <a:ext cx="0" cy="119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3" name="AutoShape 66"/>
            <p:cNvCxnSpPr>
              <a:cxnSpLocks noChangeShapeType="1"/>
            </p:cNvCxnSpPr>
            <p:nvPr/>
          </p:nvCxnSpPr>
          <p:spPr bwMode="auto">
            <a:xfrm>
              <a:off x="552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4" name="AutoShape 67"/>
            <p:cNvCxnSpPr>
              <a:cxnSpLocks noChangeShapeType="1"/>
            </p:cNvCxnSpPr>
            <p:nvPr/>
          </p:nvCxnSpPr>
          <p:spPr bwMode="auto">
            <a:xfrm>
              <a:off x="576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5" name="AutoShape 68"/>
            <p:cNvCxnSpPr>
              <a:cxnSpLocks noChangeShapeType="1"/>
            </p:cNvCxnSpPr>
            <p:nvPr/>
          </p:nvCxnSpPr>
          <p:spPr bwMode="auto">
            <a:xfrm>
              <a:off x="600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6" name="AutoShape 69"/>
            <p:cNvCxnSpPr>
              <a:cxnSpLocks noChangeShapeType="1"/>
            </p:cNvCxnSpPr>
            <p:nvPr/>
          </p:nvCxnSpPr>
          <p:spPr bwMode="auto">
            <a:xfrm>
              <a:off x="624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 name="AutoShape 70"/>
            <p:cNvCxnSpPr>
              <a:cxnSpLocks noChangeShapeType="1"/>
            </p:cNvCxnSpPr>
            <p:nvPr/>
          </p:nvCxnSpPr>
          <p:spPr bwMode="auto">
            <a:xfrm>
              <a:off x="648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8" name="AutoShape 71"/>
            <p:cNvCxnSpPr>
              <a:cxnSpLocks noChangeShapeType="1"/>
            </p:cNvCxnSpPr>
            <p:nvPr/>
          </p:nvCxnSpPr>
          <p:spPr bwMode="auto">
            <a:xfrm>
              <a:off x="672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9" name="AutoShape 72"/>
            <p:cNvCxnSpPr>
              <a:cxnSpLocks noChangeShapeType="1"/>
            </p:cNvCxnSpPr>
            <p:nvPr/>
          </p:nvCxnSpPr>
          <p:spPr bwMode="auto">
            <a:xfrm>
              <a:off x="696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0" name="AutoShape 73"/>
            <p:cNvCxnSpPr>
              <a:cxnSpLocks noChangeShapeType="1"/>
            </p:cNvCxnSpPr>
            <p:nvPr/>
          </p:nvCxnSpPr>
          <p:spPr bwMode="auto">
            <a:xfrm>
              <a:off x="720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1" name="AutoShape 74"/>
            <p:cNvCxnSpPr>
              <a:cxnSpLocks noChangeShapeType="1"/>
            </p:cNvCxnSpPr>
            <p:nvPr/>
          </p:nvCxnSpPr>
          <p:spPr bwMode="auto">
            <a:xfrm>
              <a:off x="744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2" name="AutoShape 75"/>
            <p:cNvCxnSpPr>
              <a:cxnSpLocks noChangeShapeType="1"/>
            </p:cNvCxnSpPr>
            <p:nvPr/>
          </p:nvCxnSpPr>
          <p:spPr bwMode="auto">
            <a:xfrm>
              <a:off x="768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3" name="AutoShape 76"/>
            <p:cNvCxnSpPr>
              <a:cxnSpLocks noChangeShapeType="1"/>
            </p:cNvCxnSpPr>
            <p:nvPr/>
          </p:nvCxnSpPr>
          <p:spPr bwMode="auto">
            <a:xfrm>
              <a:off x="792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4" name="AutoShape 77"/>
            <p:cNvCxnSpPr>
              <a:cxnSpLocks noChangeShapeType="1"/>
            </p:cNvCxnSpPr>
            <p:nvPr/>
          </p:nvCxnSpPr>
          <p:spPr bwMode="auto">
            <a:xfrm>
              <a:off x="816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5" name="AutoShape 78"/>
            <p:cNvCxnSpPr>
              <a:cxnSpLocks noChangeShapeType="1"/>
            </p:cNvCxnSpPr>
            <p:nvPr/>
          </p:nvCxnSpPr>
          <p:spPr bwMode="auto">
            <a:xfrm>
              <a:off x="840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6" name="AutoShape 79"/>
            <p:cNvCxnSpPr>
              <a:cxnSpLocks noChangeShapeType="1"/>
            </p:cNvCxnSpPr>
            <p:nvPr/>
          </p:nvCxnSpPr>
          <p:spPr bwMode="auto">
            <a:xfrm>
              <a:off x="864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7" name="AutoShape 80"/>
            <p:cNvCxnSpPr>
              <a:cxnSpLocks noChangeShapeType="1"/>
            </p:cNvCxnSpPr>
            <p:nvPr/>
          </p:nvCxnSpPr>
          <p:spPr bwMode="auto">
            <a:xfrm>
              <a:off x="888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8" name="AutoShape 81"/>
            <p:cNvCxnSpPr>
              <a:cxnSpLocks noChangeShapeType="1"/>
            </p:cNvCxnSpPr>
            <p:nvPr/>
          </p:nvCxnSpPr>
          <p:spPr bwMode="auto">
            <a:xfrm>
              <a:off x="912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9" name="AutoShape 82"/>
            <p:cNvCxnSpPr>
              <a:cxnSpLocks noChangeShapeType="1"/>
            </p:cNvCxnSpPr>
            <p:nvPr/>
          </p:nvCxnSpPr>
          <p:spPr bwMode="auto">
            <a:xfrm>
              <a:off x="936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0" name="AutoShape 83"/>
            <p:cNvCxnSpPr>
              <a:cxnSpLocks noChangeShapeType="1"/>
            </p:cNvCxnSpPr>
            <p:nvPr/>
          </p:nvCxnSpPr>
          <p:spPr bwMode="auto">
            <a:xfrm>
              <a:off x="960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1" name="AutoShape 84"/>
            <p:cNvCxnSpPr>
              <a:cxnSpLocks noChangeShapeType="1"/>
            </p:cNvCxnSpPr>
            <p:nvPr/>
          </p:nvCxnSpPr>
          <p:spPr bwMode="auto">
            <a:xfrm>
              <a:off x="984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2" name="AutoShape 85"/>
            <p:cNvCxnSpPr>
              <a:cxnSpLocks noChangeShapeType="1"/>
            </p:cNvCxnSpPr>
            <p:nvPr/>
          </p:nvCxnSpPr>
          <p:spPr bwMode="auto">
            <a:xfrm>
              <a:off x="10087" y="3937"/>
              <a:ext cx="1" cy="1201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3" name="AutoShape 86"/>
            <p:cNvCxnSpPr>
              <a:cxnSpLocks noChangeShapeType="1"/>
            </p:cNvCxnSpPr>
            <p:nvPr/>
          </p:nvCxnSpPr>
          <p:spPr bwMode="auto">
            <a:xfrm>
              <a:off x="1032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4" name="AutoShape 87"/>
            <p:cNvCxnSpPr>
              <a:cxnSpLocks noChangeShapeType="1"/>
            </p:cNvCxnSpPr>
            <p:nvPr/>
          </p:nvCxnSpPr>
          <p:spPr bwMode="auto">
            <a:xfrm>
              <a:off x="1056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5" name="AutoShape 88"/>
            <p:cNvCxnSpPr>
              <a:cxnSpLocks noChangeShapeType="1"/>
            </p:cNvCxnSpPr>
            <p:nvPr/>
          </p:nvCxnSpPr>
          <p:spPr bwMode="auto">
            <a:xfrm>
              <a:off x="1080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6" name="AutoShape 89"/>
            <p:cNvCxnSpPr>
              <a:cxnSpLocks noChangeShapeType="1"/>
            </p:cNvCxnSpPr>
            <p:nvPr/>
          </p:nvCxnSpPr>
          <p:spPr bwMode="auto">
            <a:xfrm>
              <a:off x="11040"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7" name="AutoShape 90"/>
            <p:cNvCxnSpPr>
              <a:cxnSpLocks noChangeShapeType="1"/>
            </p:cNvCxnSpPr>
            <p:nvPr/>
          </p:nvCxnSpPr>
          <p:spPr bwMode="auto">
            <a:xfrm>
              <a:off x="11265" y="3937"/>
              <a:ext cx="0" cy="119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8" name="AutoShape 91"/>
            <p:cNvCxnSpPr>
              <a:cxnSpLocks noChangeShapeType="1"/>
            </p:cNvCxnSpPr>
            <p:nvPr/>
          </p:nvCxnSpPr>
          <p:spPr bwMode="auto">
            <a:xfrm>
              <a:off x="11520" y="3937"/>
              <a:ext cx="0" cy="11970"/>
            </a:xfrm>
            <a:prstGeom prst="straightConnector1">
              <a:avLst/>
            </a:prstGeom>
            <a:noFill/>
            <a:ln w="9525">
              <a:solidFill>
                <a:srgbClr val="0070C0"/>
              </a:solidFill>
              <a:round/>
              <a:headEnd/>
              <a:tailEnd/>
            </a:ln>
            <a:extLst>
              <a:ext uri="{909E8E84-426E-40DD-AFC4-6F175D3DCCD1}">
                <a14:hiddenFill xmlns:a14="http://schemas.microsoft.com/office/drawing/2010/main">
                  <a:noFill/>
                </a14:hiddenFill>
              </a:ext>
            </a:extLst>
          </p:spPr>
        </p:cxnSp>
        <p:cxnSp>
          <p:nvCxnSpPr>
            <p:cNvPr id="79" name="AutoShape 92"/>
            <p:cNvCxnSpPr>
              <a:cxnSpLocks noChangeShapeType="1"/>
            </p:cNvCxnSpPr>
            <p:nvPr/>
          </p:nvCxnSpPr>
          <p:spPr bwMode="auto">
            <a:xfrm>
              <a:off x="9585" y="5482"/>
              <a:ext cx="0" cy="2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80" name="AutoShape 93"/>
            <p:cNvCxnSpPr>
              <a:cxnSpLocks noChangeShapeType="1"/>
            </p:cNvCxnSpPr>
            <p:nvPr/>
          </p:nvCxnSpPr>
          <p:spPr bwMode="auto">
            <a:xfrm flipH="1">
              <a:off x="8865" y="5721"/>
              <a:ext cx="995"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81" name="AutoShape 94"/>
            <p:cNvCxnSpPr>
              <a:cxnSpLocks noChangeShapeType="1"/>
            </p:cNvCxnSpPr>
            <p:nvPr/>
          </p:nvCxnSpPr>
          <p:spPr bwMode="auto">
            <a:xfrm>
              <a:off x="7920" y="5482"/>
              <a:ext cx="0" cy="2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82" name="AutoShape 95"/>
            <p:cNvCxnSpPr>
              <a:cxnSpLocks noChangeShapeType="1"/>
            </p:cNvCxnSpPr>
            <p:nvPr/>
          </p:nvCxnSpPr>
          <p:spPr bwMode="auto">
            <a:xfrm flipH="1">
              <a:off x="7215" y="5721"/>
              <a:ext cx="720" cy="1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83" name="AutoShape 96"/>
            <p:cNvCxnSpPr>
              <a:cxnSpLocks noChangeShapeType="1"/>
            </p:cNvCxnSpPr>
            <p:nvPr/>
          </p:nvCxnSpPr>
          <p:spPr bwMode="auto">
            <a:xfrm>
              <a:off x="6030" y="5482"/>
              <a:ext cx="0" cy="2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84" name="AutoShape 97"/>
            <p:cNvCxnSpPr>
              <a:cxnSpLocks noChangeShapeType="1"/>
            </p:cNvCxnSpPr>
            <p:nvPr/>
          </p:nvCxnSpPr>
          <p:spPr bwMode="auto">
            <a:xfrm flipH="1">
              <a:off x="5535" y="5721"/>
              <a:ext cx="96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85" name="AutoShape 98"/>
            <p:cNvCxnSpPr>
              <a:cxnSpLocks noChangeShapeType="1"/>
            </p:cNvCxnSpPr>
            <p:nvPr/>
          </p:nvCxnSpPr>
          <p:spPr bwMode="auto">
            <a:xfrm>
              <a:off x="9510" y="5811"/>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86" name="AutoShape 99"/>
            <p:cNvCxnSpPr>
              <a:cxnSpLocks noChangeShapeType="1"/>
            </p:cNvCxnSpPr>
            <p:nvPr/>
          </p:nvCxnSpPr>
          <p:spPr bwMode="auto">
            <a:xfrm>
              <a:off x="7643" y="5332"/>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87" name="AutoShape 100"/>
            <p:cNvCxnSpPr>
              <a:cxnSpLocks noChangeShapeType="1"/>
            </p:cNvCxnSpPr>
            <p:nvPr/>
          </p:nvCxnSpPr>
          <p:spPr bwMode="auto">
            <a:xfrm>
              <a:off x="7770" y="5332"/>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88" name="AutoShape 101"/>
            <p:cNvCxnSpPr>
              <a:cxnSpLocks noChangeShapeType="1"/>
            </p:cNvCxnSpPr>
            <p:nvPr/>
          </p:nvCxnSpPr>
          <p:spPr bwMode="auto">
            <a:xfrm>
              <a:off x="5790" y="5362"/>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89" name="AutoShape 102"/>
            <p:cNvCxnSpPr>
              <a:cxnSpLocks noChangeShapeType="1"/>
            </p:cNvCxnSpPr>
            <p:nvPr/>
          </p:nvCxnSpPr>
          <p:spPr bwMode="auto">
            <a:xfrm>
              <a:off x="5932" y="5362"/>
              <a:ext cx="1"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90" name="AutoShape 103"/>
            <p:cNvCxnSpPr>
              <a:cxnSpLocks noChangeShapeType="1"/>
            </p:cNvCxnSpPr>
            <p:nvPr/>
          </p:nvCxnSpPr>
          <p:spPr bwMode="auto">
            <a:xfrm>
              <a:off x="5850" y="5257"/>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91" name="AutoShape 104"/>
            <p:cNvCxnSpPr>
              <a:cxnSpLocks noChangeShapeType="1"/>
            </p:cNvCxnSpPr>
            <p:nvPr/>
          </p:nvCxnSpPr>
          <p:spPr bwMode="auto">
            <a:xfrm>
              <a:off x="4560" y="5856"/>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grpSp>
          <p:nvGrpSpPr>
            <p:cNvPr id="92" name="Group 105"/>
            <p:cNvGrpSpPr>
              <a:grpSpLocks/>
            </p:cNvGrpSpPr>
            <p:nvPr/>
          </p:nvGrpSpPr>
          <p:grpSpPr bwMode="auto">
            <a:xfrm>
              <a:off x="8160" y="6912"/>
              <a:ext cx="960" cy="240"/>
              <a:chOff x="9840" y="4789"/>
              <a:chExt cx="960" cy="240"/>
            </a:xfrm>
          </p:grpSpPr>
          <p:cxnSp>
            <p:nvCxnSpPr>
              <p:cNvPr id="291" name="AutoShape 106"/>
              <p:cNvCxnSpPr>
                <a:cxnSpLocks noChangeShapeType="1"/>
              </p:cNvCxnSpPr>
              <p:nvPr/>
            </p:nvCxnSpPr>
            <p:spPr bwMode="auto">
              <a:xfrm flipH="1">
                <a:off x="9840" y="5029"/>
                <a:ext cx="96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92" name="AutoShape 107"/>
              <p:cNvCxnSpPr>
                <a:cxnSpLocks noChangeShapeType="1"/>
              </p:cNvCxnSpPr>
              <p:nvPr/>
            </p:nvCxnSpPr>
            <p:spPr bwMode="auto">
              <a:xfrm flipH="1">
                <a:off x="9840" y="4789"/>
                <a:ext cx="720"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93" name="Arc 108"/>
              <p:cNvSpPr>
                <a:spLocks/>
              </p:cNvSpPr>
              <p:nvPr/>
            </p:nvSpPr>
            <p:spPr bwMode="auto">
              <a:xfrm>
                <a:off x="10560" y="4789"/>
                <a:ext cx="240" cy="2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grpSp>
        <p:cxnSp>
          <p:nvCxnSpPr>
            <p:cNvPr id="93" name="AutoShape 109"/>
            <p:cNvCxnSpPr>
              <a:cxnSpLocks noChangeShapeType="1"/>
            </p:cNvCxnSpPr>
            <p:nvPr/>
          </p:nvCxnSpPr>
          <p:spPr bwMode="auto">
            <a:xfrm flipH="1">
              <a:off x="4035" y="5741"/>
              <a:ext cx="765"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94" name="AutoShape 110"/>
            <p:cNvCxnSpPr>
              <a:cxnSpLocks noChangeShapeType="1"/>
            </p:cNvCxnSpPr>
            <p:nvPr/>
          </p:nvCxnSpPr>
          <p:spPr bwMode="auto">
            <a:xfrm>
              <a:off x="8265" y="6731"/>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grpSp>
          <p:nvGrpSpPr>
            <p:cNvPr id="95" name="Group 111"/>
            <p:cNvGrpSpPr>
              <a:grpSpLocks/>
            </p:cNvGrpSpPr>
            <p:nvPr/>
          </p:nvGrpSpPr>
          <p:grpSpPr bwMode="auto">
            <a:xfrm>
              <a:off x="7139" y="6913"/>
              <a:ext cx="325" cy="498"/>
              <a:chOff x="7139" y="4791"/>
              <a:chExt cx="325" cy="498"/>
            </a:xfrm>
          </p:grpSpPr>
          <p:cxnSp>
            <p:nvCxnSpPr>
              <p:cNvPr id="289" name="AutoShape 112"/>
              <p:cNvCxnSpPr>
                <a:cxnSpLocks noChangeShapeType="1"/>
              </p:cNvCxnSpPr>
              <p:nvPr/>
            </p:nvCxnSpPr>
            <p:spPr bwMode="auto">
              <a:xfrm>
                <a:off x="7440" y="4791"/>
                <a:ext cx="0" cy="2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90" name="Arc 113"/>
              <p:cNvSpPr>
                <a:spLocks/>
              </p:cNvSpPr>
              <p:nvPr/>
            </p:nvSpPr>
            <p:spPr bwMode="auto">
              <a:xfrm rot="10072548" flipH="1">
                <a:off x="7139" y="5013"/>
                <a:ext cx="325" cy="276"/>
              </a:xfrm>
              <a:custGeom>
                <a:avLst/>
                <a:gdLst>
                  <a:gd name="G0" fmla="+- 2371 0 0"/>
                  <a:gd name="G1" fmla="+- 21600 0 0"/>
                  <a:gd name="G2" fmla="+- 21600 0 0"/>
                  <a:gd name="T0" fmla="*/ 0 w 23971"/>
                  <a:gd name="T1" fmla="*/ 130 h 21600"/>
                  <a:gd name="T2" fmla="*/ 23971 w 23971"/>
                  <a:gd name="T3" fmla="*/ 21600 h 21600"/>
                  <a:gd name="T4" fmla="*/ 2371 w 23971"/>
                  <a:gd name="T5" fmla="*/ 21600 h 21600"/>
                </a:gdLst>
                <a:ahLst/>
                <a:cxnLst>
                  <a:cxn ang="0">
                    <a:pos x="T0" y="T1"/>
                  </a:cxn>
                  <a:cxn ang="0">
                    <a:pos x="T2" y="T3"/>
                  </a:cxn>
                  <a:cxn ang="0">
                    <a:pos x="T4" y="T5"/>
                  </a:cxn>
                </a:cxnLst>
                <a:rect l="0" t="0" r="r" b="b"/>
                <a:pathLst>
                  <a:path w="23971" h="21600" fill="none" extrusionOk="0">
                    <a:moveTo>
                      <a:pt x="0" y="130"/>
                    </a:moveTo>
                    <a:cubicBezTo>
                      <a:pt x="787" y="43"/>
                      <a:pt x="1578" y="-1"/>
                      <a:pt x="2371" y="0"/>
                    </a:cubicBezTo>
                    <a:cubicBezTo>
                      <a:pt x="14300" y="0"/>
                      <a:pt x="23971" y="9670"/>
                      <a:pt x="23971" y="21600"/>
                    </a:cubicBezTo>
                  </a:path>
                  <a:path w="23971" h="21600" stroke="0" extrusionOk="0">
                    <a:moveTo>
                      <a:pt x="0" y="130"/>
                    </a:moveTo>
                    <a:cubicBezTo>
                      <a:pt x="787" y="43"/>
                      <a:pt x="1578" y="-1"/>
                      <a:pt x="2371" y="0"/>
                    </a:cubicBezTo>
                    <a:cubicBezTo>
                      <a:pt x="14300" y="0"/>
                      <a:pt x="23971" y="9670"/>
                      <a:pt x="23971" y="21600"/>
                    </a:cubicBezTo>
                    <a:lnTo>
                      <a:pt x="2371"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grpSp>
        <p:grpSp>
          <p:nvGrpSpPr>
            <p:cNvPr id="96" name="Group 114"/>
            <p:cNvGrpSpPr>
              <a:grpSpLocks/>
            </p:cNvGrpSpPr>
            <p:nvPr/>
          </p:nvGrpSpPr>
          <p:grpSpPr bwMode="auto">
            <a:xfrm>
              <a:off x="1620" y="5484"/>
              <a:ext cx="325" cy="498"/>
              <a:chOff x="6195" y="4793"/>
              <a:chExt cx="325" cy="498"/>
            </a:xfrm>
          </p:grpSpPr>
          <p:grpSp>
            <p:nvGrpSpPr>
              <p:cNvPr id="284" name="Group 115"/>
              <p:cNvGrpSpPr>
                <a:grpSpLocks/>
              </p:cNvGrpSpPr>
              <p:nvPr/>
            </p:nvGrpSpPr>
            <p:grpSpPr bwMode="auto">
              <a:xfrm>
                <a:off x="6195" y="4793"/>
                <a:ext cx="325" cy="498"/>
                <a:chOff x="7139" y="4791"/>
                <a:chExt cx="325" cy="498"/>
              </a:xfrm>
            </p:grpSpPr>
            <p:cxnSp>
              <p:nvCxnSpPr>
                <p:cNvPr id="287" name="AutoShape 116"/>
                <p:cNvCxnSpPr>
                  <a:cxnSpLocks noChangeShapeType="1"/>
                </p:cNvCxnSpPr>
                <p:nvPr/>
              </p:nvCxnSpPr>
              <p:spPr bwMode="auto">
                <a:xfrm>
                  <a:off x="7440" y="4791"/>
                  <a:ext cx="0" cy="2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88" name="Arc 117"/>
                <p:cNvSpPr>
                  <a:spLocks/>
                </p:cNvSpPr>
                <p:nvPr/>
              </p:nvSpPr>
              <p:spPr bwMode="auto">
                <a:xfrm rot="10072548" flipH="1">
                  <a:off x="7139" y="5013"/>
                  <a:ext cx="325" cy="276"/>
                </a:xfrm>
                <a:custGeom>
                  <a:avLst/>
                  <a:gdLst>
                    <a:gd name="G0" fmla="+- 2371 0 0"/>
                    <a:gd name="G1" fmla="+- 21600 0 0"/>
                    <a:gd name="G2" fmla="+- 21600 0 0"/>
                    <a:gd name="T0" fmla="*/ 0 w 23971"/>
                    <a:gd name="T1" fmla="*/ 130 h 21600"/>
                    <a:gd name="T2" fmla="*/ 23971 w 23971"/>
                    <a:gd name="T3" fmla="*/ 21600 h 21600"/>
                    <a:gd name="T4" fmla="*/ 2371 w 23971"/>
                    <a:gd name="T5" fmla="*/ 21600 h 21600"/>
                  </a:gdLst>
                  <a:ahLst/>
                  <a:cxnLst>
                    <a:cxn ang="0">
                      <a:pos x="T0" y="T1"/>
                    </a:cxn>
                    <a:cxn ang="0">
                      <a:pos x="T2" y="T3"/>
                    </a:cxn>
                    <a:cxn ang="0">
                      <a:pos x="T4" y="T5"/>
                    </a:cxn>
                  </a:cxnLst>
                  <a:rect l="0" t="0" r="r" b="b"/>
                  <a:pathLst>
                    <a:path w="23971" h="21600" fill="none" extrusionOk="0">
                      <a:moveTo>
                        <a:pt x="0" y="130"/>
                      </a:moveTo>
                      <a:cubicBezTo>
                        <a:pt x="787" y="43"/>
                        <a:pt x="1578" y="-1"/>
                        <a:pt x="2371" y="0"/>
                      </a:cubicBezTo>
                      <a:cubicBezTo>
                        <a:pt x="14300" y="0"/>
                        <a:pt x="23971" y="9670"/>
                        <a:pt x="23971" y="21600"/>
                      </a:cubicBezTo>
                    </a:path>
                    <a:path w="23971" h="21600" stroke="0" extrusionOk="0">
                      <a:moveTo>
                        <a:pt x="0" y="130"/>
                      </a:moveTo>
                      <a:cubicBezTo>
                        <a:pt x="787" y="43"/>
                        <a:pt x="1578" y="-1"/>
                        <a:pt x="2371" y="0"/>
                      </a:cubicBezTo>
                      <a:cubicBezTo>
                        <a:pt x="14300" y="0"/>
                        <a:pt x="23971" y="9670"/>
                        <a:pt x="23971" y="21600"/>
                      </a:cubicBezTo>
                      <a:lnTo>
                        <a:pt x="2371"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grpSp>
          <p:cxnSp>
            <p:nvCxnSpPr>
              <p:cNvPr id="285" name="AutoShape 118"/>
              <p:cNvCxnSpPr>
                <a:cxnSpLocks noChangeShapeType="1"/>
              </p:cNvCxnSpPr>
              <p:nvPr/>
            </p:nvCxnSpPr>
            <p:spPr bwMode="auto">
              <a:xfrm>
                <a:off x="6240" y="5029"/>
                <a:ext cx="24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86" name="Arc 119"/>
              <p:cNvSpPr>
                <a:spLocks/>
              </p:cNvSpPr>
              <p:nvPr/>
            </p:nvSpPr>
            <p:spPr bwMode="auto">
              <a:xfrm flipH="1">
                <a:off x="6255" y="4808"/>
                <a:ext cx="240" cy="2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grpSp>
        <p:grpSp>
          <p:nvGrpSpPr>
            <p:cNvPr id="97" name="Group 120"/>
            <p:cNvGrpSpPr>
              <a:grpSpLocks/>
            </p:cNvGrpSpPr>
            <p:nvPr/>
          </p:nvGrpSpPr>
          <p:grpSpPr bwMode="auto">
            <a:xfrm>
              <a:off x="6195" y="6913"/>
              <a:ext cx="325" cy="498"/>
              <a:chOff x="7139" y="4791"/>
              <a:chExt cx="325" cy="498"/>
            </a:xfrm>
          </p:grpSpPr>
          <p:cxnSp>
            <p:nvCxnSpPr>
              <p:cNvPr id="282" name="AutoShape 121"/>
              <p:cNvCxnSpPr>
                <a:cxnSpLocks noChangeShapeType="1"/>
              </p:cNvCxnSpPr>
              <p:nvPr/>
            </p:nvCxnSpPr>
            <p:spPr bwMode="auto">
              <a:xfrm>
                <a:off x="7440" y="4791"/>
                <a:ext cx="0" cy="2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83" name="Arc 122"/>
              <p:cNvSpPr>
                <a:spLocks/>
              </p:cNvSpPr>
              <p:nvPr/>
            </p:nvSpPr>
            <p:spPr bwMode="auto">
              <a:xfrm rot="10072548" flipH="1">
                <a:off x="7139" y="5013"/>
                <a:ext cx="325" cy="276"/>
              </a:xfrm>
              <a:custGeom>
                <a:avLst/>
                <a:gdLst>
                  <a:gd name="G0" fmla="+- 2371 0 0"/>
                  <a:gd name="G1" fmla="+- 21600 0 0"/>
                  <a:gd name="G2" fmla="+- 21600 0 0"/>
                  <a:gd name="T0" fmla="*/ 0 w 23971"/>
                  <a:gd name="T1" fmla="*/ 130 h 21600"/>
                  <a:gd name="T2" fmla="*/ 23971 w 23971"/>
                  <a:gd name="T3" fmla="*/ 21600 h 21600"/>
                  <a:gd name="T4" fmla="*/ 2371 w 23971"/>
                  <a:gd name="T5" fmla="*/ 21600 h 21600"/>
                </a:gdLst>
                <a:ahLst/>
                <a:cxnLst>
                  <a:cxn ang="0">
                    <a:pos x="T0" y="T1"/>
                  </a:cxn>
                  <a:cxn ang="0">
                    <a:pos x="T2" y="T3"/>
                  </a:cxn>
                  <a:cxn ang="0">
                    <a:pos x="T4" y="T5"/>
                  </a:cxn>
                </a:cxnLst>
                <a:rect l="0" t="0" r="r" b="b"/>
                <a:pathLst>
                  <a:path w="23971" h="21600" fill="none" extrusionOk="0">
                    <a:moveTo>
                      <a:pt x="0" y="130"/>
                    </a:moveTo>
                    <a:cubicBezTo>
                      <a:pt x="787" y="43"/>
                      <a:pt x="1578" y="-1"/>
                      <a:pt x="2371" y="0"/>
                    </a:cubicBezTo>
                    <a:cubicBezTo>
                      <a:pt x="14300" y="0"/>
                      <a:pt x="23971" y="9670"/>
                      <a:pt x="23971" y="21600"/>
                    </a:cubicBezTo>
                  </a:path>
                  <a:path w="23971" h="21600" stroke="0" extrusionOk="0">
                    <a:moveTo>
                      <a:pt x="0" y="130"/>
                    </a:moveTo>
                    <a:cubicBezTo>
                      <a:pt x="787" y="43"/>
                      <a:pt x="1578" y="-1"/>
                      <a:pt x="2371" y="0"/>
                    </a:cubicBezTo>
                    <a:cubicBezTo>
                      <a:pt x="14300" y="0"/>
                      <a:pt x="23971" y="9670"/>
                      <a:pt x="23971" y="21600"/>
                    </a:cubicBezTo>
                    <a:lnTo>
                      <a:pt x="2371"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grpSp>
        <p:cxnSp>
          <p:nvCxnSpPr>
            <p:cNvPr id="98" name="AutoShape 123"/>
            <p:cNvCxnSpPr>
              <a:cxnSpLocks noChangeShapeType="1"/>
            </p:cNvCxnSpPr>
            <p:nvPr/>
          </p:nvCxnSpPr>
          <p:spPr bwMode="auto">
            <a:xfrm>
              <a:off x="6450" y="6716"/>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99" name="AutoShape 124"/>
            <p:cNvCxnSpPr>
              <a:cxnSpLocks noChangeShapeType="1"/>
            </p:cNvCxnSpPr>
            <p:nvPr/>
          </p:nvCxnSpPr>
          <p:spPr bwMode="auto">
            <a:xfrm rot="10800000">
              <a:off x="4320" y="5257"/>
              <a:ext cx="480" cy="465"/>
            </a:xfrm>
            <a:prstGeom prst="curvedConnector3">
              <a:avLst>
                <a:gd name="adj1" fmla="val 40620"/>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00" name="AutoShape 125"/>
            <p:cNvCxnSpPr>
              <a:cxnSpLocks noChangeShapeType="1"/>
            </p:cNvCxnSpPr>
            <p:nvPr/>
          </p:nvCxnSpPr>
          <p:spPr bwMode="auto">
            <a:xfrm flipH="1">
              <a:off x="1365" y="7149"/>
              <a:ext cx="96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01" name="AutoShape 126"/>
            <p:cNvCxnSpPr>
              <a:cxnSpLocks noChangeShapeType="1"/>
            </p:cNvCxnSpPr>
            <p:nvPr/>
          </p:nvCxnSpPr>
          <p:spPr bwMode="auto">
            <a:xfrm>
              <a:off x="2055" y="6596"/>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102" name="AutoShape 127"/>
            <p:cNvCxnSpPr>
              <a:cxnSpLocks noChangeShapeType="1"/>
            </p:cNvCxnSpPr>
            <p:nvPr/>
          </p:nvCxnSpPr>
          <p:spPr bwMode="auto">
            <a:xfrm flipH="1" flipV="1">
              <a:off x="9840" y="7149"/>
              <a:ext cx="720"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03" name="AutoShape 128"/>
            <p:cNvCxnSpPr>
              <a:cxnSpLocks noChangeShapeType="1"/>
            </p:cNvCxnSpPr>
            <p:nvPr/>
          </p:nvCxnSpPr>
          <p:spPr bwMode="auto">
            <a:xfrm flipH="1" flipV="1">
              <a:off x="9840" y="6910"/>
              <a:ext cx="480"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04" name="Arc 129"/>
            <p:cNvSpPr>
              <a:spLocks/>
            </p:cNvSpPr>
            <p:nvPr/>
          </p:nvSpPr>
          <p:spPr bwMode="auto">
            <a:xfrm>
              <a:off x="10320" y="6911"/>
              <a:ext cx="240" cy="2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05" name="AutoShape 130"/>
            <p:cNvCxnSpPr>
              <a:cxnSpLocks noChangeShapeType="1"/>
            </p:cNvCxnSpPr>
            <p:nvPr/>
          </p:nvCxnSpPr>
          <p:spPr bwMode="auto">
            <a:xfrm>
              <a:off x="10280" y="8351"/>
              <a:ext cx="24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06" name="Arc 131"/>
            <p:cNvSpPr>
              <a:spLocks/>
            </p:cNvSpPr>
            <p:nvPr/>
          </p:nvSpPr>
          <p:spPr bwMode="auto">
            <a:xfrm flipH="1">
              <a:off x="10295" y="8129"/>
              <a:ext cx="240" cy="2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07" name="AutoShape 132"/>
            <p:cNvCxnSpPr>
              <a:cxnSpLocks noChangeShapeType="1"/>
            </p:cNvCxnSpPr>
            <p:nvPr/>
          </p:nvCxnSpPr>
          <p:spPr bwMode="auto">
            <a:xfrm flipH="1">
              <a:off x="10537" y="8114"/>
              <a:ext cx="8" cy="2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08" name="AutoShape 133"/>
            <p:cNvCxnSpPr>
              <a:cxnSpLocks noChangeShapeType="1"/>
            </p:cNvCxnSpPr>
            <p:nvPr/>
          </p:nvCxnSpPr>
          <p:spPr bwMode="auto">
            <a:xfrm>
              <a:off x="10545" y="8351"/>
              <a:ext cx="0" cy="2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09" name="AutoShape 134"/>
            <p:cNvCxnSpPr>
              <a:cxnSpLocks noChangeShapeType="1"/>
            </p:cNvCxnSpPr>
            <p:nvPr/>
          </p:nvCxnSpPr>
          <p:spPr bwMode="auto">
            <a:xfrm flipH="1" flipV="1">
              <a:off x="9840" y="8606"/>
              <a:ext cx="736" cy="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10" name="AutoShape 135"/>
            <p:cNvCxnSpPr>
              <a:cxnSpLocks noChangeShapeType="1"/>
            </p:cNvCxnSpPr>
            <p:nvPr/>
          </p:nvCxnSpPr>
          <p:spPr bwMode="auto">
            <a:xfrm>
              <a:off x="10515" y="7922"/>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111" name="AutoShape 136"/>
            <p:cNvCxnSpPr>
              <a:cxnSpLocks noChangeShapeType="1"/>
            </p:cNvCxnSpPr>
            <p:nvPr/>
          </p:nvCxnSpPr>
          <p:spPr bwMode="auto">
            <a:xfrm>
              <a:off x="10395" y="7922"/>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112" name="AutoShape 137"/>
            <p:cNvCxnSpPr>
              <a:cxnSpLocks noChangeShapeType="1"/>
            </p:cNvCxnSpPr>
            <p:nvPr/>
          </p:nvCxnSpPr>
          <p:spPr bwMode="auto">
            <a:xfrm>
              <a:off x="8840" y="8344"/>
              <a:ext cx="24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13" name="Arc 138"/>
            <p:cNvSpPr>
              <a:spLocks/>
            </p:cNvSpPr>
            <p:nvPr/>
          </p:nvSpPr>
          <p:spPr bwMode="auto">
            <a:xfrm flipH="1">
              <a:off x="8855" y="8122"/>
              <a:ext cx="240" cy="2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14" name="AutoShape 139"/>
            <p:cNvCxnSpPr>
              <a:cxnSpLocks noChangeShapeType="1"/>
            </p:cNvCxnSpPr>
            <p:nvPr/>
          </p:nvCxnSpPr>
          <p:spPr bwMode="auto">
            <a:xfrm>
              <a:off x="9105" y="8344"/>
              <a:ext cx="0" cy="2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15" name="AutoShape 140"/>
            <p:cNvCxnSpPr>
              <a:cxnSpLocks noChangeShapeType="1"/>
            </p:cNvCxnSpPr>
            <p:nvPr/>
          </p:nvCxnSpPr>
          <p:spPr bwMode="auto">
            <a:xfrm flipH="1">
              <a:off x="8430" y="8607"/>
              <a:ext cx="93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16" name="AutoShape 141"/>
            <p:cNvCxnSpPr>
              <a:cxnSpLocks noChangeShapeType="1"/>
            </p:cNvCxnSpPr>
            <p:nvPr/>
          </p:nvCxnSpPr>
          <p:spPr bwMode="auto">
            <a:xfrm>
              <a:off x="9075" y="7915"/>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117" name="AutoShape 142"/>
            <p:cNvCxnSpPr>
              <a:cxnSpLocks noChangeShapeType="1"/>
            </p:cNvCxnSpPr>
            <p:nvPr/>
          </p:nvCxnSpPr>
          <p:spPr bwMode="auto">
            <a:xfrm>
              <a:off x="8955" y="7915"/>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118" name="AutoShape 143"/>
            <p:cNvCxnSpPr>
              <a:cxnSpLocks noChangeShapeType="1"/>
            </p:cNvCxnSpPr>
            <p:nvPr/>
          </p:nvCxnSpPr>
          <p:spPr bwMode="auto">
            <a:xfrm>
              <a:off x="9106" y="8103"/>
              <a:ext cx="0" cy="2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19" name="Arc 144"/>
            <p:cNvSpPr>
              <a:spLocks/>
            </p:cNvSpPr>
            <p:nvPr/>
          </p:nvSpPr>
          <p:spPr bwMode="auto">
            <a:xfrm flipH="1">
              <a:off x="7414" y="8139"/>
              <a:ext cx="240" cy="2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20" name="AutoShape 145"/>
            <p:cNvCxnSpPr>
              <a:cxnSpLocks noChangeShapeType="1"/>
            </p:cNvCxnSpPr>
            <p:nvPr/>
          </p:nvCxnSpPr>
          <p:spPr bwMode="auto">
            <a:xfrm>
              <a:off x="7655" y="8124"/>
              <a:ext cx="0" cy="2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21" name="AutoShape 146"/>
            <p:cNvCxnSpPr>
              <a:cxnSpLocks noChangeShapeType="1"/>
            </p:cNvCxnSpPr>
            <p:nvPr/>
          </p:nvCxnSpPr>
          <p:spPr bwMode="auto">
            <a:xfrm>
              <a:off x="7664" y="8361"/>
              <a:ext cx="0" cy="2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22" name="AutoShape 147"/>
            <p:cNvCxnSpPr>
              <a:cxnSpLocks noChangeShapeType="1"/>
            </p:cNvCxnSpPr>
            <p:nvPr/>
          </p:nvCxnSpPr>
          <p:spPr bwMode="auto">
            <a:xfrm flipH="1" flipV="1">
              <a:off x="6944" y="8601"/>
              <a:ext cx="736" cy="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23" name="AutoShape 148"/>
            <p:cNvCxnSpPr>
              <a:cxnSpLocks noChangeShapeType="1"/>
            </p:cNvCxnSpPr>
            <p:nvPr/>
          </p:nvCxnSpPr>
          <p:spPr bwMode="auto">
            <a:xfrm>
              <a:off x="7409" y="8376"/>
              <a:ext cx="24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24" name="AutoShape 149"/>
            <p:cNvCxnSpPr>
              <a:cxnSpLocks noChangeShapeType="1"/>
            </p:cNvCxnSpPr>
            <p:nvPr/>
          </p:nvCxnSpPr>
          <p:spPr bwMode="auto">
            <a:xfrm>
              <a:off x="7560" y="7967"/>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125" name="AutoShape 150"/>
            <p:cNvCxnSpPr>
              <a:cxnSpLocks noChangeShapeType="1"/>
            </p:cNvCxnSpPr>
            <p:nvPr/>
          </p:nvCxnSpPr>
          <p:spPr bwMode="auto">
            <a:xfrm>
              <a:off x="5955" y="8386"/>
              <a:ext cx="24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26" name="Arc 151"/>
            <p:cNvSpPr>
              <a:spLocks/>
            </p:cNvSpPr>
            <p:nvPr/>
          </p:nvSpPr>
          <p:spPr bwMode="auto">
            <a:xfrm flipH="1">
              <a:off x="5970" y="8164"/>
              <a:ext cx="240" cy="2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27" name="AutoShape 152"/>
            <p:cNvCxnSpPr>
              <a:cxnSpLocks noChangeShapeType="1"/>
            </p:cNvCxnSpPr>
            <p:nvPr/>
          </p:nvCxnSpPr>
          <p:spPr bwMode="auto">
            <a:xfrm flipH="1">
              <a:off x="6212" y="8149"/>
              <a:ext cx="8" cy="2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28" name="AutoShape 153"/>
            <p:cNvCxnSpPr>
              <a:cxnSpLocks noChangeShapeType="1"/>
            </p:cNvCxnSpPr>
            <p:nvPr/>
          </p:nvCxnSpPr>
          <p:spPr bwMode="auto">
            <a:xfrm>
              <a:off x="6220" y="8386"/>
              <a:ext cx="0" cy="2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29" name="AutoShape 154"/>
            <p:cNvCxnSpPr>
              <a:cxnSpLocks noChangeShapeType="1"/>
            </p:cNvCxnSpPr>
            <p:nvPr/>
          </p:nvCxnSpPr>
          <p:spPr bwMode="auto">
            <a:xfrm>
              <a:off x="6180" y="7937"/>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130" name="AutoShape 155"/>
            <p:cNvCxnSpPr>
              <a:cxnSpLocks noChangeShapeType="1"/>
            </p:cNvCxnSpPr>
            <p:nvPr/>
          </p:nvCxnSpPr>
          <p:spPr bwMode="auto">
            <a:xfrm>
              <a:off x="6060" y="7937"/>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sp>
          <p:nvSpPr>
            <p:cNvPr id="131" name="Arc 156"/>
            <p:cNvSpPr>
              <a:spLocks/>
            </p:cNvSpPr>
            <p:nvPr/>
          </p:nvSpPr>
          <p:spPr bwMode="auto">
            <a:xfrm rot="15878650" flipH="1">
              <a:off x="5853" y="8452"/>
              <a:ext cx="265" cy="497"/>
            </a:xfrm>
            <a:custGeom>
              <a:avLst/>
              <a:gdLst>
                <a:gd name="G0" fmla="+- 2039 0 0"/>
                <a:gd name="G1" fmla="+- 21595 0 0"/>
                <a:gd name="G2" fmla="+- 21600 0 0"/>
                <a:gd name="T0" fmla="*/ 2521 w 23639"/>
                <a:gd name="T1" fmla="*/ 0 h 43195"/>
                <a:gd name="T2" fmla="*/ 0 w 23639"/>
                <a:gd name="T3" fmla="*/ 43099 h 43195"/>
                <a:gd name="T4" fmla="*/ 2039 w 23639"/>
                <a:gd name="T5" fmla="*/ 21595 h 43195"/>
              </a:gdLst>
              <a:ahLst/>
              <a:cxnLst>
                <a:cxn ang="0">
                  <a:pos x="T0" y="T1"/>
                </a:cxn>
                <a:cxn ang="0">
                  <a:pos x="T2" y="T3"/>
                </a:cxn>
                <a:cxn ang="0">
                  <a:pos x="T4" y="T5"/>
                </a:cxn>
              </a:cxnLst>
              <a:rect l="0" t="0" r="r" b="b"/>
              <a:pathLst>
                <a:path w="23639" h="43195" fill="none" extrusionOk="0">
                  <a:moveTo>
                    <a:pt x="2520" y="0"/>
                  </a:moveTo>
                  <a:cubicBezTo>
                    <a:pt x="14259" y="262"/>
                    <a:pt x="23639" y="9853"/>
                    <a:pt x="23639" y="21595"/>
                  </a:cubicBezTo>
                  <a:cubicBezTo>
                    <a:pt x="23639" y="33524"/>
                    <a:pt x="13968" y="43195"/>
                    <a:pt x="2039" y="43195"/>
                  </a:cubicBezTo>
                  <a:cubicBezTo>
                    <a:pt x="1358" y="43195"/>
                    <a:pt x="677" y="43162"/>
                    <a:pt x="0" y="43098"/>
                  </a:cubicBezTo>
                </a:path>
                <a:path w="23639" h="43195" stroke="0" extrusionOk="0">
                  <a:moveTo>
                    <a:pt x="2520" y="0"/>
                  </a:moveTo>
                  <a:cubicBezTo>
                    <a:pt x="14259" y="262"/>
                    <a:pt x="23639" y="9853"/>
                    <a:pt x="23639" y="21595"/>
                  </a:cubicBezTo>
                  <a:cubicBezTo>
                    <a:pt x="23639" y="33524"/>
                    <a:pt x="13968" y="43195"/>
                    <a:pt x="2039" y="43195"/>
                  </a:cubicBezTo>
                  <a:cubicBezTo>
                    <a:pt x="1358" y="43195"/>
                    <a:pt x="677" y="43162"/>
                    <a:pt x="0" y="43098"/>
                  </a:cubicBezTo>
                  <a:lnTo>
                    <a:pt x="2039" y="21595"/>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32" name="AutoShape 157"/>
            <p:cNvCxnSpPr>
              <a:cxnSpLocks noChangeShapeType="1"/>
            </p:cNvCxnSpPr>
            <p:nvPr/>
          </p:nvCxnSpPr>
          <p:spPr bwMode="auto">
            <a:xfrm flipH="1" flipV="1">
              <a:off x="4080" y="8605"/>
              <a:ext cx="720"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33" name="AutoShape 158"/>
            <p:cNvCxnSpPr>
              <a:cxnSpLocks noChangeShapeType="1"/>
            </p:cNvCxnSpPr>
            <p:nvPr/>
          </p:nvCxnSpPr>
          <p:spPr bwMode="auto">
            <a:xfrm flipH="1" flipV="1">
              <a:off x="4080" y="8365"/>
              <a:ext cx="480"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34" name="Arc 159"/>
            <p:cNvSpPr>
              <a:spLocks/>
            </p:cNvSpPr>
            <p:nvPr/>
          </p:nvSpPr>
          <p:spPr bwMode="auto">
            <a:xfrm>
              <a:off x="4560" y="8366"/>
              <a:ext cx="240" cy="2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35" name="AutoShape 160"/>
            <p:cNvCxnSpPr>
              <a:cxnSpLocks noChangeShapeType="1"/>
            </p:cNvCxnSpPr>
            <p:nvPr/>
          </p:nvCxnSpPr>
          <p:spPr bwMode="auto">
            <a:xfrm flipH="1" flipV="1">
              <a:off x="2205" y="8610"/>
              <a:ext cx="720"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36" name="AutoShape 161"/>
            <p:cNvCxnSpPr>
              <a:cxnSpLocks noChangeShapeType="1"/>
            </p:cNvCxnSpPr>
            <p:nvPr/>
          </p:nvCxnSpPr>
          <p:spPr bwMode="auto">
            <a:xfrm flipH="1" flipV="1">
              <a:off x="2190" y="8370"/>
              <a:ext cx="480"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37" name="Arc 162"/>
            <p:cNvSpPr>
              <a:spLocks/>
            </p:cNvSpPr>
            <p:nvPr/>
          </p:nvSpPr>
          <p:spPr bwMode="auto">
            <a:xfrm>
              <a:off x="2670" y="8371"/>
              <a:ext cx="240" cy="2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38" name="AutoShape 163"/>
            <p:cNvCxnSpPr>
              <a:cxnSpLocks noChangeShapeType="1"/>
            </p:cNvCxnSpPr>
            <p:nvPr/>
          </p:nvCxnSpPr>
          <p:spPr bwMode="auto">
            <a:xfrm>
              <a:off x="4080" y="8256"/>
              <a:ext cx="1" cy="37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39" name="Arc 164"/>
            <p:cNvSpPr>
              <a:spLocks/>
            </p:cNvSpPr>
            <p:nvPr/>
          </p:nvSpPr>
          <p:spPr bwMode="auto">
            <a:xfrm rot="15878650" flipH="1">
              <a:off x="3716" y="8485"/>
              <a:ext cx="265" cy="497"/>
            </a:xfrm>
            <a:custGeom>
              <a:avLst/>
              <a:gdLst>
                <a:gd name="G0" fmla="+- 2039 0 0"/>
                <a:gd name="G1" fmla="+- 21595 0 0"/>
                <a:gd name="G2" fmla="+- 21600 0 0"/>
                <a:gd name="T0" fmla="*/ 2521 w 23639"/>
                <a:gd name="T1" fmla="*/ 0 h 43195"/>
                <a:gd name="T2" fmla="*/ 0 w 23639"/>
                <a:gd name="T3" fmla="*/ 43099 h 43195"/>
                <a:gd name="T4" fmla="*/ 2039 w 23639"/>
                <a:gd name="T5" fmla="*/ 21595 h 43195"/>
              </a:gdLst>
              <a:ahLst/>
              <a:cxnLst>
                <a:cxn ang="0">
                  <a:pos x="T0" y="T1"/>
                </a:cxn>
                <a:cxn ang="0">
                  <a:pos x="T2" y="T3"/>
                </a:cxn>
                <a:cxn ang="0">
                  <a:pos x="T4" y="T5"/>
                </a:cxn>
              </a:cxnLst>
              <a:rect l="0" t="0" r="r" b="b"/>
              <a:pathLst>
                <a:path w="23639" h="43195" fill="none" extrusionOk="0">
                  <a:moveTo>
                    <a:pt x="2520" y="0"/>
                  </a:moveTo>
                  <a:cubicBezTo>
                    <a:pt x="14259" y="262"/>
                    <a:pt x="23639" y="9853"/>
                    <a:pt x="23639" y="21595"/>
                  </a:cubicBezTo>
                  <a:cubicBezTo>
                    <a:pt x="23639" y="33524"/>
                    <a:pt x="13968" y="43195"/>
                    <a:pt x="2039" y="43195"/>
                  </a:cubicBezTo>
                  <a:cubicBezTo>
                    <a:pt x="1358" y="43195"/>
                    <a:pt x="677" y="43162"/>
                    <a:pt x="0" y="43098"/>
                  </a:cubicBezTo>
                </a:path>
                <a:path w="23639" h="43195" stroke="0" extrusionOk="0">
                  <a:moveTo>
                    <a:pt x="2520" y="0"/>
                  </a:moveTo>
                  <a:cubicBezTo>
                    <a:pt x="14259" y="262"/>
                    <a:pt x="23639" y="9853"/>
                    <a:pt x="23639" y="21595"/>
                  </a:cubicBezTo>
                  <a:cubicBezTo>
                    <a:pt x="23639" y="33524"/>
                    <a:pt x="13968" y="43195"/>
                    <a:pt x="2039" y="43195"/>
                  </a:cubicBezTo>
                  <a:cubicBezTo>
                    <a:pt x="1358" y="43195"/>
                    <a:pt x="677" y="43162"/>
                    <a:pt x="0" y="43098"/>
                  </a:cubicBezTo>
                  <a:lnTo>
                    <a:pt x="2039" y="21595"/>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40" name="AutoShape 165"/>
            <p:cNvCxnSpPr>
              <a:cxnSpLocks noChangeShapeType="1"/>
            </p:cNvCxnSpPr>
            <p:nvPr/>
          </p:nvCxnSpPr>
          <p:spPr bwMode="auto">
            <a:xfrm>
              <a:off x="2160" y="8241"/>
              <a:ext cx="1" cy="37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41" name="AutoShape 166"/>
            <p:cNvCxnSpPr>
              <a:cxnSpLocks noChangeShapeType="1"/>
            </p:cNvCxnSpPr>
            <p:nvPr/>
          </p:nvCxnSpPr>
          <p:spPr bwMode="auto">
            <a:xfrm flipH="1">
              <a:off x="1695" y="8616"/>
              <a:ext cx="96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42" name="AutoShape 167"/>
            <p:cNvCxnSpPr>
              <a:cxnSpLocks noChangeShapeType="1"/>
            </p:cNvCxnSpPr>
            <p:nvPr/>
          </p:nvCxnSpPr>
          <p:spPr bwMode="auto">
            <a:xfrm>
              <a:off x="2319" y="8196"/>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143" name="AutoShape 168"/>
            <p:cNvCxnSpPr>
              <a:cxnSpLocks noChangeShapeType="1"/>
            </p:cNvCxnSpPr>
            <p:nvPr/>
          </p:nvCxnSpPr>
          <p:spPr bwMode="auto">
            <a:xfrm flipH="1" flipV="1">
              <a:off x="9875" y="10036"/>
              <a:ext cx="720"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44" name="AutoShape 169"/>
            <p:cNvCxnSpPr>
              <a:cxnSpLocks noChangeShapeType="1"/>
            </p:cNvCxnSpPr>
            <p:nvPr/>
          </p:nvCxnSpPr>
          <p:spPr bwMode="auto">
            <a:xfrm flipH="1" flipV="1">
              <a:off x="9860" y="9796"/>
              <a:ext cx="480"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45" name="Arc 170"/>
            <p:cNvSpPr>
              <a:spLocks/>
            </p:cNvSpPr>
            <p:nvPr/>
          </p:nvSpPr>
          <p:spPr bwMode="auto">
            <a:xfrm>
              <a:off x="10340" y="9797"/>
              <a:ext cx="240" cy="2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46" name="AutoShape 171"/>
            <p:cNvCxnSpPr>
              <a:cxnSpLocks noChangeShapeType="1"/>
            </p:cNvCxnSpPr>
            <p:nvPr/>
          </p:nvCxnSpPr>
          <p:spPr bwMode="auto">
            <a:xfrm flipH="1">
              <a:off x="9831" y="9561"/>
              <a:ext cx="9" cy="48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47" name="AutoShape 172"/>
            <p:cNvCxnSpPr>
              <a:cxnSpLocks noChangeShapeType="1"/>
            </p:cNvCxnSpPr>
            <p:nvPr/>
          </p:nvCxnSpPr>
          <p:spPr bwMode="auto">
            <a:xfrm flipH="1">
              <a:off x="9365" y="10042"/>
              <a:ext cx="96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48" name="AutoShape 173"/>
            <p:cNvCxnSpPr>
              <a:cxnSpLocks noChangeShapeType="1"/>
            </p:cNvCxnSpPr>
            <p:nvPr/>
          </p:nvCxnSpPr>
          <p:spPr bwMode="auto">
            <a:xfrm>
              <a:off x="9989" y="9622"/>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149" name="AutoShape 174"/>
            <p:cNvCxnSpPr>
              <a:cxnSpLocks noChangeShapeType="1"/>
            </p:cNvCxnSpPr>
            <p:nvPr/>
          </p:nvCxnSpPr>
          <p:spPr bwMode="auto">
            <a:xfrm flipH="1" flipV="1">
              <a:off x="7955" y="10036"/>
              <a:ext cx="720"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50" name="AutoShape 175"/>
            <p:cNvCxnSpPr>
              <a:cxnSpLocks noChangeShapeType="1"/>
            </p:cNvCxnSpPr>
            <p:nvPr/>
          </p:nvCxnSpPr>
          <p:spPr bwMode="auto">
            <a:xfrm flipH="1" flipV="1">
              <a:off x="7940" y="9811"/>
              <a:ext cx="480"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51" name="Arc 176"/>
            <p:cNvSpPr>
              <a:spLocks/>
            </p:cNvSpPr>
            <p:nvPr/>
          </p:nvSpPr>
          <p:spPr bwMode="auto">
            <a:xfrm>
              <a:off x="8420" y="9812"/>
              <a:ext cx="240" cy="2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52" name="AutoShape 177"/>
            <p:cNvCxnSpPr>
              <a:cxnSpLocks noChangeShapeType="1"/>
            </p:cNvCxnSpPr>
            <p:nvPr/>
          </p:nvCxnSpPr>
          <p:spPr bwMode="auto">
            <a:xfrm flipH="1">
              <a:off x="7911" y="9576"/>
              <a:ext cx="9" cy="48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53" name="AutoShape 178"/>
            <p:cNvCxnSpPr>
              <a:cxnSpLocks noChangeShapeType="1"/>
            </p:cNvCxnSpPr>
            <p:nvPr/>
          </p:nvCxnSpPr>
          <p:spPr bwMode="auto">
            <a:xfrm flipH="1">
              <a:off x="7445" y="10042"/>
              <a:ext cx="96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54" name="AutoShape 179"/>
            <p:cNvCxnSpPr>
              <a:cxnSpLocks noChangeShapeType="1"/>
            </p:cNvCxnSpPr>
            <p:nvPr/>
          </p:nvCxnSpPr>
          <p:spPr bwMode="auto">
            <a:xfrm flipH="1" flipV="1">
              <a:off x="5760" y="10042"/>
              <a:ext cx="960"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55" name="AutoShape 180"/>
            <p:cNvCxnSpPr>
              <a:cxnSpLocks noChangeShapeType="1"/>
            </p:cNvCxnSpPr>
            <p:nvPr/>
          </p:nvCxnSpPr>
          <p:spPr bwMode="auto">
            <a:xfrm flipH="1" flipV="1">
              <a:off x="5985" y="9817"/>
              <a:ext cx="480"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56" name="Arc 181"/>
            <p:cNvSpPr>
              <a:spLocks/>
            </p:cNvSpPr>
            <p:nvPr/>
          </p:nvSpPr>
          <p:spPr bwMode="auto">
            <a:xfrm>
              <a:off x="6465" y="9818"/>
              <a:ext cx="240" cy="2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57" name="AutoShape 182"/>
            <p:cNvCxnSpPr>
              <a:cxnSpLocks noChangeShapeType="1"/>
            </p:cNvCxnSpPr>
            <p:nvPr/>
          </p:nvCxnSpPr>
          <p:spPr bwMode="auto">
            <a:xfrm flipH="1">
              <a:off x="6000" y="9561"/>
              <a:ext cx="240" cy="23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58" name="AutoShape 183"/>
            <p:cNvCxnSpPr>
              <a:cxnSpLocks noChangeShapeType="1"/>
            </p:cNvCxnSpPr>
            <p:nvPr/>
          </p:nvCxnSpPr>
          <p:spPr bwMode="auto">
            <a:xfrm flipH="1" flipV="1">
              <a:off x="4097" y="10028"/>
              <a:ext cx="960"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59" name="AutoShape 184"/>
            <p:cNvCxnSpPr>
              <a:cxnSpLocks noChangeShapeType="1"/>
            </p:cNvCxnSpPr>
            <p:nvPr/>
          </p:nvCxnSpPr>
          <p:spPr bwMode="auto">
            <a:xfrm flipH="1">
              <a:off x="5030" y="9698"/>
              <a:ext cx="10" cy="34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60" name="AutoShape 185"/>
            <p:cNvCxnSpPr>
              <a:cxnSpLocks noChangeShapeType="1"/>
            </p:cNvCxnSpPr>
            <p:nvPr/>
          </p:nvCxnSpPr>
          <p:spPr bwMode="auto">
            <a:xfrm flipH="1">
              <a:off x="4800" y="9802"/>
              <a:ext cx="9" cy="23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61" name="AutoShape 186"/>
            <p:cNvCxnSpPr>
              <a:cxnSpLocks noChangeShapeType="1"/>
            </p:cNvCxnSpPr>
            <p:nvPr/>
          </p:nvCxnSpPr>
          <p:spPr bwMode="auto">
            <a:xfrm flipH="1">
              <a:off x="4575" y="9848"/>
              <a:ext cx="9" cy="212"/>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62" name="AutoShape 187"/>
            <p:cNvCxnSpPr>
              <a:cxnSpLocks noChangeShapeType="1"/>
            </p:cNvCxnSpPr>
            <p:nvPr/>
          </p:nvCxnSpPr>
          <p:spPr bwMode="auto">
            <a:xfrm>
              <a:off x="4745" y="9531"/>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163" name="AutoShape 188"/>
            <p:cNvCxnSpPr>
              <a:cxnSpLocks noChangeShapeType="1"/>
            </p:cNvCxnSpPr>
            <p:nvPr/>
          </p:nvCxnSpPr>
          <p:spPr bwMode="auto">
            <a:xfrm>
              <a:off x="4805" y="9426"/>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164" name="AutoShape 189"/>
            <p:cNvCxnSpPr>
              <a:cxnSpLocks noChangeShapeType="1"/>
            </p:cNvCxnSpPr>
            <p:nvPr/>
          </p:nvCxnSpPr>
          <p:spPr bwMode="auto">
            <a:xfrm>
              <a:off x="4880" y="9531"/>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165" name="AutoShape 190"/>
            <p:cNvCxnSpPr>
              <a:cxnSpLocks noChangeShapeType="1"/>
            </p:cNvCxnSpPr>
            <p:nvPr/>
          </p:nvCxnSpPr>
          <p:spPr bwMode="auto">
            <a:xfrm flipH="1" flipV="1">
              <a:off x="2910" y="10027"/>
              <a:ext cx="465" cy="2"/>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66" name="AutoShape 191"/>
            <p:cNvCxnSpPr>
              <a:cxnSpLocks noChangeShapeType="1"/>
            </p:cNvCxnSpPr>
            <p:nvPr/>
          </p:nvCxnSpPr>
          <p:spPr bwMode="auto">
            <a:xfrm flipH="1">
              <a:off x="3351" y="9667"/>
              <a:ext cx="9" cy="359"/>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67" name="AutoShape 192"/>
            <p:cNvCxnSpPr>
              <a:cxnSpLocks noChangeShapeType="1"/>
            </p:cNvCxnSpPr>
            <p:nvPr/>
          </p:nvCxnSpPr>
          <p:spPr bwMode="auto">
            <a:xfrm flipH="1">
              <a:off x="3118" y="9772"/>
              <a:ext cx="9" cy="23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68" name="AutoShape 193"/>
            <p:cNvCxnSpPr>
              <a:cxnSpLocks noChangeShapeType="1"/>
            </p:cNvCxnSpPr>
            <p:nvPr/>
          </p:nvCxnSpPr>
          <p:spPr bwMode="auto">
            <a:xfrm flipH="1">
              <a:off x="2893" y="9833"/>
              <a:ext cx="9" cy="212"/>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69" name="Arc 194"/>
            <p:cNvSpPr>
              <a:spLocks/>
            </p:cNvSpPr>
            <p:nvPr/>
          </p:nvSpPr>
          <p:spPr bwMode="auto">
            <a:xfrm rot="15878650" flipH="1">
              <a:off x="2525" y="9898"/>
              <a:ext cx="265" cy="497"/>
            </a:xfrm>
            <a:custGeom>
              <a:avLst/>
              <a:gdLst>
                <a:gd name="G0" fmla="+- 2039 0 0"/>
                <a:gd name="G1" fmla="+- 21595 0 0"/>
                <a:gd name="G2" fmla="+- 21600 0 0"/>
                <a:gd name="T0" fmla="*/ 2521 w 23639"/>
                <a:gd name="T1" fmla="*/ 0 h 43195"/>
                <a:gd name="T2" fmla="*/ 0 w 23639"/>
                <a:gd name="T3" fmla="*/ 43099 h 43195"/>
                <a:gd name="T4" fmla="*/ 2039 w 23639"/>
                <a:gd name="T5" fmla="*/ 21595 h 43195"/>
              </a:gdLst>
              <a:ahLst/>
              <a:cxnLst>
                <a:cxn ang="0">
                  <a:pos x="T0" y="T1"/>
                </a:cxn>
                <a:cxn ang="0">
                  <a:pos x="T2" y="T3"/>
                </a:cxn>
                <a:cxn ang="0">
                  <a:pos x="T4" y="T5"/>
                </a:cxn>
              </a:cxnLst>
              <a:rect l="0" t="0" r="r" b="b"/>
              <a:pathLst>
                <a:path w="23639" h="43195" fill="none" extrusionOk="0">
                  <a:moveTo>
                    <a:pt x="2520" y="0"/>
                  </a:moveTo>
                  <a:cubicBezTo>
                    <a:pt x="14259" y="262"/>
                    <a:pt x="23639" y="9853"/>
                    <a:pt x="23639" y="21595"/>
                  </a:cubicBezTo>
                  <a:cubicBezTo>
                    <a:pt x="23639" y="33524"/>
                    <a:pt x="13968" y="43195"/>
                    <a:pt x="2039" y="43195"/>
                  </a:cubicBezTo>
                  <a:cubicBezTo>
                    <a:pt x="1358" y="43195"/>
                    <a:pt x="677" y="43162"/>
                    <a:pt x="0" y="43098"/>
                  </a:cubicBezTo>
                </a:path>
                <a:path w="23639" h="43195" stroke="0" extrusionOk="0">
                  <a:moveTo>
                    <a:pt x="2520" y="0"/>
                  </a:moveTo>
                  <a:cubicBezTo>
                    <a:pt x="14259" y="262"/>
                    <a:pt x="23639" y="9853"/>
                    <a:pt x="23639" y="21595"/>
                  </a:cubicBezTo>
                  <a:cubicBezTo>
                    <a:pt x="23639" y="33524"/>
                    <a:pt x="13968" y="43195"/>
                    <a:pt x="2039" y="43195"/>
                  </a:cubicBezTo>
                  <a:cubicBezTo>
                    <a:pt x="1358" y="43195"/>
                    <a:pt x="677" y="43162"/>
                    <a:pt x="0" y="43098"/>
                  </a:cubicBezTo>
                  <a:lnTo>
                    <a:pt x="2039" y="21595"/>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170" name="Arc 195"/>
            <p:cNvSpPr>
              <a:spLocks/>
            </p:cNvSpPr>
            <p:nvPr/>
          </p:nvSpPr>
          <p:spPr bwMode="auto">
            <a:xfrm rot="13219550" flipH="1">
              <a:off x="3203" y="7167"/>
              <a:ext cx="573" cy="505"/>
            </a:xfrm>
            <a:custGeom>
              <a:avLst/>
              <a:gdLst>
                <a:gd name="G0" fmla="+- 21600 0 0"/>
                <a:gd name="G1" fmla="+- 21600 0 0"/>
                <a:gd name="G2" fmla="+- 21600 0 0"/>
                <a:gd name="T0" fmla="*/ 11118 w 42713"/>
                <a:gd name="T1" fmla="*/ 40486 h 40486"/>
                <a:gd name="T2" fmla="*/ 42713 w 42713"/>
                <a:gd name="T3" fmla="*/ 17040 h 40486"/>
                <a:gd name="T4" fmla="*/ 21600 w 42713"/>
                <a:gd name="T5" fmla="*/ 21600 h 40486"/>
              </a:gdLst>
              <a:ahLst/>
              <a:cxnLst>
                <a:cxn ang="0">
                  <a:pos x="T0" y="T1"/>
                </a:cxn>
                <a:cxn ang="0">
                  <a:pos x="T2" y="T3"/>
                </a:cxn>
                <a:cxn ang="0">
                  <a:pos x="T4" y="T5"/>
                </a:cxn>
              </a:cxnLst>
              <a:rect l="0" t="0" r="r" b="b"/>
              <a:pathLst>
                <a:path w="42713" h="40486" fill="none" extrusionOk="0">
                  <a:moveTo>
                    <a:pt x="11117" y="40486"/>
                  </a:moveTo>
                  <a:cubicBezTo>
                    <a:pt x="4256" y="36677"/>
                    <a:pt x="0" y="29447"/>
                    <a:pt x="0" y="21600"/>
                  </a:cubicBezTo>
                  <a:cubicBezTo>
                    <a:pt x="0" y="9670"/>
                    <a:pt x="9670" y="0"/>
                    <a:pt x="21600" y="0"/>
                  </a:cubicBezTo>
                  <a:cubicBezTo>
                    <a:pt x="31772" y="-1"/>
                    <a:pt x="40565" y="7097"/>
                    <a:pt x="42713" y="17039"/>
                  </a:cubicBezTo>
                </a:path>
                <a:path w="42713" h="40486" stroke="0" extrusionOk="0">
                  <a:moveTo>
                    <a:pt x="11117" y="40486"/>
                  </a:moveTo>
                  <a:cubicBezTo>
                    <a:pt x="4256" y="36677"/>
                    <a:pt x="0" y="29447"/>
                    <a:pt x="0" y="21600"/>
                  </a:cubicBezTo>
                  <a:cubicBezTo>
                    <a:pt x="0" y="9670"/>
                    <a:pt x="9670" y="0"/>
                    <a:pt x="21600" y="0"/>
                  </a:cubicBezTo>
                  <a:cubicBezTo>
                    <a:pt x="31772" y="-1"/>
                    <a:pt x="40565" y="7097"/>
                    <a:pt x="42713" y="17039"/>
                  </a:cubicBezTo>
                  <a:lnTo>
                    <a:pt x="2160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171" name="Arc 196"/>
            <p:cNvSpPr>
              <a:spLocks/>
            </p:cNvSpPr>
            <p:nvPr/>
          </p:nvSpPr>
          <p:spPr bwMode="auto">
            <a:xfrm rot="13219550" flipH="1">
              <a:off x="3369" y="6761"/>
              <a:ext cx="319" cy="392"/>
            </a:xfrm>
            <a:custGeom>
              <a:avLst/>
              <a:gdLst>
                <a:gd name="G0" fmla="+- 21600 0 0"/>
                <a:gd name="G1" fmla="+- 21600 0 0"/>
                <a:gd name="G2" fmla="+- 21600 0 0"/>
                <a:gd name="T0" fmla="*/ 18757 w 41243"/>
                <a:gd name="T1" fmla="*/ 43012 h 43012"/>
                <a:gd name="T2" fmla="*/ 41243 w 41243"/>
                <a:gd name="T3" fmla="*/ 12617 h 43012"/>
                <a:gd name="T4" fmla="*/ 21600 w 41243"/>
                <a:gd name="T5" fmla="*/ 21600 h 43012"/>
              </a:gdLst>
              <a:ahLst/>
              <a:cxnLst>
                <a:cxn ang="0">
                  <a:pos x="T0" y="T1"/>
                </a:cxn>
                <a:cxn ang="0">
                  <a:pos x="T2" y="T3"/>
                </a:cxn>
                <a:cxn ang="0">
                  <a:pos x="T4" y="T5"/>
                </a:cxn>
              </a:cxnLst>
              <a:rect l="0" t="0" r="r" b="b"/>
              <a:pathLst>
                <a:path w="41243" h="43012" fill="none" extrusionOk="0">
                  <a:moveTo>
                    <a:pt x="18756" y="43012"/>
                  </a:moveTo>
                  <a:cubicBezTo>
                    <a:pt x="8020" y="41586"/>
                    <a:pt x="0" y="32430"/>
                    <a:pt x="0" y="21600"/>
                  </a:cubicBezTo>
                  <a:cubicBezTo>
                    <a:pt x="0" y="9670"/>
                    <a:pt x="9670" y="0"/>
                    <a:pt x="21600" y="0"/>
                  </a:cubicBezTo>
                  <a:cubicBezTo>
                    <a:pt x="30052" y="-1"/>
                    <a:pt x="37728" y="4930"/>
                    <a:pt x="41243" y="12616"/>
                  </a:cubicBezTo>
                </a:path>
                <a:path w="41243" h="43012" stroke="0" extrusionOk="0">
                  <a:moveTo>
                    <a:pt x="18756" y="43012"/>
                  </a:moveTo>
                  <a:cubicBezTo>
                    <a:pt x="8020" y="41586"/>
                    <a:pt x="0" y="32430"/>
                    <a:pt x="0" y="21600"/>
                  </a:cubicBezTo>
                  <a:cubicBezTo>
                    <a:pt x="0" y="9670"/>
                    <a:pt x="9670" y="0"/>
                    <a:pt x="21600" y="0"/>
                  </a:cubicBezTo>
                  <a:cubicBezTo>
                    <a:pt x="30052" y="-1"/>
                    <a:pt x="37728" y="4930"/>
                    <a:pt x="41243" y="12616"/>
                  </a:cubicBezTo>
                  <a:lnTo>
                    <a:pt x="2160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72" name="AutoShape 197"/>
            <p:cNvCxnSpPr>
              <a:cxnSpLocks noChangeShapeType="1"/>
            </p:cNvCxnSpPr>
            <p:nvPr/>
          </p:nvCxnSpPr>
          <p:spPr bwMode="auto">
            <a:xfrm flipV="1">
              <a:off x="3399" y="7133"/>
              <a:ext cx="231" cy="2"/>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73" name="Arc 198"/>
            <p:cNvSpPr>
              <a:spLocks/>
            </p:cNvSpPr>
            <p:nvPr/>
          </p:nvSpPr>
          <p:spPr bwMode="auto">
            <a:xfrm rot="13219550" flipH="1">
              <a:off x="2010" y="6763"/>
              <a:ext cx="319" cy="392"/>
            </a:xfrm>
            <a:custGeom>
              <a:avLst/>
              <a:gdLst>
                <a:gd name="G0" fmla="+- 21600 0 0"/>
                <a:gd name="G1" fmla="+- 21600 0 0"/>
                <a:gd name="G2" fmla="+- 21600 0 0"/>
                <a:gd name="T0" fmla="*/ 18757 w 41243"/>
                <a:gd name="T1" fmla="*/ 43012 h 43012"/>
                <a:gd name="T2" fmla="*/ 41243 w 41243"/>
                <a:gd name="T3" fmla="*/ 12617 h 43012"/>
                <a:gd name="T4" fmla="*/ 21600 w 41243"/>
                <a:gd name="T5" fmla="*/ 21600 h 43012"/>
              </a:gdLst>
              <a:ahLst/>
              <a:cxnLst>
                <a:cxn ang="0">
                  <a:pos x="T0" y="T1"/>
                </a:cxn>
                <a:cxn ang="0">
                  <a:pos x="T2" y="T3"/>
                </a:cxn>
                <a:cxn ang="0">
                  <a:pos x="T4" y="T5"/>
                </a:cxn>
              </a:cxnLst>
              <a:rect l="0" t="0" r="r" b="b"/>
              <a:pathLst>
                <a:path w="41243" h="43012" fill="none" extrusionOk="0">
                  <a:moveTo>
                    <a:pt x="18756" y="43012"/>
                  </a:moveTo>
                  <a:cubicBezTo>
                    <a:pt x="8020" y="41586"/>
                    <a:pt x="0" y="32430"/>
                    <a:pt x="0" y="21600"/>
                  </a:cubicBezTo>
                  <a:cubicBezTo>
                    <a:pt x="0" y="9670"/>
                    <a:pt x="9670" y="0"/>
                    <a:pt x="21600" y="0"/>
                  </a:cubicBezTo>
                  <a:cubicBezTo>
                    <a:pt x="30052" y="-1"/>
                    <a:pt x="37728" y="4930"/>
                    <a:pt x="41243" y="12616"/>
                  </a:cubicBezTo>
                </a:path>
                <a:path w="41243" h="43012" stroke="0" extrusionOk="0">
                  <a:moveTo>
                    <a:pt x="18756" y="43012"/>
                  </a:moveTo>
                  <a:cubicBezTo>
                    <a:pt x="8020" y="41586"/>
                    <a:pt x="0" y="32430"/>
                    <a:pt x="0" y="21600"/>
                  </a:cubicBezTo>
                  <a:cubicBezTo>
                    <a:pt x="0" y="9670"/>
                    <a:pt x="9670" y="0"/>
                    <a:pt x="21600" y="0"/>
                  </a:cubicBezTo>
                  <a:cubicBezTo>
                    <a:pt x="30052" y="-1"/>
                    <a:pt x="37728" y="4930"/>
                    <a:pt x="41243" y="12616"/>
                  </a:cubicBezTo>
                  <a:lnTo>
                    <a:pt x="2160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74" name="AutoShape 199"/>
            <p:cNvCxnSpPr>
              <a:cxnSpLocks noChangeShapeType="1"/>
            </p:cNvCxnSpPr>
            <p:nvPr/>
          </p:nvCxnSpPr>
          <p:spPr bwMode="auto">
            <a:xfrm flipH="1">
              <a:off x="4966" y="7159"/>
              <a:ext cx="432"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75" name="AutoShape 200"/>
            <p:cNvCxnSpPr>
              <a:cxnSpLocks noChangeShapeType="1"/>
            </p:cNvCxnSpPr>
            <p:nvPr/>
          </p:nvCxnSpPr>
          <p:spPr bwMode="auto">
            <a:xfrm flipH="1">
              <a:off x="4845" y="6934"/>
              <a:ext cx="240" cy="23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76" name="AutoShape 201"/>
            <p:cNvCxnSpPr>
              <a:cxnSpLocks noChangeShapeType="1"/>
            </p:cNvCxnSpPr>
            <p:nvPr/>
          </p:nvCxnSpPr>
          <p:spPr bwMode="auto">
            <a:xfrm>
              <a:off x="4760" y="6934"/>
              <a:ext cx="234" cy="23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77" name="AutoShape 202"/>
            <p:cNvCxnSpPr>
              <a:cxnSpLocks noChangeShapeType="1"/>
            </p:cNvCxnSpPr>
            <p:nvPr/>
          </p:nvCxnSpPr>
          <p:spPr bwMode="auto">
            <a:xfrm flipH="1">
              <a:off x="4742" y="6924"/>
              <a:ext cx="373"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78" name="Arc 203"/>
            <p:cNvSpPr>
              <a:spLocks/>
            </p:cNvSpPr>
            <p:nvPr/>
          </p:nvSpPr>
          <p:spPr bwMode="auto">
            <a:xfrm rot="15878650" flipH="1">
              <a:off x="1316" y="9913"/>
              <a:ext cx="265" cy="497"/>
            </a:xfrm>
            <a:custGeom>
              <a:avLst/>
              <a:gdLst>
                <a:gd name="G0" fmla="+- 2039 0 0"/>
                <a:gd name="G1" fmla="+- 21595 0 0"/>
                <a:gd name="G2" fmla="+- 21600 0 0"/>
                <a:gd name="T0" fmla="*/ 2521 w 23639"/>
                <a:gd name="T1" fmla="*/ 0 h 43195"/>
                <a:gd name="T2" fmla="*/ 0 w 23639"/>
                <a:gd name="T3" fmla="*/ 43099 h 43195"/>
                <a:gd name="T4" fmla="*/ 2039 w 23639"/>
                <a:gd name="T5" fmla="*/ 21595 h 43195"/>
              </a:gdLst>
              <a:ahLst/>
              <a:cxnLst>
                <a:cxn ang="0">
                  <a:pos x="T0" y="T1"/>
                </a:cxn>
                <a:cxn ang="0">
                  <a:pos x="T2" y="T3"/>
                </a:cxn>
                <a:cxn ang="0">
                  <a:pos x="T4" y="T5"/>
                </a:cxn>
              </a:cxnLst>
              <a:rect l="0" t="0" r="r" b="b"/>
              <a:pathLst>
                <a:path w="23639" h="43195" fill="none" extrusionOk="0">
                  <a:moveTo>
                    <a:pt x="2520" y="0"/>
                  </a:moveTo>
                  <a:cubicBezTo>
                    <a:pt x="14259" y="262"/>
                    <a:pt x="23639" y="9853"/>
                    <a:pt x="23639" y="21595"/>
                  </a:cubicBezTo>
                  <a:cubicBezTo>
                    <a:pt x="23639" y="33524"/>
                    <a:pt x="13968" y="43195"/>
                    <a:pt x="2039" y="43195"/>
                  </a:cubicBezTo>
                  <a:cubicBezTo>
                    <a:pt x="1358" y="43195"/>
                    <a:pt x="677" y="43162"/>
                    <a:pt x="0" y="43098"/>
                  </a:cubicBezTo>
                </a:path>
                <a:path w="23639" h="43195" stroke="0" extrusionOk="0">
                  <a:moveTo>
                    <a:pt x="2520" y="0"/>
                  </a:moveTo>
                  <a:cubicBezTo>
                    <a:pt x="14259" y="262"/>
                    <a:pt x="23639" y="9853"/>
                    <a:pt x="23639" y="21595"/>
                  </a:cubicBezTo>
                  <a:cubicBezTo>
                    <a:pt x="23639" y="33524"/>
                    <a:pt x="13968" y="43195"/>
                    <a:pt x="2039" y="43195"/>
                  </a:cubicBezTo>
                  <a:cubicBezTo>
                    <a:pt x="1358" y="43195"/>
                    <a:pt x="677" y="43162"/>
                    <a:pt x="0" y="43098"/>
                  </a:cubicBezTo>
                  <a:lnTo>
                    <a:pt x="2039" y="21595"/>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79" name="AutoShape 204"/>
            <p:cNvCxnSpPr>
              <a:cxnSpLocks noChangeShapeType="1"/>
            </p:cNvCxnSpPr>
            <p:nvPr/>
          </p:nvCxnSpPr>
          <p:spPr bwMode="auto">
            <a:xfrm>
              <a:off x="1682" y="9321"/>
              <a:ext cx="0" cy="735"/>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80" name="AutoShape 205"/>
            <p:cNvCxnSpPr>
              <a:cxnSpLocks noChangeShapeType="1"/>
            </p:cNvCxnSpPr>
            <p:nvPr/>
          </p:nvCxnSpPr>
          <p:spPr bwMode="auto">
            <a:xfrm>
              <a:off x="10102" y="10750"/>
              <a:ext cx="0" cy="735"/>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81" name="AutoShape 206"/>
            <p:cNvCxnSpPr>
              <a:cxnSpLocks noChangeShapeType="1"/>
            </p:cNvCxnSpPr>
            <p:nvPr/>
          </p:nvCxnSpPr>
          <p:spPr bwMode="auto">
            <a:xfrm flipH="1">
              <a:off x="9616" y="11471"/>
              <a:ext cx="96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82" name="AutoShape 207"/>
            <p:cNvCxnSpPr>
              <a:cxnSpLocks noChangeShapeType="1"/>
            </p:cNvCxnSpPr>
            <p:nvPr/>
          </p:nvCxnSpPr>
          <p:spPr bwMode="auto">
            <a:xfrm>
              <a:off x="7975" y="11856"/>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183" name="AutoShape 208"/>
            <p:cNvCxnSpPr>
              <a:cxnSpLocks noChangeShapeType="1"/>
            </p:cNvCxnSpPr>
            <p:nvPr/>
          </p:nvCxnSpPr>
          <p:spPr bwMode="auto">
            <a:xfrm>
              <a:off x="8110" y="11856"/>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184" name="AutoShape 209"/>
            <p:cNvCxnSpPr>
              <a:cxnSpLocks noChangeShapeType="1"/>
            </p:cNvCxnSpPr>
            <p:nvPr/>
          </p:nvCxnSpPr>
          <p:spPr bwMode="auto">
            <a:xfrm flipH="1">
              <a:off x="5760" y="11487"/>
              <a:ext cx="1155"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85" name="Arc 210"/>
            <p:cNvSpPr>
              <a:spLocks/>
            </p:cNvSpPr>
            <p:nvPr/>
          </p:nvSpPr>
          <p:spPr bwMode="auto">
            <a:xfrm>
              <a:off x="6256" y="11231"/>
              <a:ext cx="240" cy="24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186" name="Arc 211"/>
            <p:cNvSpPr>
              <a:spLocks/>
            </p:cNvSpPr>
            <p:nvPr/>
          </p:nvSpPr>
          <p:spPr bwMode="auto">
            <a:xfrm rot="15450736">
              <a:off x="6029" y="11165"/>
              <a:ext cx="221" cy="377"/>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87" name="AutoShape 212"/>
            <p:cNvCxnSpPr>
              <a:cxnSpLocks noChangeShapeType="1"/>
            </p:cNvCxnSpPr>
            <p:nvPr/>
          </p:nvCxnSpPr>
          <p:spPr bwMode="auto">
            <a:xfrm>
              <a:off x="6262" y="11077"/>
              <a:ext cx="1" cy="42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88" name="AutoShape 213"/>
            <p:cNvCxnSpPr>
              <a:cxnSpLocks noChangeShapeType="1"/>
            </p:cNvCxnSpPr>
            <p:nvPr/>
          </p:nvCxnSpPr>
          <p:spPr bwMode="auto">
            <a:xfrm flipV="1">
              <a:off x="4565" y="11455"/>
              <a:ext cx="450" cy="1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89" name="Arc 214"/>
            <p:cNvSpPr>
              <a:spLocks/>
            </p:cNvSpPr>
            <p:nvPr/>
          </p:nvSpPr>
          <p:spPr bwMode="auto">
            <a:xfrm flipH="1">
              <a:off x="4790" y="11233"/>
              <a:ext cx="240" cy="2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90" name="AutoShape 215"/>
            <p:cNvCxnSpPr>
              <a:cxnSpLocks noChangeShapeType="1"/>
            </p:cNvCxnSpPr>
            <p:nvPr/>
          </p:nvCxnSpPr>
          <p:spPr bwMode="auto">
            <a:xfrm flipH="1">
              <a:off x="5032" y="11218"/>
              <a:ext cx="8" cy="2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91" name="AutoShape 216"/>
            <p:cNvCxnSpPr>
              <a:cxnSpLocks noChangeShapeType="1"/>
            </p:cNvCxnSpPr>
            <p:nvPr/>
          </p:nvCxnSpPr>
          <p:spPr bwMode="auto">
            <a:xfrm>
              <a:off x="4565" y="11448"/>
              <a:ext cx="0" cy="498"/>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92" name="Oval 217"/>
            <p:cNvSpPr>
              <a:spLocks noChangeArrowheads="1"/>
            </p:cNvSpPr>
            <p:nvPr/>
          </p:nvSpPr>
          <p:spPr bwMode="auto">
            <a:xfrm>
              <a:off x="3127" y="11320"/>
              <a:ext cx="248" cy="263"/>
            </a:xfrm>
            <a:prstGeom prst="ellipse">
              <a:avLst/>
            </a:prstGeom>
            <a:solidFill>
              <a:srgbClr val="FFFFF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cxnSp>
          <p:nvCxnSpPr>
            <p:cNvPr id="193" name="AutoShape 218"/>
            <p:cNvCxnSpPr>
              <a:cxnSpLocks noChangeShapeType="1"/>
            </p:cNvCxnSpPr>
            <p:nvPr/>
          </p:nvCxnSpPr>
          <p:spPr bwMode="auto">
            <a:xfrm flipV="1">
              <a:off x="2775" y="11463"/>
              <a:ext cx="333" cy="2"/>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94" name="AutoShape 219"/>
            <p:cNvCxnSpPr>
              <a:cxnSpLocks noChangeShapeType="1"/>
            </p:cNvCxnSpPr>
            <p:nvPr/>
          </p:nvCxnSpPr>
          <p:spPr bwMode="auto">
            <a:xfrm>
              <a:off x="3369" y="11451"/>
              <a:ext cx="333" cy="1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195" name="Arc 220"/>
            <p:cNvSpPr>
              <a:spLocks/>
            </p:cNvSpPr>
            <p:nvPr/>
          </p:nvSpPr>
          <p:spPr bwMode="auto">
            <a:xfrm rot="15878650" flipH="1">
              <a:off x="1564" y="11340"/>
              <a:ext cx="265" cy="497"/>
            </a:xfrm>
            <a:custGeom>
              <a:avLst/>
              <a:gdLst>
                <a:gd name="G0" fmla="+- 2039 0 0"/>
                <a:gd name="G1" fmla="+- 21595 0 0"/>
                <a:gd name="G2" fmla="+- 21600 0 0"/>
                <a:gd name="T0" fmla="*/ 2521 w 23639"/>
                <a:gd name="T1" fmla="*/ 0 h 43195"/>
                <a:gd name="T2" fmla="*/ 0 w 23639"/>
                <a:gd name="T3" fmla="*/ 43099 h 43195"/>
                <a:gd name="T4" fmla="*/ 2039 w 23639"/>
                <a:gd name="T5" fmla="*/ 21595 h 43195"/>
              </a:gdLst>
              <a:ahLst/>
              <a:cxnLst>
                <a:cxn ang="0">
                  <a:pos x="T0" y="T1"/>
                </a:cxn>
                <a:cxn ang="0">
                  <a:pos x="T2" y="T3"/>
                </a:cxn>
                <a:cxn ang="0">
                  <a:pos x="T4" y="T5"/>
                </a:cxn>
              </a:cxnLst>
              <a:rect l="0" t="0" r="r" b="b"/>
              <a:pathLst>
                <a:path w="23639" h="43195" fill="none" extrusionOk="0">
                  <a:moveTo>
                    <a:pt x="2520" y="0"/>
                  </a:moveTo>
                  <a:cubicBezTo>
                    <a:pt x="14259" y="262"/>
                    <a:pt x="23639" y="9853"/>
                    <a:pt x="23639" y="21595"/>
                  </a:cubicBezTo>
                  <a:cubicBezTo>
                    <a:pt x="23639" y="33524"/>
                    <a:pt x="13968" y="43195"/>
                    <a:pt x="2039" y="43195"/>
                  </a:cubicBezTo>
                  <a:cubicBezTo>
                    <a:pt x="1358" y="43195"/>
                    <a:pt x="677" y="43162"/>
                    <a:pt x="0" y="43098"/>
                  </a:cubicBezTo>
                </a:path>
                <a:path w="23639" h="43195" stroke="0" extrusionOk="0">
                  <a:moveTo>
                    <a:pt x="2520" y="0"/>
                  </a:moveTo>
                  <a:cubicBezTo>
                    <a:pt x="14259" y="262"/>
                    <a:pt x="23639" y="9853"/>
                    <a:pt x="23639" y="21595"/>
                  </a:cubicBezTo>
                  <a:cubicBezTo>
                    <a:pt x="23639" y="33524"/>
                    <a:pt x="13968" y="43195"/>
                    <a:pt x="2039" y="43195"/>
                  </a:cubicBezTo>
                  <a:cubicBezTo>
                    <a:pt x="1358" y="43195"/>
                    <a:pt x="677" y="43162"/>
                    <a:pt x="0" y="43098"/>
                  </a:cubicBezTo>
                  <a:lnTo>
                    <a:pt x="2039" y="21595"/>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196" name="AutoShape 221"/>
            <p:cNvCxnSpPr>
              <a:cxnSpLocks noChangeShapeType="1"/>
            </p:cNvCxnSpPr>
            <p:nvPr/>
          </p:nvCxnSpPr>
          <p:spPr bwMode="auto">
            <a:xfrm flipH="1">
              <a:off x="1935" y="11291"/>
              <a:ext cx="9" cy="212"/>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97" name="AutoShape 222"/>
            <p:cNvCxnSpPr>
              <a:cxnSpLocks noChangeShapeType="1"/>
            </p:cNvCxnSpPr>
            <p:nvPr/>
          </p:nvCxnSpPr>
          <p:spPr bwMode="auto">
            <a:xfrm>
              <a:off x="1682" y="11201"/>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198" name="AutoShape 223"/>
            <p:cNvCxnSpPr>
              <a:cxnSpLocks noChangeShapeType="1"/>
            </p:cNvCxnSpPr>
            <p:nvPr/>
          </p:nvCxnSpPr>
          <p:spPr bwMode="auto">
            <a:xfrm>
              <a:off x="6959" y="12212"/>
              <a:ext cx="0" cy="735"/>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99" name="AutoShape 224"/>
            <p:cNvCxnSpPr>
              <a:cxnSpLocks noChangeShapeType="1"/>
            </p:cNvCxnSpPr>
            <p:nvPr/>
          </p:nvCxnSpPr>
          <p:spPr bwMode="auto">
            <a:xfrm flipH="1">
              <a:off x="6473" y="12918"/>
              <a:ext cx="501"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00" name="AutoShape 225"/>
            <p:cNvCxnSpPr>
              <a:cxnSpLocks noChangeShapeType="1"/>
            </p:cNvCxnSpPr>
            <p:nvPr/>
          </p:nvCxnSpPr>
          <p:spPr bwMode="auto">
            <a:xfrm>
              <a:off x="6495" y="12787"/>
              <a:ext cx="0" cy="132"/>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01" name="Arc 226"/>
            <p:cNvSpPr>
              <a:spLocks/>
            </p:cNvSpPr>
            <p:nvPr/>
          </p:nvSpPr>
          <p:spPr bwMode="auto">
            <a:xfrm flipH="1">
              <a:off x="9831" y="12672"/>
              <a:ext cx="240" cy="2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202" name="AutoShape 227"/>
            <p:cNvCxnSpPr>
              <a:cxnSpLocks noChangeShapeType="1"/>
            </p:cNvCxnSpPr>
            <p:nvPr/>
          </p:nvCxnSpPr>
          <p:spPr bwMode="auto">
            <a:xfrm flipH="1">
              <a:off x="10073" y="12500"/>
              <a:ext cx="14" cy="39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03" name="AutoShape 228"/>
            <p:cNvCxnSpPr>
              <a:cxnSpLocks noChangeShapeType="1"/>
            </p:cNvCxnSpPr>
            <p:nvPr/>
          </p:nvCxnSpPr>
          <p:spPr bwMode="auto">
            <a:xfrm>
              <a:off x="9826" y="12908"/>
              <a:ext cx="494"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04" name="AutoShape 229"/>
            <p:cNvCxnSpPr>
              <a:cxnSpLocks noChangeShapeType="1"/>
            </p:cNvCxnSpPr>
            <p:nvPr/>
          </p:nvCxnSpPr>
          <p:spPr bwMode="auto">
            <a:xfrm>
              <a:off x="9977" y="12500"/>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sp>
          <p:nvSpPr>
            <p:cNvPr id="205" name="Arc 230"/>
            <p:cNvSpPr>
              <a:spLocks/>
            </p:cNvSpPr>
            <p:nvPr/>
          </p:nvSpPr>
          <p:spPr bwMode="auto">
            <a:xfrm flipH="1">
              <a:off x="8405" y="12687"/>
              <a:ext cx="240" cy="2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206" name="AutoShape 231"/>
            <p:cNvCxnSpPr>
              <a:cxnSpLocks noChangeShapeType="1"/>
            </p:cNvCxnSpPr>
            <p:nvPr/>
          </p:nvCxnSpPr>
          <p:spPr bwMode="auto">
            <a:xfrm>
              <a:off x="8640" y="12531"/>
              <a:ext cx="7" cy="39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07" name="AutoShape 232"/>
            <p:cNvCxnSpPr>
              <a:cxnSpLocks noChangeShapeType="1"/>
            </p:cNvCxnSpPr>
            <p:nvPr/>
          </p:nvCxnSpPr>
          <p:spPr bwMode="auto">
            <a:xfrm>
              <a:off x="8400" y="12923"/>
              <a:ext cx="24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08" name="AutoShape 233"/>
            <p:cNvCxnSpPr>
              <a:cxnSpLocks noChangeShapeType="1"/>
            </p:cNvCxnSpPr>
            <p:nvPr/>
          </p:nvCxnSpPr>
          <p:spPr bwMode="auto">
            <a:xfrm>
              <a:off x="8551" y="12515"/>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209" name="AutoShape 234"/>
            <p:cNvCxnSpPr>
              <a:cxnSpLocks noChangeShapeType="1"/>
            </p:cNvCxnSpPr>
            <p:nvPr/>
          </p:nvCxnSpPr>
          <p:spPr bwMode="auto">
            <a:xfrm>
              <a:off x="9887" y="12500"/>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cxnSp>
          <p:nvCxnSpPr>
            <p:cNvPr id="210" name="AutoShape 235"/>
            <p:cNvCxnSpPr>
              <a:cxnSpLocks noChangeShapeType="1"/>
            </p:cNvCxnSpPr>
            <p:nvPr/>
          </p:nvCxnSpPr>
          <p:spPr bwMode="auto">
            <a:xfrm>
              <a:off x="8446" y="12515"/>
              <a:ext cx="0" cy="75"/>
            </a:xfrm>
            <a:prstGeom prst="straightConnector1">
              <a:avLst/>
            </a:prstGeom>
            <a:noFill/>
            <a:ln w="38100">
              <a:solidFill>
                <a:srgbClr val="000000"/>
              </a:solidFill>
              <a:round/>
              <a:headEnd/>
              <a:tailEnd/>
            </a:ln>
            <a:extLst>
              <a:ext uri="{909E8E84-426E-40DD-AFC4-6F175D3DCCD1}">
                <a14:hiddenFill xmlns:a14="http://schemas.microsoft.com/office/drawing/2010/main">
                  <a:noFill/>
                </a14:hiddenFill>
              </a:ext>
            </a:extLst>
          </p:spPr>
        </p:cxnSp>
        <p:grpSp>
          <p:nvGrpSpPr>
            <p:cNvPr id="211" name="Group 236"/>
            <p:cNvGrpSpPr>
              <a:grpSpLocks/>
            </p:cNvGrpSpPr>
            <p:nvPr/>
          </p:nvGrpSpPr>
          <p:grpSpPr bwMode="auto">
            <a:xfrm>
              <a:off x="3091" y="12322"/>
              <a:ext cx="248" cy="175"/>
              <a:chOff x="4977" y="10368"/>
              <a:chExt cx="293" cy="230"/>
            </a:xfrm>
          </p:grpSpPr>
          <p:sp>
            <p:nvSpPr>
              <p:cNvPr id="280" name="Arc 237"/>
              <p:cNvSpPr>
                <a:spLocks/>
              </p:cNvSpPr>
              <p:nvPr/>
            </p:nvSpPr>
            <p:spPr bwMode="auto">
              <a:xfrm rot="13219550" flipH="1">
                <a:off x="5047" y="10368"/>
                <a:ext cx="223" cy="230"/>
              </a:xfrm>
              <a:custGeom>
                <a:avLst/>
                <a:gdLst>
                  <a:gd name="G0" fmla="+- 21600 0 0"/>
                  <a:gd name="G1" fmla="+- 21600 0 0"/>
                  <a:gd name="G2" fmla="+- 21600 0 0"/>
                  <a:gd name="T0" fmla="*/ 18757 w 41243"/>
                  <a:gd name="T1" fmla="*/ 43012 h 43012"/>
                  <a:gd name="T2" fmla="*/ 41243 w 41243"/>
                  <a:gd name="T3" fmla="*/ 12617 h 43012"/>
                  <a:gd name="T4" fmla="*/ 21600 w 41243"/>
                  <a:gd name="T5" fmla="*/ 21600 h 43012"/>
                </a:gdLst>
                <a:ahLst/>
                <a:cxnLst>
                  <a:cxn ang="0">
                    <a:pos x="T0" y="T1"/>
                  </a:cxn>
                  <a:cxn ang="0">
                    <a:pos x="T2" y="T3"/>
                  </a:cxn>
                  <a:cxn ang="0">
                    <a:pos x="T4" y="T5"/>
                  </a:cxn>
                </a:cxnLst>
                <a:rect l="0" t="0" r="r" b="b"/>
                <a:pathLst>
                  <a:path w="41243" h="43012" fill="none" extrusionOk="0">
                    <a:moveTo>
                      <a:pt x="18756" y="43012"/>
                    </a:moveTo>
                    <a:cubicBezTo>
                      <a:pt x="8020" y="41586"/>
                      <a:pt x="0" y="32430"/>
                      <a:pt x="0" y="21600"/>
                    </a:cubicBezTo>
                    <a:cubicBezTo>
                      <a:pt x="0" y="9670"/>
                      <a:pt x="9670" y="0"/>
                      <a:pt x="21600" y="0"/>
                    </a:cubicBezTo>
                    <a:cubicBezTo>
                      <a:pt x="30052" y="-1"/>
                      <a:pt x="37728" y="4930"/>
                      <a:pt x="41243" y="12616"/>
                    </a:cubicBezTo>
                  </a:path>
                  <a:path w="41243" h="43012" stroke="0" extrusionOk="0">
                    <a:moveTo>
                      <a:pt x="18756" y="43012"/>
                    </a:moveTo>
                    <a:cubicBezTo>
                      <a:pt x="8020" y="41586"/>
                      <a:pt x="0" y="32430"/>
                      <a:pt x="0" y="21600"/>
                    </a:cubicBezTo>
                    <a:cubicBezTo>
                      <a:pt x="0" y="9670"/>
                      <a:pt x="9670" y="0"/>
                      <a:pt x="21600" y="0"/>
                    </a:cubicBezTo>
                    <a:cubicBezTo>
                      <a:pt x="30052" y="-1"/>
                      <a:pt x="37728" y="4930"/>
                      <a:pt x="41243" y="12616"/>
                    </a:cubicBezTo>
                    <a:lnTo>
                      <a:pt x="2160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281" name="AutoShape 238"/>
              <p:cNvCxnSpPr>
                <a:cxnSpLocks noChangeShapeType="1"/>
              </p:cNvCxnSpPr>
              <p:nvPr/>
            </p:nvCxnSpPr>
            <p:spPr bwMode="auto">
              <a:xfrm>
                <a:off x="4977" y="10590"/>
                <a:ext cx="178"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grpSp>
        <p:grpSp>
          <p:nvGrpSpPr>
            <p:cNvPr id="212" name="Group 239"/>
            <p:cNvGrpSpPr>
              <a:grpSpLocks/>
            </p:cNvGrpSpPr>
            <p:nvPr/>
          </p:nvGrpSpPr>
          <p:grpSpPr bwMode="auto">
            <a:xfrm>
              <a:off x="10425" y="4704"/>
              <a:ext cx="293" cy="230"/>
              <a:chOff x="4977" y="10368"/>
              <a:chExt cx="293" cy="230"/>
            </a:xfrm>
          </p:grpSpPr>
          <p:sp>
            <p:nvSpPr>
              <p:cNvPr id="278" name="Arc 240"/>
              <p:cNvSpPr>
                <a:spLocks/>
              </p:cNvSpPr>
              <p:nvPr/>
            </p:nvSpPr>
            <p:spPr bwMode="auto">
              <a:xfrm rot="13219550" flipH="1">
                <a:off x="5047" y="10368"/>
                <a:ext cx="223" cy="230"/>
              </a:xfrm>
              <a:custGeom>
                <a:avLst/>
                <a:gdLst>
                  <a:gd name="G0" fmla="+- 21600 0 0"/>
                  <a:gd name="G1" fmla="+- 21600 0 0"/>
                  <a:gd name="G2" fmla="+- 21600 0 0"/>
                  <a:gd name="T0" fmla="*/ 18757 w 41243"/>
                  <a:gd name="T1" fmla="*/ 43012 h 43012"/>
                  <a:gd name="T2" fmla="*/ 41243 w 41243"/>
                  <a:gd name="T3" fmla="*/ 12617 h 43012"/>
                  <a:gd name="T4" fmla="*/ 21600 w 41243"/>
                  <a:gd name="T5" fmla="*/ 21600 h 43012"/>
                </a:gdLst>
                <a:ahLst/>
                <a:cxnLst>
                  <a:cxn ang="0">
                    <a:pos x="T0" y="T1"/>
                  </a:cxn>
                  <a:cxn ang="0">
                    <a:pos x="T2" y="T3"/>
                  </a:cxn>
                  <a:cxn ang="0">
                    <a:pos x="T4" y="T5"/>
                  </a:cxn>
                </a:cxnLst>
                <a:rect l="0" t="0" r="r" b="b"/>
                <a:pathLst>
                  <a:path w="41243" h="43012" fill="none" extrusionOk="0">
                    <a:moveTo>
                      <a:pt x="18756" y="43012"/>
                    </a:moveTo>
                    <a:cubicBezTo>
                      <a:pt x="8020" y="41586"/>
                      <a:pt x="0" y="32430"/>
                      <a:pt x="0" y="21600"/>
                    </a:cubicBezTo>
                    <a:cubicBezTo>
                      <a:pt x="0" y="9670"/>
                      <a:pt x="9670" y="0"/>
                      <a:pt x="21600" y="0"/>
                    </a:cubicBezTo>
                    <a:cubicBezTo>
                      <a:pt x="30052" y="-1"/>
                      <a:pt x="37728" y="4930"/>
                      <a:pt x="41243" y="12616"/>
                    </a:cubicBezTo>
                  </a:path>
                  <a:path w="41243" h="43012" stroke="0" extrusionOk="0">
                    <a:moveTo>
                      <a:pt x="18756" y="43012"/>
                    </a:moveTo>
                    <a:cubicBezTo>
                      <a:pt x="8020" y="41586"/>
                      <a:pt x="0" y="32430"/>
                      <a:pt x="0" y="21600"/>
                    </a:cubicBezTo>
                    <a:cubicBezTo>
                      <a:pt x="0" y="9670"/>
                      <a:pt x="9670" y="0"/>
                      <a:pt x="21600" y="0"/>
                    </a:cubicBezTo>
                    <a:cubicBezTo>
                      <a:pt x="30052" y="-1"/>
                      <a:pt x="37728" y="4930"/>
                      <a:pt x="41243" y="12616"/>
                    </a:cubicBezTo>
                    <a:lnTo>
                      <a:pt x="2160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279" name="AutoShape 241"/>
              <p:cNvCxnSpPr>
                <a:cxnSpLocks noChangeShapeType="1"/>
              </p:cNvCxnSpPr>
              <p:nvPr/>
            </p:nvCxnSpPr>
            <p:spPr bwMode="auto">
              <a:xfrm>
                <a:off x="4977" y="10590"/>
                <a:ext cx="178"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grpSp>
        <p:grpSp>
          <p:nvGrpSpPr>
            <p:cNvPr id="213" name="Group 242"/>
            <p:cNvGrpSpPr>
              <a:grpSpLocks/>
            </p:cNvGrpSpPr>
            <p:nvPr/>
          </p:nvGrpSpPr>
          <p:grpSpPr bwMode="auto">
            <a:xfrm>
              <a:off x="4970" y="12678"/>
              <a:ext cx="325" cy="498"/>
              <a:chOff x="6195" y="4793"/>
              <a:chExt cx="325" cy="498"/>
            </a:xfrm>
          </p:grpSpPr>
          <p:grpSp>
            <p:nvGrpSpPr>
              <p:cNvPr id="273" name="Group 243"/>
              <p:cNvGrpSpPr>
                <a:grpSpLocks/>
              </p:cNvGrpSpPr>
              <p:nvPr/>
            </p:nvGrpSpPr>
            <p:grpSpPr bwMode="auto">
              <a:xfrm>
                <a:off x="6195" y="4793"/>
                <a:ext cx="325" cy="498"/>
                <a:chOff x="7139" y="4791"/>
                <a:chExt cx="325" cy="498"/>
              </a:xfrm>
            </p:grpSpPr>
            <p:cxnSp>
              <p:nvCxnSpPr>
                <p:cNvPr id="276" name="AutoShape 244"/>
                <p:cNvCxnSpPr>
                  <a:cxnSpLocks noChangeShapeType="1"/>
                </p:cNvCxnSpPr>
                <p:nvPr/>
              </p:nvCxnSpPr>
              <p:spPr bwMode="auto">
                <a:xfrm>
                  <a:off x="7440" y="4791"/>
                  <a:ext cx="0" cy="24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77" name="Arc 245"/>
                <p:cNvSpPr>
                  <a:spLocks/>
                </p:cNvSpPr>
                <p:nvPr/>
              </p:nvSpPr>
              <p:spPr bwMode="auto">
                <a:xfrm rot="10072548" flipH="1">
                  <a:off x="7139" y="5013"/>
                  <a:ext cx="325" cy="276"/>
                </a:xfrm>
                <a:custGeom>
                  <a:avLst/>
                  <a:gdLst>
                    <a:gd name="G0" fmla="+- 2371 0 0"/>
                    <a:gd name="G1" fmla="+- 21600 0 0"/>
                    <a:gd name="G2" fmla="+- 21600 0 0"/>
                    <a:gd name="T0" fmla="*/ 0 w 23971"/>
                    <a:gd name="T1" fmla="*/ 130 h 21600"/>
                    <a:gd name="T2" fmla="*/ 23971 w 23971"/>
                    <a:gd name="T3" fmla="*/ 21600 h 21600"/>
                    <a:gd name="T4" fmla="*/ 2371 w 23971"/>
                    <a:gd name="T5" fmla="*/ 21600 h 21600"/>
                  </a:gdLst>
                  <a:ahLst/>
                  <a:cxnLst>
                    <a:cxn ang="0">
                      <a:pos x="T0" y="T1"/>
                    </a:cxn>
                    <a:cxn ang="0">
                      <a:pos x="T2" y="T3"/>
                    </a:cxn>
                    <a:cxn ang="0">
                      <a:pos x="T4" y="T5"/>
                    </a:cxn>
                  </a:cxnLst>
                  <a:rect l="0" t="0" r="r" b="b"/>
                  <a:pathLst>
                    <a:path w="23971" h="21600" fill="none" extrusionOk="0">
                      <a:moveTo>
                        <a:pt x="0" y="130"/>
                      </a:moveTo>
                      <a:cubicBezTo>
                        <a:pt x="787" y="43"/>
                        <a:pt x="1578" y="-1"/>
                        <a:pt x="2371" y="0"/>
                      </a:cubicBezTo>
                      <a:cubicBezTo>
                        <a:pt x="14300" y="0"/>
                        <a:pt x="23971" y="9670"/>
                        <a:pt x="23971" y="21600"/>
                      </a:cubicBezTo>
                    </a:path>
                    <a:path w="23971" h="21600" stroke="0" extrusionOk="0">
                      <a:moveTo>
                        <a:pt x="0" y="130"/>
                      </a:moveTo>
                      <a:cubicBezTo>
                        <a:pt x="787" y="43"/>
                        <a:pt x="1578" y="-1"/>
                        <a:pt x="2371" y="0"/>
                      </a:cubicBezTo>
                      <a:cubicBezTo>
                        <a:pt x="14300" y="0"/>
                        <a:pt x="23971" y="9670"/>
                        <a:pt x="23971" y="21600"/>
                      </a:cubicBezTo>
                      <a:lnTo>
                        <a:pt x="2371"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grpSp>
          <p:cxnSp>
            <p:nvCxnSpPr>
              <p:cNvPr id="274" name="AutoShape 246"/>
              <p:cNvCxnSpPr>
                <a:cxnSpLocks noChangeShapeType="1"/>
              </p:cNvCxnSpPr>
              <p:nvPr/>
            </p:nvCxnSpPr>
            <p:spPr bwMode="auto">
              <a:xfrm>
                <a:off x="6240" y="5029"/>
                <a:ext cx="24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75" name="Arc 247"/>
              <p:cNvSpPr>
                <a:spLocks/>
              </p:cNvSpPr>
              <p:nvPr/>
            </p:nvSpPr>
            <p:spPr bwMode="auto">
              <a:xfrm flipH="1">
                <a:off x="6255" y="4808"/>
                <a:ext cx="240" cy="2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grpSp>
        <p:grpSp>
          <p:nvGrpSpPr>
            <p:cNvPr id="214" name="Group 248"/>
            <p:cNvGrpSpPr>
              <a:grpSpLocks/>
            </p:cNvGrpSpPr>
            <p:nvPr/>
          </p:nvGrpSpPr>
          <p:grpSpPr bwMode="auto">
            <a:xfrm>
              <a:off x="6535" y="12369"/>
              <a:ext cx="248" cy="175"/>
              <a:chOff x="4977" y="10368"/>
              <a:chExt cx="293" cy="230"/>
            </a:xfrm>
          </p:grpSpPr>
          <p:sp>
            <p:nvSpPr>
              <p:cNvPr id="271" name="Arc 249"/>
              <p:cNvSpPr>
                <a:spLocks/>
              </p:cNvSpPr>
              <p:nvPr/>
            </p:nvSpPr>
            <p:spPr bwMode="auto">
              <a:xfrm rot="13219550" flipH="1">
                <a:off x="5047" y="10368"/>
                <a:ext cx="223" cy="230"/>
              </a:xfrm>
              <a:custGeom>
                <a:avLst/>
                <a:gdLst>
                  <a:gd name="G0" fmla="+- 21600 0 0"/>
                  <a:gd name="G1" fmla="+- 21600 0 0"/>
                  <a:gd name="G2" fmla="+- 21600 0 0"/>
                  <a:gd name="T0" fmla="*/ 18757 w 41243"/>
                  <a:gd name="T1" fmla="*/ 43012 h 43012"/>
                  <a:gd name="T2" fmla="*/ 41243 w 41243"/>
                  <a:gd name="T3" fmla="*/ 12617 h 43012"/>
                  <a:gd name="T4" fmla="*/ 21600 w 41243"/>
                  <a:gd name="T5" fmla="*/ 21600 h 43012"/>
                </a:gdLst>
                <a:ahLst/>
                <a:cxnLst>
                  <a:cxn ang="0">
                    <a:pos x="T0" y="T1"/>
                  </a:cxn>
                  <a:cxn ang="0">
                    <a:pos x="T2" y="T3"/>
                  </a:cxn>
                  <a:cxn ang="0">
                    <a:pos x="T4" y="T5"/>
                  </a:cxn>
                </a:cxnLst>
                <a:rect l="0" t="0" r="r" b="b"/>
                <a:pathLst>
                  <a:path w="41243" h="43012" fill="none" extrusionOk="0">
                    <a:moveTo>
                      <a:pt x="18756" y="43012"/>
                    </a:moveTo>
                    <a:cubicBezTo>
                      <a:pt x="8020" y="41586"/>
                      <a:pt x="0" y="32430"/>
                      <a:pt x="0" y="21600"/>
                    </a:cubicBezTo>
                    <a:cubicBezTo>
                      <a:pt x="0" y="9670"/>
                      <a:pt x="9670" y="0"/>
                      <a:pt x="21600" y="0"/>
                    </a:cubicBezTo>
                    <a:cubicBezTo>
                      <a:pt x="30052" y="-1"/>
                      <a:pt x="37728" y="4930"/>
                      <a:pt x="41243" y="12616"/>
                    </a:cubicBezTo>
                  </a:path>
                  <a:path w="41243" h="43012" stroke="0" extrusionOk="0">
                    <a:moveTo>
                      <a:pt x="18756" y="43012"/>
                    </a:moveTo>
                    <a:cubicBezTo>
                      <a:pt x="8020" y="41586"/>
                      <a:pt x="0" y="32430"/>
                      <a:pt x="0" y="21600"/>
                    </a:cubicBezTo>
                    <a:cubicBezTo>
                      <a:pt x="0" y="9670"/>
                      <a:pt x="9670" y="0"/>
                      <a:pt x="21600" y="0"/>
                    </a:cubicBezTo>
                    <a:cubicBezTo>
                      <a:pt x="30052" y="-1"/>
                      <a:pt x="37728" y="4930"/>
                      <a:pt x="41243" y="12616"/>
                    </a:cubicBezTo>
                    <a:lnTo>
                      <a:pt x="2160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272" name="AutoShape 250"/>
              <p:cNvCxnSpPr>
                <a:cxnSpLocks noChangeShapeType="1"/>
              </p:cNvCxnSpPr>
              <p:nvPr/>
            </p:nvCxnSpPr>
            <p:spPr bwMode="auto">
              <a:xfrm>
                <a:off x="4977" y="10590"/>
                <a:ext cx="178"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grpSp>
        <p:grpSp>
          <p:nvGrpSpPr>
            <p:cNvPr id="215" name="Group 251"/>
            <p:cNvGrpSpPr>
              <a:grpSpLocks/>
            </p:cNvGrpSpPr>
            <p:nvPr/>
          </p:nvGrpSpPr>
          <p:grpSpPr bwMode="auto">
            <a:xfrm>
              <a:off x="4935" y="12399"/>
              <a:ext cx="248" cy="175"/>
              <a:chOff x="4977" y="10368"/>
              <a:chExt cx="293" cy="230"/>
            </a:xfrm>
          </p:grpSpPr>
          <p:sp>
            <p:nvSpPr>
              <p:cNvPr id="269" name="Arc 252"/>
              <p:cNvSpPr>
                <a:spLocks/>
              </p:cNvSpPr>
              <p:nvPr/>
            </p:nvSpPr>
            <p:spPr bwMode="auto">
              <a:xfrm rot="13219550" flipH="1">
                <a:off x="5047" y="10368"/>
                <a:ext cx="223" cy="230"/>
              </a:xfrm>
              <a:custGeom>
                <a:avLst/>
                <a:gdLst>
                  <a:gd name="G0" fmla="+- 21600 0 0"/>
                  <a:gd name="G1" fmla="+- 21600 0 0"/>
                  <a:gd name="G2" fmla="+- 21600 0 0"/>
                  <a:gd name="T0" fmla="*/ 18757 w 41243"/>
                  <a:gd name="T1" fmla="*/ 43012 h 43012"/>
                  <a:gd name="T2" fmla="*/ 41243 w 41243"/>
                  <a:gd name="T3" fmla="*/ 12617 h 43012"/>
                  <a:gd name="T4" fmla="*/ 21600 w 41243"/>
                  <a:gd name="T5" fmla="*/ 21600 h 43012"/>
                </a:gdLst>
                <a:ahLst/>
                <a:cxnLst>
                  <a:cxn ang="0">
                    <a:pos x="T0" y="T1"/>
                  </a:cxn>
                  <a:cxn ang="0">
                    <a:pos x="T2" y="T3"/>
                  </a:cxn>
                  <a:cxn ang="0">
                    <a:pos x="T4" y="T5"/>
                  </a:cxn>
                </a:cxnLst>
                <a:rect l="0" t="0" r="r" b="b"/>
                <a:pathLst>
                  <a:path w="41243" h="43012" fill="none" extrusionOk="0">
                    <a:moveTo>
                      <a:pt x="18756" y="43012"/>
                    </a:moveTo>
                    <a:cubicBezTo>
                      <a:pt x="8020" y="41586"/>
                      <a:pt x="0" y="32430"/>
                      <a:pt x="0" y="21600"/>
                    </a:cubicBezTo>
                    <a:cubicBezTo>
                      <a:pt x="0" y="9670"/>
                      <a:pt x="9670" y="0"/>
                      <a:pt x="21600" y="0"/>
                    </a:cubicBezTo>
                    <a:cubicBezTo>
                      <a:pt x="30052" y="-1"/>
                      <a:pt x="37728" y="4930"/>
                      <a:pt x="41243" y="12616"/>
                    </a:cubicBezTo>
                  </a:path>
                  <a:path w="41243" h="43012" stroke="0" extrusionOk="0">
                    <a:moveTo>
                      <a:pt x="18756" y="43012"/>
                    </a:moveTo>
                    <a:cubicBezTo>
                      <a:pt x="8020" y="41586"/>
                      <a:pt x="0" y="32430"/>
                      <a:pt x="0" y="21600"/>
                    </a:cubicBezTo>
                    <a:cubicBezTo>
                      <a:pt x="0" y="9670"/>
                      <a:pt x="9670" y="0"/>
                      <a:pt x="21600" y="0"/>
                    </a:cubicBezTo>
                    <a:cubicBezTo>
                      <a:pt x="30052" y="-1"/>
                      <a:pt x="37728" y="4930"/>
                      <a:pt x="41243" y="12616"/>
                    </a:cubicBezTo>
                    <a:lnTo>
                      <a:pt x="2160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270" name="AutoShape 253"/>
              <p:cNvCxnSpPr>
                <a:cxnSpLocks noChangeShapeType="1"/>
              </p:cNvCxnSpPr>
              <p:nvPr/>
            </p:nvCxnSpPr>
            <p:spPr bwMode="auto">
              <a:xfrm>
                <a:off x="4977" y="10590"/>
                <a:ext cx="178"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grpSp>
        <p:cxnSp>
          <p:nvCxnSpPr>
            <p:cNvPr id="216" name="AutoShape 254"/>
            <p:cNvCxnSpPr>
              <a:cxnSpLocks noChangeShapeType="1"/>
            </p:cNvCxnSpPr>
            <p:nvPr/>
          </p:nvCxnSpPr>
          <p:spPr bwMode="auto">
            <a:xfrm>
              <a:off x="2160" y="12212"/>
              <a:ext cx="0" cy="735"/>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17" name="AutoShape 255"/>
            <p:cNvCxnSpPr>
              <a:cxnSpLocks noChangeShapeType="1"/>
            </p:cNvCxnSpPr>
            <p:nvPr/>
          </p:nvCxnSpPr>
          <p:spPr bwMode="auto">
            <a:xfrm>
              <a:off x="1905" y="12197"/>
              <a:ext cx="0" cy="735"/>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18" name="AutoShape 256"/>
            <p:cNvCxnSpPr>
              <a:cxnSpLocks noChangeShapeType="1"/>
            </p:cNvCxnSpPr>
            <p:nvPr/>
          </p:nvCxnSpPr>
          <p:spPr bwMode="auto">
            <a:xfrm>
              <a:off x="1905" y="12911"/>
              <a:ext cx="256" cy="252"/>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19" name="AutoShape 257"/>
            <p:cNvCxnSpPr>
              <a:cxnSpLocks noChangeShapeType="1"/>
            </p:cNvCxnSpPr>
            <p:nvPr/>
          </p:nvCxnSpPr>
          <p:spPr bwMode="auto">
            <a:xfrm flipH="1">
              <a:off x="1920" y="12929"/>
              <a:ext cx="249" cy="229"/>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20" name="AutoShape 258"/>
            <p:cNvCxnSpPr>
              <a:cxnSpLocks noChangeShapeType="1"/>
            </p:cNvCxnSpPr>
            <p:nvPr/>
          </p:nvCxnSpPr>
          <p:spPr bwMode="auto">
            <a:xfrm flipH="1">
              <a:off x="1890" y="13162"/>
              <a:ext cx="30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21" name="AutoShape 259"/>
            <p:cNvCxnSpPr>
              <a:cxnSpLocks noChangeShapeType="1"/>
            </p:cNvCxnSpPr>
            <p:nvPr/>
          </p:nvCxnSpPr>
          <p:spPr bwMode="auto">
            <a:xfrm>
              <a:off x="285" y="14332"/>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2" name="AutoShape 260"/>
            <p:cNvCxnSpPr>
              <a:cxnSpLocks noChangeShapeType="1"/>
            </p:cNvCxnSpPr>
            <p:nvPr/>
          </p:nvCxnSpPr>
          <p:spPr bwMode="auto">
            <a:xfrm>
              <a:off x="291" y="15052"/>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3" name="AutoShape 261"/>
            <p:cNvCxnSpPr>
              <a:cxnSpLocks noChangeShapeType="1"/>
            </p:cNvCxnSpPr>
            <p:nvPr/>
          </p:nvCxnSpPr>
          <p:spPr bwMode="auto">
            <a:xfrm>
              <a:off x="285" y="15322"/>
              <a:ext cx="11355" cy="0"/>
            </a:xfrm>
            <a:prstGeom prst="straightConnector1">
              <a:avLst/>
            </a:prstGeom>
            <a:noFill/>
            <a:ln w="9525">
              <a:solidFill>
                <a:srgbClr val="0070C0"/>
              </a:solidFill>
              <a:round/>
              <a:headEnd/>
              <a:tailEnd/>
            </a:ln>
            <a:extLst>
              <a:ext uri="{909E8E84-426E-40DD-AFC4-6F175D3DCCD1}">
                <a14:hiddenFill xmlns:a14="http://schemas.microsoft.com/office/drawing/2010/main">
                  <a:noFill/>
                </a14:hiddenFill>
              </a:ext>
            </a:extLst>
          </p:spPr>
        </p:cxnSp>
        <p:cxnSp>
          <p:nvCxnSpPr>
            <p:cNvPr id="224" name="AutoShape 262"/>
            <p:cNvCxnSpPr>
              <a:cxnSpLocks noChangeShapeType="1"/>
            </p:cNvCxnSpPr>
            <p:nvPr/>
          </p:nvCxnSpPr>
          <p:spPr bwMode="auto">
            <a:xfrm>
              <a:off x="291" y="15566"/>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5" name="AutoShape 263"/>
            <p:cNvCxnSpPr>
              <a:cxnSpLocks noChangeShapeType="1"/>
            </p:cNvCxnSpPr>
            <p:nvPr/>
          </p:nvCxnSpPr>
          <p:spPr bwMode="auto">
            <a:xfrm>
              <a:off x="291" y="15802"/>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6" name="AutoShape 264"/>
            <p:cNvCxnSpPr>
              <a:cxnSpLocks noChangeShapeType="1"/>
            </p:cNvCxnSpPr>
            <p:nvPr/>
          </p:nvCxnSpPr>
          <p:spPr bwMode="auto">
            <a:xfrm>
              <a:off x="268" y="13401"/>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7" name="AutoShape 265"/>
            <p:cNvCxnSpPr>
              <a:cxnSpLocks noChangeShapeType="1"/>
            </p:cNvCxnSpPr>
            <p:nvPr/>
          </p:nvCxnSpPr>
          <p:spPr bwMode="auto">
            <a:xfrm>
              <a:off x="2871" y="14332"/>
              <a:ext cx="0" cy="735"/>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28" name="AutoShape 266"/>
            <p:cNvCxnSpPr>
              <a:cxnSpLocks noChangeShapeType="1"/>
            </p:cNvCxnSpPr>
            <p:nvPr/>
          </p:nvCxnSpPr>
          <p:spPr bwMode="auto">
            <a:xfrm flipH="1">
              <a:off x="2730" y="14332"/>
              <a:ext cx="151" cy="24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29" name="AutoShape 267"/>
            <p:cNvCxnSpPr>
              <a:cxnSpLocks noChangeShapeType="1"/>
            </p:cNvCxnSpPr>
            <p:nvPr/>
          </p:nvCxnSpPr>
          <p:spPr bwMode="auto">
            <a:xfrm flipH="1">
              <a:off x="3359" y="14576"/>
              <a:ext cx="241" cy="49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30" name="AutoShape 268"/>
            <p:cNvCxnSpPr>
              <a:cxnSpLocks noChangeShapeType="1"/>
            </p:cNvCxnSpPr>
            <p:nvPr/>
          </p:nvCxnSpPr>
          <p:spPr bwMode="auto">
            <a:xfrm>
              <a:off x="3359" y="15053"/>
              <a:ext cx="241"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31" name="Arc 269"/>
            <p:cNvSpPr>
              <a:spLocks/>
            </p:cNvSpPr>
            <p:nvPr/>
          </p:nvSpPr>
          <p:spPr bwMode="auto">
            <a:xfrm rot="11202941" flipH="1">
              <a:off x="3389" y="14348"/>
              <a:ext cx="203" cy="628"/>
            </a:xfrm>
            <a:custGeom>
              <a:avLst/>
              <a:gdLst>
                <a:gd name="G0" fmla="+- 18093 0 0"/>
                <a:gd name="G1" fmla="+- 0 0 0"/>
                <a:gd name="G2" fmla="+- 21600 0 0"/>
                <a:gd name="T0" fmla="*/ 34590 w 34590"/>
                <a:gd name="T1" fmla="*/ 13943 h 21600"/>
                <a:gd name="T2" fmla="*/ 0 w 34590"/>
                <a:gd name="T3" fmla="*/ 11798 h 21600"/>
                <a:gd name="T4" fmla="*/ 18093 w 34590"/>
                <a:gd name="T5" fmla="*/ 0 h 21600"/>
              </a:gdLst>
              <a:ahLst/>
              <a:cxnLst>
                <a:cxn ang="0">
                  <a:pos x="T0" y="T1"/>
                </a:cxn>
                <a:cxn ang="0">
                  <a:pos x="T2" y="T3"/>
                </a:cxn>
                <a:cxn ang="0">
                  <a:pos x="T4" y="T5"/>
                </a:cxn>
              </a:cxnLst>
              <a:rect l="0" t="0" r="r" b="b"/>
              <a:pathLst>
                <a:path w="34590" h="21600" fill="none" extrusionOk="0">
                  <a:moveTo>
                    <a:pt x="34590" y="13943"/>
                  </a:moveTo>
                  <a:cubicBezTo>
                    <a:pt x="30485" y="18798"/>
                    <a:pt x="24450" y="21599"/>
                    <a:pt x="18093" y="21600"/>
                  </a:cubicBezTo>
                  <a:cubicBezTo>
                    <a:pt x="10793" y="21600"/>
                    <a:pt x="3987" y="17912"/>
                    <a:pt x="-1" y="11798"/>
                  </a:cubicBezTo>
                </a:path>
                <a:path w="34590" h="21600" stroke="0" extrusionOk="0">
                  <a:moveTo>
                    <a:pt x="34590" y="13943"/>
                  </a:moveTo>
                  <a:cubicBezTo>
                    <a:pt x="30485" y="18798"/>
                    <a:pt x="24450" y="21599"/>
                    <a:pt x="18093" y="21600"/>
                  </a:cubicBezTo>
                  <a:cubicBezTo>
                    <a:pt x="10793" y="21600"/>
                    <a:pt x="3987" y="17912"/>
                    <a:pt x="-1" y="11798"/>
                  </a:cubicBezTo>
                  <a:lnTo>
                    <a:pt x="18093" y="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232" name="AutoShape 270"/>
            <p:cNvCxnSpPr>
              <a:cxnSpLocks noChangeShapeType="1"/>
            </p:cNvCxnSpPr>
            <p:nvPr/>
          </p:nvCxnSpPr>
          <p:spPr bwMode="auto">
            <a:xfrm flipH="1">
              <a:off x="4056" y="14348"/>
              <a:ext cx="300"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33" name="AutoShape 271"/>
            <p:cNvCxnSpPr>
              <a:cxnSpLocks noChangeShapeType="1"/>
            </p:cNvCxnSpPr>
            <p:nvPr/>
          </p:nvCxnSpPr>
          <p:spPr bwMode="auto">
            <a:xfrm flipH="1">
              <a:off x="4095" y="14332"/>
              <a:ext cx="256" cy="258"/>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34" name="Arc 272"/>
            <p:cNvSpPr>
              <a:spLocks/>
            </p:cNvSpPr>
            <p:nvPr/>
          </p:nvSpPr>
          <p:spPr bwMode="auto">
            <a:xfrm rot="3736479" flipH="1">
              <a:off x="3914" y="14661"/>
              <a:ext cx="480" cy="318"/>
            </a:xfrm>
            <a:custGeom>
              <a:avLst/>
              <a:gdLst>
                <a:gd name="G0" fmla="+- 21600 0 0"/>
                <a:gd name="G1" fmla="+- 21600 0 0"/>
                <a:gd name="G2" fmla="+- 21600 0 0"/>
                <a:gd name="T0" fmla="*/ 11118 w 42713"/>
                <a:gd name="T1" fmla="*/ 40486 h 40486"/>
                <a:gd name="T2" fmla="*/ 42713 w 42713"/>
                <a:gd name="T3" fmla="*/ 17040 h 40486"/>
                <a:gd name="T4" fmla="*/ 21600 w 42713"/>
                <a:gd name="T5" fmla="*/ 21600 h 40486"/>
              </a:gdLst>
              <a:ahLst/>
              <a:cxnLst>
                <a:cxn ang="0">
                  <a:pos x="T0" y="T1"/>
                </a:cxn>
                <a:cxn ang="0">
                  <a:pos x="T2" y="T3"/>
                </a:cxn>
                <a:cxn ang="0">
                  <a:pos x="T4" y="T5"/>
                </a:cxn>
              </a:cxnLst>
              <a:rect l="0" t="0" r="r" b="b"/>
              <a:pathLst>
                <a:path w="42713" h="40486" fill="none" extrusionOk="0">
                  <a:moveTo>
                    <a:pt x="11117" y="40486"/>
                  </a:moveTo>
                  <a:cubicBezTo>
                    <a:pt x="4256" y="36677"/>
                    <a:pt x="0" y="29447"/>
                    <a:pt x="0" y="21600"/>
                  </a:cubicBezTo>
                  <a:cubicBezTo>
                    <a:pt x="0" y="9670"/>
                    <a:pt x="9670" y="0"/>
                    <a:pt x="21600" y="0"/>
                  </a:cubicBezTo>
                  <a:cubicBezTo>
                    <a:pt x="31772" y="-1"/>
                    <a:pt x="40565" y="7097"/>
                    <a:pt x="42713" y="17039"/>
                  </a:cubicBezTo>
                </a:path>
                <a:path w="42713" h="40486" stroke="0" extrusionOk="0">
                  <a:moveTo>
                    <a:pt x="11117" y="40486"/>
                  </a:moveTo>
                  <a:cubicBezTo>
                    <a:pt x="4256" y="36677"/>
                    <a:pt x="0" y="29447"/>
                    <a:pt x="0" y="21600"/>
                  </a:cubicBezTo>
                  <a:cubicBezTo>
                    <a:pt x="0" y="9670"/>
                    <a:pt x="9670" y="0"/>
                    <a:pt x="21600" y="0"/>
                  </a:cubicBezTo>
                  <a:cubicBezTo>
                    <a:pt x="31772" y="-1"/>
                    <a:pt x="40565" y="7097"/>
                    <a:pt x="42713" y="17039"/>
                  </a:cubicBezTo>
                  <a:lnTo>
                    <a:pt x="2160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235" name="AutoShape 273"/>
            <p:cNvCxnSpPr>
              <a:cxnSpLocks noChangeShapeType="1"/>
            </p:cNvCxnSpPr>
            <p:nvPr/>
          </p:nvCxnSpPr>
          <p:spPr bwMode="auto">
            <a:xfrm>
              <a:off x="5040" y="14348"/>
              <a:ext cx="0" cy="735"/>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36" name="AutoShape 274"/>
            <p:cNvCxnSpPr>
              <a:cxnSpLocks noChangeShapeType="1"/>
            </p:cNvCxnSpPr>
            <p:nvPr/>
          </p:nvCxnSpPr>
          <p:spPr bwMode="auto">
            <a:xfrm flipH="1">
              <a:off x="4799" y="14318"/>
              <a:ext cx="241" cy="49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37" name="AutoShape 275"/>
            <p:cNvCxnSpPr>
              <a:cxnSpLocks noChangeShapeType="1"/>
            </p:cNvCxnSpPr>
            <p:nvPr/>
          </p:nvCxnSpPr>
          <p:spPr bwMode="auto">
            <a:xfrm>
              <a:off x="4799" y="14795"/>
              <a:ext cx="383"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38" name="AutoShape 276"/>
            <p:cNvCxnSpPr>
              <a:cxnSpLocks noChangeShapeType="1"/>
            </p:cNvCxnSpPr>
            <p:nvPr/>
          </p:nvCxnSpPr>
          <p:spPr bwMode="auto">
            <a:xfrm>
              <a:off x="5525" y="14333"/>
              <a:ext cx="1" cy="259"/>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39" name="AutoShape 277"/>
            <p:cNvCxnSpPr>
              <a:cxnSpLocks noChangeShapeType="1"/>
            </p:cNvCxnSpPr>
            <p:nvPr/>
          </p:nvCxnSpPr>
          <p:spPr bwMode="auto">
            <a:xfrm flipH="1">
              <a:off x="5511" y="14356"/>
              <a:ext cx="266"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40" name="Arc 278"/>
            <p:cNvSpPr>
              <a:spLocks/>
            </p:cNvSpPr>
            <p:nvPr/>
          </p:nvSpPr>
          <p:spPr bwMode="auto">
            <a:xfrm rot="3736479" flipH="1">
              <a:off x="5369" y="14669"/>
              <a:ext cx="480" cy="318"/>
            </a:xfrm>
            <a:custGeom>
              <a:avLst/>
              <a:gdLst>
                <a:gd name="G0" fmla="+- 21600 0 0"/>
                <a:gd name="G1" fmla="+- 21600 0 0"/>
                <a:gd name="G2" fmla="+- 21600 0 0"/>
                <a:gd name="T0" fmla="*/ 11118 w 42713"/>
                <a:gd name="T1" fmla="*/ 40486 h 40486"/>
                <a:gd name="T2" fmla="*/ 42713 w 42713"/>
                <a:gd name="T3" fmla="*/ 17040 h 40486"/>
                <a:gd name="T4" fmla="*/ 21600 w 42713"/>
                <a:gd name="T5" fmla="*/ 21600 h 40486"/>
              </a:gdLst>
              <a:ahLst/>
              <a:cxnLst>
                <a:cxn ang="0">
                  <a:pos x="T0" y="T1"/>
                </a:cxn>
                <a:cxn ang="0">
                  <a:pos x="T2" y="T3"/>
                </a:cxn>
                <a:cxn ang="0">
                  <a:pos x="T4" y="T5"/>
                </a:cxn>
              </a:cxnLst>
              <a:rect l="0" t="0" r="r" b="b"/>
              <a:pathLst>
                <a:path w="42713" h="40486" fill="none" extrusionOk="0">
                  <a:moveTo>
                    <a:pt x="11117" y="40486"/>
                  </a:moveTo>
                  <a:cubicBezTo>
                    <a:pt x="4256" y="36677"/>
                    <a:pt x="0" y="29447"/>
                    <a:pt x="0" y="21600"/>
                  </a:cubicBezTo>
                  <a:cubicBezTo>
                    <a:pt x="0" y="9670"/>
                    <a:pt x="9670" y="0"/>
                    <a:pt x="21600" y="0"/>
                  </a:cubicBezTo>
                  <a:cubicBezTo>
                    <a:pt x="31772" y="-1"/>
                    <a:pt x="40565" y="7097"/>
                    <a:pt x="42713" y="17039"/>
                  </a:cubicBezTo>
                </a:path>
                <a:path w="42713" h="40486" stroke="0" extrusionOk="0">
                  <a:moveTo>
                    <a:pt x="11117" y="40486"/>
                  </a:moveTo>
                  <a:cubicBezTo>
                    <a:pt x="4256" y="36677"/>
                    <a:pt x="0" y="29447"/>
                    <a:pt x="0" y="21600"/>
                  </a:cubicBezTo>
                  <a:cubicBezTo>
                    <a:pt x="0" y="9670"/>
                    <a:pt x="9670" y="0"/>
                    <a:pt x="21600" y="0"/>
                  </a:cubicBezTo>
                  <a:cubicBezTo>
                    <a:pt x="31772" y="-1"/>
                    <a:pt x="40565" y="7097"/>
                    <a:pt x="42713" y="17039"/>
                  </a:cubicBezTo>
                  <a:lnTo>
                    <a:pt x="2160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241" name="Oval 279"/>
            <p:cNvSpPr>
              <a:spLocks noChangeArrowheads="1"/>
            </p:cNvSpPr>
            <p:nvPr/>
          </p:nvSpPr>
          <p:spPr bwMode="auto">
            <a:xfrm>
              <a:off x="6255" y="14576"/>
              <a:ext cx="202" cy="461"/>
            </a:xfrm>
            <a:prstGeom prst="ellipse">
              <a:avLst/>
            </a:prstGeom>
            <a:solidFill>
              <a:srgbClr val="FFFFF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242" name="Arc 280"/>
            <p:cNvSpPr>
              <a:spLocks/>
            </p:cNvSpPr>
            <p:nvPr/>
          </p:nvSpPr>
          <p:spPr bwMode="auto">
            <a:xfrm flipH="1">
              <a:off x="6255" y="14348"/>
              <a:ext cx="225" cy="32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243" name="AutoShape 281"/>
            <p:cNvCxnSpPr>
              <a:cxnSpLocks noChangeShapeType="1"/>
            </p:cNvCxnSpPr>
            <p:nvPr/>
          </p:nvCxnSpPr>
          <p:spPr bwMode="auto">
            <a:xfrm flipH="1">
              <a:off x="6983" y="14348"/>
              <a:ext cx="202" cy="705"/>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44" name="AutoShape 282"/>
            <p:cNvCxnSpPr>
              <a:cxnSpLocks noChangeShapeType="1"/>
            </p:cNvCxnSpPr>
            <p:nvPr/>
          </p:nvCxnSpPr>
          <p:spPr bwMode="auto">
            <a:xfrm flipH="1">
              <a:off x="6930" y="14342"/>
              <a:ext cx="266" cy="1"/>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45" name="Oval 283"/>
            <p:cNvSpPr>
              <a:spLocks noChangeArrowheads="1"/>
            </p:cNvSpPr>
            <p:nvPr/>
          </p:nvSpPr>
          <p:spPr bwMode="auto">
            <a:xfrm>
              <a:off x="7718" y="14591"/>
              <a:ext cx="202" cy="461"/>
            </a:xfrm>
            <a:prstGeom prst="ellipse">
              <a:avLst/>
            </a:prstGeom>
            <a:solidFill>
              <a:srgbClr val="FFFFF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246" name="Oval 284"/>
            <p:cNvSpPr>
              <a:spLocks noChangeArrowheads="1"/>
            </p:cNvSpPr>
            <p:nvPr/>
          </p:nvSpPr>
          <p:spPr bwMode="auto">
            <a:xfrm>
              <a:off x="7733" y="14336"/>
              <a:ext cx="171" cy="236"/>
            </a:xfrm>
            <a:prstGeom prst="ellipse">
              <a:avLst/>
            </a:prstGeom>
            <a:solidFill>
              <a:srgbClr val="FFFFF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247" name="Oval 285"/>
            <p:cNvSpPr>
              <a:spLocks noChangeArrowheads="1"/>
            </p:cNvSpPr>
            <p:nvPr/>
          </p:nvSpPr>
          <p:spPr bwMode="auto">
            <a:xfrm>
              <a:off x="8447" y="14343"/>
              <a:ext cx="171" cy="327"/>
            </a:xfrm>
            <a:prstGeom prst="ellipse">
              <a:avLst/>
            </a:prstGeom>
            <a:solidFill>
              <a:srgbClr val="FFFFF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248" name="Arc 286"/>
            <p:cNvSpPr>
              <a:spLocks/>
            </p:cNvSpPr>
            <p:nvPr/>
          </p:nvSpPr>
          <p:spPr bwMode="auto">
            <a:xfrm rot="11202941" flipH="1" flipV="1">
              <a:off x="8430" y="14696"/>
              <a:ext cx="197" cy="326"/>
            </a:xfrm>
            <a:custGeom>
              <a:avLst/>
              <a:gdLst>
                <a:gd name="G0" fmla="+- 18093 0 0"/>
                <a:gd name="G1" fmla="+- 0 0 0"/>
                <a:gd name="G2" fmla="+- 21600 0 0"/>
                <a:gd name="T0" fmla="*/ 34590 w 34590"/>
                <a:gd name="T1" fmla="*/ 13943 h 21600"/>
                <a:gd name="T2" fmla="*/ 0 w 34590"/>
                <a:gd name="T3" fmla="*/ 11798 h 21600"/>
                <a:gd name="T4" fmla="*/ 18093 w 34590"/>
                <a:gd name="T5" fmla="*/ 0 h 21600"/>
              </a:gdLst>
              <a:ahLst/>
              <a:cxnLst>
                <a:cxn ang="0">
                  <a:pos x="T0" y="T1"/>
                </a:cxn>
                <a:cxn ang="0">
                  <a:pos x="T2" y="T3"/>
                </a:cxn>
                <a:cxn ang="0">
                  <a:pos x="T4" y="T5"/>
                </a:cxn>
              </a:cxnLst>
              <a:rect l="0" t="0" r="r" b="b"/>
              <a:pathLst>
                <a:path w="34590" h="21600" fill="none" extrusionOk="0">
                  <a:moveTo>
                    <a:pt x="34590" y="13943"/>
                  </a:moveTo>
                  <a:cubicBezTo>
                    <a:pt x="30485" y="18798"/>
                    <a:pt x="24450" y="21599"/>
                    <a:pt x="18093" y="21600"/>
                  </a:cubicBezTo>
                  <a:cubicBezTo>
                    <a:pt x="10793" y="21600"/>
                    <a:pt x="3987" y="17912"/>
                    <a:pt x="-1" y="11798"/>
                  </a:cubicBezTo>
                </a:path>
                <a:path w="34590" h="21600" stroke="0" extrusionOk="0">
                  <a:moveTo>
                    <a:pt x="34590" y="13943"/>
                  </a:moveTo>
                  <a:cubicBezTo>
                    <a:pt x="30485" y="18798"/>
                    <a:pt x="24450" y="21599"/>
                    <a:pt x="18093" y="21600"/>
                  </a:cubicBezTo>
                  <a:cubicBezTo>
                    <a:pt x="10793" y="21600"/>
                    <a:pt x="3987" y="17912"/>
                    <a:pt x="-1" y="11798"/>
                  </a:cubicBezTo>
                  <a:lnTo>
                    <a:pt x="18093" y="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249" name="AutoShape 287"/>
            <p:cNvCxnSpPr>
              <a:cxnSpLocks noChangeShapeType="1"/>
            </p:cNvCxnSpPr>
            <p:nvPr/>
          </p:nvCxnSpPr>
          <p:spPr bwMode="auto">
            <a:xfrm flipH="1">
              <a:off x="8618" y="14547"/>
              <a:ext cx="12" cy="399"/>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50" name="Oval 288"/>
            <p:cNvSpPr>
              <a:spLocks noChangeArrowheads="1"/>
            </p:cNvSpPr>
            <p:nvPr/>
          </p:nvSpPr>
          <p:spPr bwMode="auto">
            <a:xfrm>
              <a:off x="9150" y="14351"/>
              <a:ext cx="195" cy="702"/>
            </a:xfrm>
            <a:prstGeom prst="ellipse">
              <a:avLst/>
            </a:prstGeom>
            <a:solidFill>
              <a:srgbClr val="FFFFF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cxnSp>
          <p:nvCxnSpPr>
            <p:cNvPr id="251" name="AutoShape 289"/>
            <p:cNvCxnSpPr>
              <a:cxnSpLocks noChangeShapeType="1"/>
            </p:cNvCxnSpPr>
            <p:nvPr/>
          </p:nvCxnSpPr>
          <p:spPr bwMode="auto">
            <a:xfrm>
              <a:off x="291" y="14812"/>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52" name="AutoShape 290"/>
            <p:cNvCxnSpPr>
              <a:cxnSpLocks noChangeShapeType="1"/>
            </p:cNvCxnSpPr>
            <p:nvPr/>
          </p:nvCxnSpPr>
          <p:spPr bwMode="auto">
            <a:xfrm>
              <a:off x="291" y="14572"/>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53" name="AutoShape 291"/>
            <p:cNvCxnSpPr>
              <a:cxnSpLocks noChangeShapeType="1"/>
            </p:cNvCxnSpPr>
            <p:nvPr/>
          </p:nvCxnSpPr>
          <p:spPr bwMode="auto">
            <a:xfrm>
              <a:off x="285" y="4266"/>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54" name="AutoShape 292"/>
            <p:cNvCxnSpPr>
              <a:cxnSpLocks noChangeShapeType="1"/>
            </p:cNvCxnSpPr>
            <p:nvPr/>
          </p:nvCxnSpPr>
          <p:spPr bwMode="auto">
            <a:xfrm>
              <a:off x="315" y="4506"/>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55" name="AutoShape 293"/>
            <p:cNvCxnSpPr>
              <a:cxnSpLocks noChangeShapeType="1"/>
            </p:cNvCxnSpPr>
            <p:nvPr/>
          </p:nvCxnSpPr>
          <p:spPr bwMode="auto">
            <a:xfrm>
              <a:off x="270" y="4027"/>
              <a:ext cx="113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56" name="AutoShape 294"/>
            <p:cNvCxnSpPr>
              <a:cxnSpLocks noChangeShapeType="1"/>
            </p:cNvCxnSpPr>
            <p:nvPr/>
          </p:nvCxnSpPr>
          <p:spPr bwMode="auto">
            <a:xfrm>
              <a:off x="8160" y="10990"/>
              <a:ext cx="225" cy="47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57" name="AutoShape 295"/>
            <p:cNvCxnSpPr>
              <a:cxnSpLocks noChangeShapeType="1"/>
            </p:cNvCxnSpPr>
            <p:nvPr/>
          </p:nvCxnSpPr>
          <p:spPr bwMode="auto">
            <a:xfrm>
              <a:off x="7955" y="11214"/>
              <a:ext cx="225" cy="47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58" name="AutoShape 296"/>
            <p:cNvCxnSpPr>
              <a:cxnSpLocks noChangeShapeType="1"/>
            </p:cNvCxnSpPr>
            <p:nvPr/>
          </p:nvCxnSpPr>
          <p:spPr bwMode="auto">
            <a:xfrm>
              <a:off x="7868" y="11702"/>
              <a:ext cx="333"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59" name="Arc 297"/>
            <p:cNvSpPr>
              <a:spLocks/>
            </p:cNvSpPr>
            <p:nvPr/>
          </p:nvSpPr>
          <p:spPr bwMode="auto">
            <a:xfrm flipH="1">
              <a:off x="7940" y="10990"/>
              <a:ext cx="221" cy="268"/>
            </a:xfrm>
            <a:custGeom>
              <a:avLst/>
              <a:gdLst>
                <a:gd name="G0" fmla="+- 0 0 0"/>
                <a:gd name="G1" fmla="+- 21600 0 0"/>
                <a:gd name="G2" fmla="+- 21600 0 0"/>
                <a:gd name="T0" fmla="*/ 0 w 21541"/>
                <a:gd name="T1" fmla="*/ 0 h 21600"/>
                <a:gd name="T2" fmla="*/ 21541 w 21541"/>
                <a:gd name="T3" fmla="*/ 20003 h 21600"/>
                <a:gd name="T4" fmla="*/ 0 w 21541"/>
                <a:gd name="T5" fmla="*/ 21600 h 21600"/>
              </a:gdLst>
              <a:ahLst/>
              <a:cxnLst>
                <a:cxn ang="0">
                  <a:pos x="T0" y="T1"/>
                </a:cxn>
                <a:cxn ang="0">
                  <a:pos x="T2" y="T3"/>
                </a:cxn>
                <a:cxn ang="0">
                  <a:pos x="T4" y="T5"/>
                </a:cxn>
              </a:cxnLst>
              <a:rect l="0" t="0" r="r" b="b"/>
              <a:pathLst>
                <a:path w="21541" h="21600" fill="none" extrusionOk="0">
                  <a:moveTo>
                    <a:pt x="-1" y="0"/>
                  </a:moveTo>
                  <a:cubicBezTo>
                    <a:pt x="11309" y="0"/>
                    <a:pt x="20704" y="8724"/>
                    <a:pt x="21540" y="20003"/>
                  </a:cubicBezTo>
                </a:path>
                <a:path w="21541" h="21600" stroke="0" extrusionOk="0">
                  <a:moveTo>
                    <a:pt x="-1" y="0"/>
                  </a:moveTo>
                  <a:cubicBezTo>
                    <a:pt x="11309" y="0"/>
                    <a:pt x="20704" y="8724"/>
                    <a:pt x="21540" y="20003"/>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260" name="AutoShape 298"/>
            <p:cNvCxnSpPr>
              <a:cxnSpLocks noChangeShapeType="1"/>
            </p:cNvCxnSpPr>
            <p:nvPr/>
          </p:nvCxnSpPr>
          <p:spPr bwMode="auto">
            <a:xfrm flipV="1">
              <a:off x="8370" y="11465"/>
              <a:ext cx="290" cy="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61" name="AutoShape 299"/>
            <p:cNvCxnSpPr>
              <a:cxnSpLocks noChangeShapeType="1"/>
            </p:cNvCxnSpPr>
            <p:nvPr/>
          </p:nvCxnSpPr>
          <p:spPr bwMode="auto">
            <a:xfrm flipH="1">
              <a:off x="4421" y="7159"/>
              <a:ext cx="432" cy="0"/>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62" name="AutoShape 300"/>
            <p:cNvCxnSpPr>
              <a:cxnSpLocks noChangeShapeType="1"/>
            </p:cNvCxnSpPr>
            <p:nvPr/>
          </p:nvCxnSpPr>
          <p:spPr bwMode="auto">
            <a:xfrm rot="10800000">
              <a:off x="2865" y="5267"/>
              <a:ext cx="480" cy="465"/>
            </a:xfrm>
            <a:prstGeom prst="curvedConnector3">
              <a:avLst>
                <a:gd name="adj1" fmla="val 40620"/>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63" name="Arc 301"/>
            <p:cNvSpPr>
              <a:spLocks/>
            </p:cNvSpPr>
            <p:nvPr/>
          </p:nvSpPr>
          <p:spPr bwMode="auto">
            <a:xfrm rot="13219550" flipH="1">
              <a:off x="2912" y="5721"/>
              <a:ext cx="553" cy="495"/>
            </a:xfrm>
            <a:custGeom>
              <a:avLst/>
              <a:gdLst>
                <a:gd name="G0" fmla="+- 21600 0 0"/>
                <a:gd name="G1" fmla="+- 21600 0 0"/>
                <a:gd name="G2" fmla="+- 21600 0 0"/>
                <a:gd name="T0" fmla="*/ 14378 w 41243"/>
                <a:gd name="T1" fmla="*/ 41957 h 41957"/>
                <a:gd name="T2" fmla="*/ 41243 w 41243"/>
                <a:gd name="T3" fmla="*/ 12617 h 41957"/>
                <a:gd name="T4" fmla="*/ 21600 w 41243"/>
                <a:gd name="T5" fmla="*/ 21600 h 41957"/>
              </a:gdLst>
              <a:ahLst/>
              <a:cxnLst>
                <a:cxn ang="0">
                  <a:pos x="T0" y="T1"/>
                </a:cxn>
                <a:cxn ang="0">
                  <a:pos x="T2" y="T3"/>
                </a:cxn>
                <a:cxn ang="0">
                  <a:pos x="T4" y="T5"/>
                </a:cxn>
              </a:cxnLst>
              <a:rect l="0" t="0" r="r" b="b"/>
              <a:pathLst>
                <a:path w="41243" h="41957" fill="none" extrusionOk="0">
                  <a:moveTo>
                    <a:pt x="14378" y="41956"/>
                  </a:moveTo>
                  <a:cubicBezTo>
                    <a:pt x="5759" y="38899"/>
                    <a:pt x="0" y="30745"/>
                    <a:pt x="0" y="21600"/>
                  </a:cubicBezTo>
                  <a:cubicBezTo>
                    <a:pt x="0" y="9670"/>
                    <a:pt x="9670" y="0"/>
                    <a:pt x="21600" y="0"/>
                  </a:cubicBezTo>
                  <a:cubicBezTo>
                    <a:pt x="30052" y="-1"/>
                    <a:pt x="37728" y="4930"/>
                    <a:pt x="41243" y="12616"/>
                  </a:cubicBezTo>
                </a:path>
                <a:path w="41243" h="41957" stroke="0" extrusionOk="0">
                  <a:moveTo>
                    <a:pt x="14378" y="41956"/>
                  </a:moveTo>
                  <a:cubicBezTo>
                    <a:pt x="5759" y="38899"/>
                    <a:pt x="0" y="30745"/>
                    <a:pt x="0" y="21600"/>
                  </a:cubicBezTo>
                  <a:cubicBezTo>
                    <a:pt x="0" y="9670"/>
                    <a:pt x="9670" y="0"/>
                    <a:pt x="21600" y="0"/>
                  </a:cubicBezTo>
                  <a:cubicBezTo>
                    <a:pt x="30052" y="-1"/>
                    <a:pt x="37728" y="4930"/>
                    <a:pt x="41243" y="12616"/>
                  </a:cubicBezTo>
                  <a:lnTo>
                    <a:pt x="2160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264" name="AutoShape 302"/>
            <p:cNvCxnSpPr>
              <a:cxnSpLocks noChangeShapeType="1"/>
            </p:cNvCxnSpPr>
            <p:nvPr/>
          </p:nvCxnSpPr>
          <p:spPr bwMode="auto">
            <a:xfrm>
              <a:off x="3650" y="12452"/>
              <a:ext cx="225" cy="47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65" name="AutoShape 303"/>
            <p:cNvCxnSpPr>
              <a:cxnSpLocks noChangeShapeType="1"/>
            </p:cNvCxnSpPr>
            <p:nvPr/>
          </p:nvCxnSpPr>
          <p:spPr bwMode="auto">
            <a:xfrm>
              <a:off x="3429" y="12682"/>
              <a:ext cx="225" cy="47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66" name="AutoShape 304"/>
            <p:cNvCxnSpPr>
              <a:cxnSpLocks noChangeShapeType="1"/>
            </p:cNvCxnSpPr>
            <p:nvPr/>
          </p:nvCxnSpPr>
          <p:spPr bwMode="auto">
            <a:xfrm flipV="1">
              <a:off x="3343" y="13154"/>
              <a:ext cx="333" cy="4"/>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67" name="Arc 305"/>
            <p:cNvSpPr>
              <a:spLocks/>
            </p:cNvSpPr>
            <p:nvPr/>
          </p:nvSpPr>
          <p:spPr bwMode="auto">
            <a:xfrm flipH="1">
              <a:off x="3430" y="12452"/>
              <a:ext cx="221" cy="268"/>
            </a:xfrm>
            <a:custGeom>
              <a:avLst/>
              <a:gdLst>
                <a:gd name="G0" fmla="+- 0 0 0"/>
                <a:gd name="G1" fmla="+- 21600 0 0"/>
                <a:gd name="G2" fmla="+- 21600 0 0"/>
                <a:gd name="T0" fmla="*/ 0 w 21541"/>
                <a:gd name="T1" fmla="*/ 0 h 21600"/>
                <a:gd name="T2" fmla="*/ 21541 w 21541"/>
                <a:gd name="T3" fmla="*/ 20003 h 21600"/>
                <a:gd name="T4" fmla="*/ 0 w 21541"/>
                <a:gd name="T5" fmla="*/ 21600 h 21600"/>
              </a:gdLst>
              <a:ahLst/>
              <a:cxnLst>
                <a:cxn ang="0">
                  <a:pos x="T0" y="T1"/>
                </a:cxn>
                <a:cxn ang="0">
                  <a:pos x="T2" y="T3"/>
                </a:cxn>
                <a:cxn ang="0">
                  <a:pos x="T4" y="T5"/>
                </a:cxn>
              </a:cxnLst>
              <a:rect l="0" t="0" r="r" b="b"/>
              <a:pathLst>
                <a:path w="21541" h="21600" fill="none" extrusionOk="0">
                  <a:moveTo>
                    <a:pt x="-1" y="0"/>
                  </a:moveTo>
                  <a:cubicBezTo>
                    <a:pt x="11309" y="0"/>
                    <a:pt x="20704" y="8724"/>
                    <a:pt x="21540" y="20003"/>
                  </a:cubicBezTo>
                </a:path>
                <a:path w="21541" h="21600" stroke="0" extrusionOk="0">
                  <a:moveTo>
                    <a:pt x="-1" y="0"/>
                  </a:moveTo>
                  <a:cubicBezTo>
                    <a:pt x="11309" y="0"/>
                    <a:pt x="20704" y="8724"/>
                    <a:pt x="21540" y="20003"/>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cxnSp>
          <p:nvCxnSpPr>
            <p:cNvPr id="268" name="AutoShape 306"/>
            <p:cNvCxnSpPr>
              <a:cxnSpLocks noChangeShapeType="1"/>
            </p:cNvCxnSpPr>
            <p:nvPr/>
          </p:nvCxnSpPr>
          <p:spPr bwMode="auto">
            <a:xfrm flipV="1">
              <a:off x="3860" y="12927"/>
              <a:ext cx="290" cy="7"/>
            </a:xfrm>
            <a:prstGeom prst="straightConnector1">
              <a:avLst/>
            </a:prstGeom>
            <a:noFill/>
            <a:ln w="28575">
              <a:solidFill>
                <a:srgbClr val="000000"/>
              </a:solidFill>
              <a:round/>
              <a:headEn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4720833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76" y="0"/>
            <a:ext cx="920775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10" name="Connecteur droit 9"/>
          <p:cNvCxnSpPr/>
          <p:nvPr/>
        </p:nvCxnSpPr>
        <p:spPr>
          <a:xfrm>
            <a:off x="-7418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6255695" y="951111"/>
            <a:ext cx="1750800" cy="461665"/>
          </a:xfrm>
          <a:prstGeom prst="rect">
            <a:avLst/>
          </a:prstGeom>
        </p:spPr>
        <p:txBody>
          <a:bodyPr wrap="none">
            <a:spAutoFit/>
          </a:bodyPr>
          <a:lstStyle/>
          <a:p>
            <a:r>
              <a:rPr lang="ar-SA" sz="2400" b="1" u="sng" dirty="0" smtClean="0">
                <a:solidFill>
                  <a:srgbClr val="C00000"/>
                </a:solidFill>
              </a:rPr>
              <a:t>* ملاحظـــــــة :</a:t>
            </a:r>
            <a:endParaRPr lang="fr-FR" sz="2400" b="1" u="sng" dirty="0">
              <a:solidFill>
                <a:srgbClr val="C00000"/>
              </a:solidFill>
            </a:endParaRPr>
          </a:p>
        </p:txBody>
      </p:sp>
      <p:sp>
        <p:nvSpPr>
          <p:cNvPr id="7" name="Rectangle 6"/>
          <p:cNvSpPr/>
          <p:nvPr/>
        </p:nvSpPr>
        <p:spPr>
          <a:xfrm>
            <a:off x="6128505" y="2823319"/>
            <a:ext cx="1899879" cy="461665"/>
          </a:xfrm>
          <a:prstGeom prst="rect">
            <a:avLst/>
          </a:prstGeom>
        </p:spPr>
        <p:txBody>
          <a:bodyPr wrap="none">
            <a:spAutoFit/>
          </a:bodyPr>
          <a:lstStyle/>
          <a:p>
            <a:r>
              <a:rPr lang="ar-SA" sz="2400" b="1" u="sng" dirty="0" smtClean="0">
                <a:solidFill>
                  <a:srgbClr val="00B050"/>
                </a:solidFill>
              </a:rPr>
              <a:t>ب – الأطــــــــرة:</a:t>
            </a:r>
            <a:endParaRPr lang="fr-FR" sz="2400" b="1" u="sng" dirty="0">
              <a:solidFill>
                <a:srgbClr val="00B050"/>
              </a:solidFill>
            </a:endParaRPr>
          </a:p>
        </p:txBody>
      </p:sp>
      <p:sp>
        <p:nvSpPr>
          <p:cNvPr id="2" name="Rectangle 1"/>
          <p:cNvSpPr/>
          <p:nvPr/>
        </p:nvSpPr>
        <p:spPr>
          <a:xfrm>
            <a:off x="323528" y="1580599"/>
            <a:ext cx="7200800" cy="1200329"/>
          </a:xfrm>
          <a:prstGeom prst="rect">
            <a:avLst/>
          </a:prstGeom>
        </p:spPr>
        <p:txBody>
          <a:bodyPr wrap="square">
            <a:spAutoFit/>
          </a:bodyPr>
          <a:lstStyle/>
          <a:p>
            <a:pPr lvl="0" algn="r" rtl="1"/>
            <a:r>
              <a:rPr lang="ar-MA" sz="2400" b="1" dirty="0">
                <a:solidFill>
                  <a:srgbClr val="3333FF"/>
                </a:solidFill>
              </a:rPr>
              <a:t>جميع المقاسات تستعمل في اتجاه الطول أو العرض.</a:t>
            </a:r>
            <a:endParaRPr lang="fr-FR" sz="2400" b="1" dirty="0">
              <a:solidFill>
                <a:srgbClr val="3333FF"/>
              </a:solidFill>
            </a:endParaRPr>
          </a:p>
          <a:p>
            <a:pPr lvl="0" algn="r" rtl="1"/>
            <a:r>
              <a:rPr lang="ar-MA" sz="2400" b="1" dirty="0">
                <a:solidFill>
                  <a:srgbClr val="3333FF"/>
                </a:solidFill>
              </a:rPr>
              <a:t>يحدد مجال الرسم بإطار يبعد عن أطراف الورقة ب</a:t>
            </a:r>
            <a:r>
              <a:rPr lang="fr-FR" sz="2400" b="1" dirty="0">
                <a:solidFill>
                  <a:srgbClr val="3333FF"/>
                </a:solidFill>
              </a:rPr>
              <a:t> </a:t>
            </a:r>
            <a:r>
              <a:rPr lang="fr-FR" sz="2400" b="1" dirty="0">
                <a:solidFill>
                  <a:srgbClr val="C00000"/>
                </a:solidFill>
              </a:rPr>
              <a:t>mm </a:t>
            </a:r>
            <a:r>
              <a:rPr lang="ar-MA" sz="2400" b="1" dirty="0">
                <a:solidFill>
                  <a:srgbClr val="C00000"/>
                </a:solidFill>
              </a:rPr>
              <a:t>10 </a:t>
            </a:r>
            <a:r>
              <a:rPr lang="ar-MA" sz="2400" b="1" dirty="0">
                <a:solidFill>
                  <a:srgbClr val="3333FF"/>
                </a:solidFill>
              </a:rPr>
              <a:t>بالنسبة لمقاسات </a:t>
            </a:r>
            <a:r>
              <a:rPr lang="fr-FR" sz="2400" b="1" dirty="0" smtClean="0">
                <a:solidFill>
                  <a:srgbClr val="3333FF"/>
                </a:solidFill>
              </a:rPr>
              <a:t> A4 </a:t>
            </a:r>
            <a:r>
              <a:rPr lang="ar-MA" sz="2400" b="1" dirty="0">
                <a:solidFill>
                  <a:srgbClr val="3333FF"/>
                </a:solidFill>
              </a:rPr>
              <a:t>و </a:t>
            </a:r>
            <a:r>
              <a:rPr lang="fr-FR" sz="2400" b="1" dirty="0" smtClean="0">
                <a:solidFill>
                  <a:srgbClr val="3333FF"/>
                </a:solidFill>
              </a:rPr>
              <a:t> A3 </a:t>
            </a:r>
            <a:r>
              <a:rPr lang="ar-MA" sz="2400" b="1" dirty="0">
                <a:solidFill>
                  <a:srgbClr val="3333FF"/>
                </a:solidFill>
              </a:rPr>
              <a:t>و </a:t>
            </a:r>
            <a:r>
              <a:rPr lang="fr-FR" sz="2400" b="1" dirty="0">
                <a:solidFill>
                  <a:srgbClr val="3333FF"/>
                </a:solidFill>
              </a:rPr>
              <a:t> A2 </a:t>
            </a:r>
            <a:r>
              <a:rPr lang="ar-MA" sz="2400" b="1" dirty="0">
                <a:solidFill>
                  <a:srgbClr val="3333FF"/>
                </a:solidFill>
              </a:rPr>
              <a:t>و </a:t>
            </a:r>
            <a:r>
              <a:rPr lang="fr-FR" sz="2400" b="1" dirty="0" smtClean="0">
                <a:solidFill>
                  <a:srgbClr val="C00000"/>
                </a:solidFill>
              </a:rPr>
              <a:t>20 mm</a:t>
            </a:r>
            <a:r>
              <a:rPr lang="ar-MA" sz="2400" b="1" dirty="0" smtClean="0">
                <a:solidFill>
                  <a:srgbClr val="3333FF"/>
                </a:solidFill>
              </a:rPr>
              <a:t> </a:t>
            </a:r>
            <a:r>
              <a:rPr lang="ar-MA" sz="2400" b="1" dirty="0">
                <a:solidFill>
                  <a:srgbClr val="3333FF"/>
                </a:solidFill>
              </a:rPr>
              <a:t>بالنسبة لمقاسات </a:t>
            </a:r>
            <a:r>
              <a:rPr lang="fr-FR" sz="2400" b="1" dirty="0">
                <a:solidFill>
                  <a:srgbClr val="3333FF"/>
                </a:solidFill>
              </a:rPr>
              <a:t> A0</a:t>
            </a:r>
            <a:r>
              <a:rPr lang="ar-MA" sz="2400" b="1" dirty="0">
                <a:solidFill>
                  <a:srgbClr val="3333FF"/>
                </a:solidFill>
              </a:rPr>
              <a:t> و </a:t>
            </a:r>
            <a:r>
              <a:rPr lang="fr-FR" sz="2400" b="1" dirty="0">
                <a:solidFill>
                  <a:srgbClr val="3333FF"/>
                </a:solidFill>
              </a:rPr>
              <a:t> .A1</a:t>
            </a:r>
          </a:p>
        </p:txBody>
      </p:sp>
      <p:sp>
        <p:nvSpPr>
          <p:cNvPr id="3" name="Rectangle 2"/>
          <p:cNvSpPr/>
          <p:nvPr/>
        </p:nvSpPr>
        <p:spPr>
          <a:xfrm>
            <a:off x="323528" y="3462099"/>
            <a:ext cx="7200800" cy="830997"/>
          </a:xfrm>
          <a:prstGeom prst="rect">
            <a:avLst/>
          </a:prstGeom>
        </p:spPr>
        <p:txBody>
          <a:bodyPr wrap="square">
            <a:spAutoFit/>
          </a:bodyPr>
          <a:lstStyle/>
          <a:p>
            <a:pPr algn="r" rtl="1"/>
            <a:r>
              <a:rPr lang="ar-MA" sz="2400" b="1" dirty="0">
                <a:solidFill>
                  <a:srgbClr val="3333FF"/>
                </a:solidFill>
              </a:rPr>
              <a:t>الأطرة هي عبارة عن مستطيل يحتوي على </a:t>
            </a:r>
            <a:r>
              <a:rPr lang="ar-MA" sz="2400" b="1" dirty="0" smtClean="0">
                <a:solidFill>
                  <a:srgbClr val="3333FF"/>
                </a:solidFill>
              </a:rPr>
              <a:t>اسم </a:t>
            </a:r>
            <a:r>
              <a:rPr lang="ar-MA" sz="2400" b="1" dirty="0">
                <a:solidFill>
                  <a:srgbClr val="3333FF"/>
                </a:solidFill>
              </a:rPr>
              <a:t>الرسام، تاريخ الإنجاز، السلم، المؤسسة، الرقم، مقاس الوثيقة وعنوان الوثيقة: </a:t>
            </a:r>
            <a:endParaRPr lang="fr-FR" sz="2400" b="1" dirty="0">
              <a:solidFill>
                <a:srgbClr val="3333FF"/>
              </a:solidFill>
            </a:endParaRPr>
          </a:p>
        </p:txBody>
      </p:sp>
      <p:graphicFrame>
        <p:nvGraphicFramePr>
          <p:cNvPr id="4" name="Tableau 3"/>
          <p:cNvGraphicFramePr>
            <a:graphicFrameLocks noGrp="1"/>
          </p:cNvGraphicFramePr>
          <p:nvPr>
            <p:extLst>
              <p:ext uri="{D42A27DB-BD31-4B8C-83A1-F6EECF244321}">
                <p14:modId xmlns:p14="http://schemas.microsoft.com/office/powerpoint/2010/main" val="3685890729"/>
              </p:ext>
            </p:extLst>
          </p:nvPr>
        </p:nvGraphicFramePr>
        <p:xfrm>
          <a:off x="107505" y="4581130"/>
          <a:ext cx="7920880" cy="1656183"/>
        </p:xfrm>
        <a:graphic>
          <a:graphicData uri="http://schemas.openxmlformats.org/drawingml/2006/table">
            <a:tbl>
              <a:tblPr firstRow="1" bandRow="1">
                <a:tableStyleId>{5C22544A-7EE6-4342-B048-85BDC9FD1C3A}</a:tableStyleId>
              </a:tblPr>
              <a:tblGrid>
                <a:gridCol w="2081061"/>
                <a:gridCol w="3546482"/>
                <a:gridCol w="2293337"/>
              </a:tblGrid>
              <a:tr h="643184">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ar-SA" sz="2400" b="1" kern="1200" dirty="0" smtClean="0">
                          <a:solidFill>
                            <a:srgbClr val="3333FF"/>
                          </a:solidFill>
                          <a:effectLst/>
                          <a:latin typeface="+mn-lt"/>
                          <a:ea typeface="+mn-ea"/>
                          <a:cs typeface="Andalus" pitchFamily="2" charset="-78"/>
                        </a:rPr>
                        <a:t>السلم</a:t>
                      </a:r>
                      <a:r>
                        <a:rPr lang="ar-SA" sz="2400" b="1" kern="1200" dirty="0" smtClean="0">
                          <a:solidFill>
                            <a:srgbClr val="3333FF"/>
                          </a:solidFill>
                          <a:effectLst/>
                          <a:latin typeface="+mn-lt"/>
                          <a:ea typeface="+mn-ea"/>
                          <a:cs typeface="+mn-cs"/>
                        </a:rPr>
                        <a:t> </a:t>
                      </a:r>
                      <a:r>
                        <a:rPr lang="ar-MA" sz="1200" b="1" kern="1200" dirty="0" smtClean="0">
                          <a:solidFill>
                            <a:srgbClr val="3333FF"/>
                          </a:solidFill>
                          <a:effectLst/>
                          <a:latin typeface="+mn-lt"/>
                          <a:ea typeface="+mn-ea"/>
                          <a:cs typeface="+mn-cs"/>
                        </a:rPr>
                        <a:t>:...........</a:t>
                      </a:r>
                      <a:r>
                        <a:rPr lang="ar-SA" sz="1200" b="1" kern="1200" dirty="0" smtClean="0">
                          <a:solidFill>
                            <a:srgbClr val="3333FF"/>
                          </a:solidFill>
                          <a:effectLst/>
                          <a:latin typeface="+mn-lt"/>
                          <a:ea typeface="+mn-ea"/>
                          <a:cs typeface="+mn-cs"/>
                        </a:rPr>
                        <a:t>.</a:t>
                      </a:r>
                      <a:r>
                        <a:rPr lang="ar-MA" sz="1200" b="1" kern="1200" dirty="0" smtClean="0">
                          <a:solidFill>
                            <a:srgbClr val="3333FF"/>
                          </a:solidFill>
                          <a:effectLst/>
                          <a:latin typeface="+mn-lt"/>
                          <a:ea typeface="+mn-ea"/>
                          <a:cs typeface="+mn-cs"/>
                        </a:rPr>
                        <a:t>.</a:t>
                      </a:r>
                      <a:r>
                        <a:rPr lang="ar-SA" sz="1200" b="1" kern="1200" dirty="0" smtClean="0">
                          <a:solidFill>
                            <a:srgbClr val="3333FF"/>
                          </a:solidFill>
                          <a:effectLst/>
                          <a:latin typeface="+mn-lt"/>
                          <a:ea typeface="+mn-ea"/>
                          <a:cs typeface="+mn-cs"/>
                        </a:rPr>
                        <a:t>..........</a:t>
                      </a:r>
                      <a:r>
                        <a:rPr lang="ar-MA" sz="1200" b="1" kern="1200" dirty="0" smtClean="0">
                          <a:solidFill>
                            <a:srgbClr val="3333FF"/>
                          </a:solidFill>
                          <a:effectLst/>
                          <a:latin typeface="+mn-lt"/>
                          <a:ea typeface="+mn-ea"/>
                          <a:cs typeface="+mn-cs"/>
                        </a:rPr>
                        <a:t>......</a:t>
                      </a:r>
                      <a:endParaRPr lang="fr-FR" sz="1200" b="1" dirty="0" smtClean="0">
                        <a:ln>
                          <a:solidFill>
                            <a:schemeClr val="tx1"/>
                          </a:solidFill>
                        </a:ln>
                        <a:solidFill>
                          <a:srgbClr val="3333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2400" b="1" kern="1200" dirty="0" smtClean="0">
                          <a:solidFill>
                            <a:srgbClr val="3333FF"/>
                          </a:solidFill>
                          <a:effectLst/>
                          <a:latin typeface="+mn-lt"/>
                          <a:ea typeface="+mn-ea"/>
                          <a:cs typeface="Andalus" pitchFamily="2" charset="-78"/>
                        </a:rPr>
                        <a:t>المؤسسة</a:t>
                      </a:r>
                      <a:r>
                        <a:rPr lang="ar-SA" sz="2400" b="1" kern="1200" dirty="0" smtClean="0">
                          <a:solidFill>
                            <a:srgbClr val="3333FF"/>
                          </a:solidFill>
                          <a:effectLst/>
                          <a:latin typeface="+mn-lt"/>
                          <a:ea typeface="+mn-ea"/>
                          <a:cs typeface="+mn-cs"/>
                        </a:rPr>
                        <a:t> </a:t>
                      </a:r>
                      <a:r>
                        <a:rPr lang="ar-MA" sz="1200" b="1" kern="1200" dirty="0" smtClean="0">
                          <a:solidFill>
                            <a:srgbClr val="3333FF"/>
                          </a:solidFill>
                          <a:effectLst/>
                          <a:latin typeface="+mn-lt"/>
                          <a:ea typeface="+mn-ea"/>
                          <a:cs typeface="+mn-cs"/>
                        </a:rPr>
                        <a:t>:............</a:t>
                      </a:r>
                      <a:r>
                        <a:rPr lang="ar-SA" sz="1200" b="1" kern="1200" dirty="0" smtClean="0">
                          <a:solidFill>
                            <a:srgbClr val="3333FF"/>
                          </a:solidFill>
                          <a:effectLst/>
                          <a:latin typeface="+mn-lt"/>
                          <a:ea typeface="+mn-ea"/>
                          <a:cs typeface="+mn-cs"/>
                        </a:rPr>
                        <a:t>...............................</a:t>
                      </a:r>
                      <a:r>
                        <a:rPr lang="ar-MA" sz="1200" b="1" kern="1200" dirty="0" smtClean="0">
                          <a:solidFill>
                            <a:srgbClr val="3333FF"/>
                          </a:solidFill>
                          <a:effectLst/>
                          <a:latin typeface="+mn-lt"/>
                          <a:ea typeface="+mn-ea"/>
                          <a:cs typeface="+mn-cs"/>
                        </a:rPr>
                        <a:t>......</a:t>
                      </a:r>
                      <a:endParaRPr lang="fr-FR" sz="1200" b="1" dirty="0" smtClean="0">
                        <a:ln>
                          <a:solidFill>
                            <a:schemeClr val="tx1"/>
                          </a:solidFill>
                        </a:ln>
                        <a:solidFill>
                          <a:srgbClr val="3333FF"/>
                        </a:solidFill>
                      </a:endParaRPr>
                    </a:p>
                    <a:p>
                      <a:pPr algn="ctr"/>
                      <a:endParaRPr lang="fr-FR" sz="1200" dirty="0">
                        <a:ln>
                          <a:solidFill>
                            <a:schemeClr val="tx1"/>
                          </a:solidFill>
                        </a:l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ar-SA" sz="2400" b="1" kern="1200" dirty="0" smtClean="0">
                          <a:solidFill>
                            <a:srgbClr val="3333FF"/>
                          </a:solidFill>
                          <a:effectLst/>
                          <a:latin typeface="+mn-lt"/>
                          <a:ea typeface="+mn-ea"/>
                          <a:cs typeface="Andalus" pitchFamily="2" charset="-78"/>
                        </a:rPr>
                        <a:t>الاسم</a:t>
                      </a:r>
                      <a:r>
                        <a:rPr lang="ar-SA" sz="2400" b="1" kern="1200" dirty="0" smtClean="0">
                          <a:solidFill>
                            <a:srgbClr val="3333FF"/>
                          </a:solidFill>
                          <a:effectLst/>
                          <a:latin typeface="+mn-lt"/>
                          <a:ea typeface="+mn-ea"/>
                          <a:cs typeface="+mn-cs"/>
                        </a:rPr>
                        <a:t> </a:t>
                      </a:r>
                      <a:r>
                        <a:rPr lang="ar-MA" sz="1200" b="1" kern="1200" dirty="0" smtClean="0">
                          <a:solidFill>
                            <a:srgbClr val="3333FF"/>
                          </a:solidFill>
                          <a:effectLst/>
                          <a:latin typeface="+mn-lt"/>
                          <a:ea typeface="+mn-ea"/>
                          <a:cs typeface="+mn-cs"/>
                        </a:rPr>
                        <a:t>:............</a:t>
                      </a:r>
                      <a:r>
                        <a:rPr lang="ar-SA" sz="1200" b="1" kern="1200" dirty="0" smtClean="0">
                          <a:solidFill>
                            <a:srgbClr val="3333FF"/>
                          </a:solidFill>
                          <a:effectLst/>
                          <a:latin typeface="+mn-lt"/>
                          <a:ea typeface="+mn-ea"/>
                          <a:cs typeface="+mn-cs"/>
                        </a:rPr>
                        <a:t>...............</a:t>
                      </a:r>
                      <a:r>
                        <a:rPr lang="ar-MA" sz="1200" b="1" kern="1200" dirty="0" smtClean="0">
                          <a:solidFill>
                            <a:srgbClr val="3333FF"/>
                          </a:solidFill>
                          <a:effectLst/>
                          <a:latin typeface="+mn-lt"/>
                          <a:ea typeface="+mn-ea"/>
                          <a:cs typeface="+mn-cs"/>
                        </a:rPr>
                        <a:t>......</a:t>
                      </a:r>
                      <a:endParaRPr lang="fr-FR" sz="1200" b="1" dirty="0">
                        <a:ln>
                          <a:solidFill>
                            <a:schemeClr val="tx1"/>
                          </a:solidFill>
                        </a:ln>
                        <a:solidFill>
                          <a:srgbClr val="3333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19766">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ar-SA" sz="2400" b="1" kern="1200" dirty="0" smtClean="0">
                          <a:solidFill>
                            <a:srgbClr val="3333FF"/>
                          </a:solidFill>
                          <a:effectLst/>
                          <a:latin typeface="+mn-lt"/>
                          <a:ea typeface="+mn-ea"/>
                          <a:cs typeface="Andalus" pitchFamily="2" charset="-78"/>
                        </a:rPr>
                        <a:t>علامة التنميط </a:t>
                      </a:r>
                      <a:r>
                        <a:rPr lang="ar-MA" sz="1200" b="1" kern="1200" dirty="0" smtClean="0">
                          <a:solidFill>
                            <a:srgbClr val="3333FF"/>
                          </a:solidFill>
                          <a:effectLst/>
                          <a:latin typeface="+mn-lt"/>
                          <a:ea typeface="+mn-ea"/>
                          <a:cs typeface="+mn-cs"/>
                        </a:rPr>
                        <a:t>:.</a:t>
                      </a:r>
                      <a:r>
                        <a:rPr lang="ar-SA" sz="1200" b="1" kern="1200" dirty="0" smtClean="0">
                          <a:solidFill>
                            <a:srgbClr val="3333FF"/>
                          </a:solidFill>
                          <a:effectLst/>
                          <a:latin typeface="+mn-lt"/>
                          <a:ea typeface="+mn-ea"/>
                          <a:cs typeface="+mn-cs"/>
                        </a:rPr>
                        <a:t>...</a:t>
                      </a:r>
                      <a:r>
                        <a:rPr lang="ar-MA" sz="1200" b="1" kern="1200" dirty="0" smtClean="0">
                          <a:solidFill>
                            <a:srgbClr val="3333FF"/>
                          </a:solidFill>
                          <a:effectLst/>
                          <a:latin typeface="+mn-lt"/>
                          <a:ea typeface="+mn-ea"/>
                          <a:cs typeface="+mn-cs"/>
                        </a:rPr>
                        <a:t>.....</a:t>
                      </a:r>
                      <a:endParaRPr lang="fr-FR" sz="1200" b="1" dirty="0" smtClean="0">
                        <a:ln>
                          <a:solidFill>
                            <a:schemeClr val="tx1"/>
                          </a:solidFill>
                        </a:ln>
                        <a:solidFill>
                          <a:srgbClr val="3333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2400" b="1" kern="1200" dirty="0" smtClean="0">
                          <a:solidFill>
                            <a:srgbClr val="3333FF"/>
                          </a:solidFill>
                          <a:effectLst/>
                          <a:latin typeface="+mn-lt"/>
                          <a:ea typeface="+mn-ea"/>
                          <a:cs typeface="Andalus" pitchFamily="2" charset="-78"/>
                        </a:rPr>
                        <a:t>عنوان الرسم</a:t>
                      </a:r>
                      <a:r>
                        <a:rPr lang="ar-SA" sz="2400" b="1" kern="1200" dirty="0" smtClean="0">
                          <a:solidFill>
                            <a:srgbClr val="3333FF"/>
                          </a:solidFill>
                          <a:effectLst/>
                          <a:latin typeface="+mn-lt"/>
                          <a:ea typeface="+mn-ea"/>
                          <a:cs typeface="+mn-cs"/>
                        </a:rPr>
                        <a:t> </a:t>
                      </a:r>
                      <a:r>
                        <a:rPr lang="ar-MA" sz="1200" b="1" kern="1200" dirty="0" smtClean="0">
                          <a:solidFill>
                            <a:srgbClr val="3333FF"/>
                          </a:solidFill>
                          <a:effectLst/>
                          <a:latin typeface="+mn-lt"/>
                          <a:ea typeface="+mn-ea"/>
                          <a:cs typeface="+mn-cs"/>
                        </a:rPr>
                        <a:t>:.........</a:t>
                      </a:r>
                      <a:r>
                        <a:rPr lang="ar-SA" sz="1200" b="1" kern="1200" dirty="0" smtClean="0">
                          <a:solidFill>
                            <a:srgbClr val="3333FF"/>
                          </a:solidFill>
                          <a:effectLst/>
                          <a:latin typeface="+mn-lt"/>
                          <a:ea typeface="+mn-ea"/>
                          <a:cs typeface="+mn-cs"/>
                        </a:rPr>
                        <a:t>........................</a:t>
                      </a:r>
                      <a:r>
                        <a:rPr lang="ar-MA" sz="1200" b="1" kern="1200" dirty="0" smtClean="0">
                          <a:solidFill>
                            <a:srgbClr val="3333FF"/>
                          </a:solidFill>
                          <a:effectLst/>
                          <a:latin typeface="+mn-lt"/>
                          <a:ea typeface="+mn-ea"/>
                          <a:cs typeface="+mn-cs"/>
                        </a:rPr>
                        <a:t>.......</a:t>
                      </a:r>
                      <a:endParaRPr lang="fr-FR" sz="1200" b="1" dirty="0" smtClean="0">
                        <a:ln>
                          <a:solidFill>
                            <a:schemeClr val="tx1"/>
                          </a:solidFill>
                        </a:ln>
                        <a:solidFill>
                          <a:srgbClr val="3333FF"/>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ar-SA" sz="1200" b="1" kern="1200" dirty="0" smtClean="0">
                          <a:solidFill>
                            <a:srgbClr val="3333FF"/>
                          </a:solidFill>
                          <a:effectLst/>
                          <a:latin typeface="+mn-lt"/>
                          <a:ea typeface="+mn-ea"/>
                          <a:cs typeface="+mn-cs"/>
                        </a:rPr>
                        <a:t> </a:t>
                      </a:r>
                      <a:r>
                        <a:rPr lang="ar-SA" sz="2400" b="1" kern="1200" dirty="0" smtClean="0">
                          <a:solidFill>
                            <a:srgbClr val="3333FF"/>
                          </a:solidFill>
                          <a:effectLst/>
                          <a:latin typeface="+mn-lt"/>
                          <a:ea typeface="+mn-ea"/>
                          <a:cs typeface="Andalus" pitchFamily="2" charset="-78"/>
                        </a:rPr>
                        <a:t>القسم</a:t>
                      </a:r>
                      <a:r>
                        <a:rPr lang="ar-SA" sz="2400" b="1" kern="1200" dirty="0" smtClean="0">
                          <a:solidFill>
                            <a:srgbClr val="3333FF"/>
                          </a:solidFill>
                          <a:effectLst/>
                          <a:latin typeface="+mn-lt"/>
                          <a:ea typeface="+mn-ea"/>
                          <a:cs typeface="+mn-cs"/>
                        </a:rPr>
                        <a:t> </a:t>
                      </a:r>
                      <a:r>
                        <a:rPr lang="ar-MA" sz="1200" b="1" kern="1200" dirty="0" smtClean="0">
                          <a:solidFill>
                            <a:srgbClr val="3333FF"/>
                          </a:solidFill>
                          <a:effectLst/>
                          <a:latin typeface="+mn-lt"/>
                          <a:ea typeface="+mn-ea"/>
                          <a:cs typeface="+mn-cs"/>
                        </a:rPr>
                        <a:t>:..........</a:t>
                      </a:r>
                      <a:r>
                        <a:rPr lang="ar-SA" sz="1200" b="1" kern="1200" dirty="0" smtClean="0">
                          <a:solidFill>
                            <a:srgbClr val="3333FF"/>
                          </a:solidFill>
                          <a:effectLst/>
                          <a:latin typeface="+mn-lt"/>
                          <a:ea typeface="+mn-ea"/>
                          <a:cs typeface="+mn-cs"/>
                        </a:rPr>
                        <a:t>....</a:t>
                      </a:r>
                      <a:r>
                        <a:rPr lang="ar-MA" sz="1200" b="1" kern="1200" dirty="0" smtClean="0">
                          <a:solidFill>
                            <a:srgbClr val="3333FF"/>
                          </a:solidFill>
                          <a:effectLst/>
                          <a:latin typeface="+mn-lt"/>
                          <a:ea typeface="+mn-ea"/>
                          <a:cs typeface="+mn-cs"/>
                        </a:rPr>
                        <a:t>..</a:t>
                      </a:r>
                      <a:r>
                        <a:rPr lang="ar-SA" sz="1200" b="1" kern="1200" dirty="0" smtClean="0">
                          <a:solidFill>
                            <a:srgbClr val="3333FF"/>
                          </a:solidFill>
                          <a:effectLst/>
                          <a:latin typeface="+mn-lt"/>
                          <a:ea typeface="+mn-ea"/>
                          <a:cs typeface="+mn-cs"/>
                        </a:rPr>
                        <a:t>........</a:t>
                      </a:r>
                      <a:r>
                        <a:rPr lang="ar-MA" sz="1200" b="1" kern="1200" dirty="0" smtClean="0">
                          <a:solidFill>
                            <a:srgbClr val="3333FF"/>
                          </a:solidFill>
                          <a:effectLst/>
                          <a:latin typeface="+mn-lt"/>
                          <a:ea typeface="+mn-ea"/>
                          <a:cs typeface="+mn-cs"/>
                        </a:rPr>
                        <a:t>.......</a:t>
                      </a:r>
                      <a:r>
                        <a:rPr lang="ar-SA" sz="1200" b="1" kern="1200" dirty="0" smtClean="0">
                          <a:solidFill>
                            <a:srgbClr val="3333FF"/>
                          </a:solidFill>
                          <a:effectLst/>
                          <a:latin typeface="+mn-lt"/>
                          <a:ea typeface="+mn-ea"/>
                          <a:cs typeface="+mn-cs"/>
                        </a:rPr>
                        <a:t> </a:t>
                      </a:r>
                      <a:endParaRPr lang="fr-FR" dirty="0">
                        <a:ln>
                          <a:solidFill>
                            <a:schemeClr val="tx1"/>
                          </a:solidFill>
                        </a:l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3233">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ar-SA" sz="2400" b="1" kern="1200" dirty="0" smtClean="0">
                          <a:solidFill>
                            <a:srgbClr val="3333FF"/>
                          </a:solidFill>
                          <a:effectLst/>
                          <a:latin typeface="+mn-lt"/>
                          <a:ea typeface="+mn-ea"/>
                          <a:cs typeface="Andalus" pitchFamily="2" charset="-78"/>
                        </a:rPr>
                        <a:t>مقاس</a:t>
                      </a:r>
                      <a:r>
                        <a:rPr lang="ar-SA" sz="2400" b="1" kern="1200" dirty="0" smtClean="0">
                          <a:solidFill>
                            <a:srgbClr val="3333FF"/>
                          </a:solidFill>
                          <a:effectLst/>
                          <a:latin typeface="+mn-lt"/>
                          <a:ea typeface="+mn-ea"/>
                          <a:cs typeface="+mn-cs"/>
                        </a:rPr>
                        <a:t> </a:t>
                      </a:r>
                      <a:r>
                        <a:rPr lang="ar-MA" sz="1200" b="1" kern="1200" dirty="0" smtClean="0">
                          <a:solidFill>
                            <a:srgbClr val="3333FF"/>
                          </a:solidFill>
                          <a:effectLst/>
                          <a:latin typeface="+mn-lt"/>
                          <a:ea typeface="+mn-ea"/>
                          <a:cs typeface="+mn-cs"/>
                        </a:rPr>
                        <a:t>:............</a:t>
                      </a:r>
                      <a:r>
                        <a:rPr lang="ar-SA" sz="1200" b="1" kern="1200" dirty="0" smtClean="0">
                          <a:solidFill>
                            <a:srgbClr val="3333FF"/>
                          </a:solidFill>
                          <a:effectLst/>
                          <a:latin typeface="+mn-lt"/>
                          <a:ea typeface="+mn-ea"/>
                          <a:cs typeface="+mn-cs"/>
                        </a:rPr>
                        <a:t>.........</a:t>
                      </a:r>
                      <a:r>
                        <a:rPr lang="ar-MA" sz="1200" b="1" kern="1200" dirty="0" smtClean="0">
                          <a:solidFill>
                            <a:srgbClr val="3333FF"/>
                          </a:solidFill>
                          <a:effectLst/>
                          <a:latin typeface="+mn-lt"/>
                          <a:ea typeface="+mn-ea"/>
                          <a:cs typeface="+mn-cs"/>
                        </a:rPr>
                        <a:t>......</a:t>
                      </a:r>
                      <a:endParaRPr lang="fr-FR" sz="1200" b="1" dirty="0" smtClean="0">
                        <a:ln>
                          <a:solidFill>
                            <a:schemeClr val="tx1"/>
                          </a:solidFill>
                        </a:ln>
                        <a:solidFill>
                          <a:srgbClr val="3333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r"/>
                      <a:endParaRPr lang="fr-FR" dirty="0">
                        <a:ln>
                          <a:solidFill>
                            <a:schemeClr val="tx1"/>
                          </a:solidFill>
                        </a:l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ar-SA" sz="2400" b="1" kern="1200" dirty="0" smtClean="0">
                          <a:solidFill>
                            <a:srgbClr val="3333FF"/>
                          </a:solidFill>
                          <a:effectLst/>
                          <a:latin typeface="+mn-lt"/>
                          <a:ea typeface="+mn-ea"/>
                          <a:cs typeface="+mn-cs"/>
                        </a:rPr>
                        <a:t> </a:t>
                      </a:r>
                      <a:r>
                        <a:rPr lang="ar-SA" sz="2400" b="1" kern="1200" dirty="0" smtClean="0">
                          <a:solidFill>
                            <a:srgbClr val="3333FF"/>
                          </a:solidFill>
                          <a:effectLst/>
                          <a:latin typeface="+mn-lt"/>
                          <a:ea typeface="+mn-ea"/>
                          <a:cs typeface="Andalus" pitchFamily="2" charset="-78"/>
                        </a:rPr>
                        <a:t>التاريخ</a:t>
                      </a:r>
                      <a:r>
                        <a:rPr lang="ar-MA" sz="1200" b="1" kern="1200" dirty="0" smtClean="0">
                          <a:solidFill>
                            <a:srgbClr val="3333FF"/>
                          </a:solidFill>
                          <a:effectLst/>
                          <a:latin typeface="+mn-lt"/>
                          <a:ea typeface="+mn-ea"/>
                          <a:cs typeface="+mn-cs"/>
                        </a:rPr>
                        <a:t>:...</a:t>
                      </a:r>
                      <a:r>
                        <a:rPr lang="ar-SA" sz="1200" b="1" kern="1200" dirty="0" smtClean="0">
                          <a:solidFill>
                            <a:srgbClr val="3333FF"/>
                          </a:solidFill>
                          <a:effectLst/>
                          <a:latin typeface="+mn-lt"/>
                          <a:ea typeface="+mn-ea"/>
                          <a:cs typeface="+mn-cs"/>
                        </a:rPr>
                        <a:t>.........................</a:t>
                      </a:r>
                      <a:r>
                        <a:rPr lang="ar-MA" sz="1200" b="1" kern="1200" dirty="0" smtClean="0">
                          <a:solidFill>
                            <a:srgbClr val="3333FF"/>
                          </a:solidFill>
                          <a:effectLst/>
                          <a:latin typeface="+mn-lt"/>
                          <a:ea typeface="+mn-ea"/>
                          <a:cs typeface="+mn-cs"/>
                        </a:rPr>
                        <a:t>..</a:t>
                      </a:r>
                      <a:endParaRPr lang="fr-FR" sz="1200" b="1" dirty="0" smtClean="0">
                        <a:ln>
                          <a:solidFill>
                            <a:schemeClr val="tx1"/>
                          </a:solidFill>
                        </a:ln>
                        <a:solidFill>
                          <a:srgbClr val="3333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83094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52" y="0"/>
            <a:ext cx="920775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11" name="Connecteur droit 10"/>
          <p:cNvCxnSpPr/>
          <p:nvPr/>
        </p:nvCxnSpPr>
        <p:spPr>
          <a:xfrm>
            <a:off x="-3651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6434551" y="879103"/>
            <a:ext cx="1665841" cy="461665"/>
          </a:xfrm>
          <a:prstGeom prst="rect">
            <a:avLst/>
          </a:prstGeom>
        </p:spPr>
        <p:txBody>
          <a:bodyPr wrap="none">
            <a:spAutoFit/>
          </a:bodyPr>
          <a:lstStyle/>
          <a:p>
            <a:r>
              <a:rPr lang="ar-SA" sz="2400" b="1" u="sng" dirty="0" smtClean="0">
                <a:solidFill>
                  <a:srgbClr val="00B050"/>
                </a:solidFill>
              </a:rPr>
              <a:t>* ملاحظـــــــة:</a:t>
            </a:r>
            <a:endParaRPr lang="fr-FR" sz="2400" b="1" u="sng" dirty="0">
              <a:solidFill>
                <a:srgbClr val="00B050"/>
              </a:solidFill>
            </a:endParaRPr>
          </a:p>
        </p:txBody>
      </p:sp>
      <p:sp>
        <p:nvSpPr>
          <p:cNvPr id="2" name="Rectangle 1"/>
          <p:cNvSpPr/>
          <p:nvPr/>
        </p:nvSpPr>
        <p:spPr>
          <a:xfrm>
            <a:off x="390349" y="1227210"/>
            <a:ext cx="7272808" cy="914097"/>
          </a:xfrm>
          <a:prstGeom prst="rect">
            <a:avLst/>
          </a:prstGeom>
        </p:spPr>
        <p:txBody>
          <a:bodyPr wrap="square">
            <a:spAutoFit/>
          </a:bodyPr>
          <a:lstStyle/>
          <a:p>
            <a:pPr lvl="0" algn="r" rtl="1"/>
            <a:r>
              <a:rPr lang="ar-SA" sz="2400" b="1" dirty="0" smtClean="0">
                <a:solidFill>
                  <a:srgbClr val="C00000"/>
                </a:solidFill>
              </a:rPr>
              <a:t>*</a:t>
            </a:r>
            <a:r>
              <a:rPr lang="ar-SA" sz="2400" b="1" dirty="0" smtClean="0">
                <a:solidFill>
                  <a:srgbClr val="3333FF"/>
                </a:solidFill>
              </a:rPr>
              <a:t> </a:t>
            </a:r>
            <a:r>
              <a:rPr lang="ar-MA" sz="2400" b="1" dirty="0" smtClean="0">
                <a:solidFill>
                  <a:srgbClr val="3333FF"/>
                </a:solidFill>
              </a:rPr>
              <a:t>توضع </a:t>
            </a:r>
            <a:r>
              <a:rPr lang="ar-MA" sz="2400" b="1" dirty="0">
                <a:solidFill>
                  <a:srgbClr val="3333FF"/>
                </a:solidFill>
              </a:rPr>
              <a:t>الأطرة دائما أسفل </a:t>
            </a:r>
            <a:r>
              <a:rPr lang="ar-SA" sz="2400" b="1" dirty="0" smtClean="0">
                <a:solidFill>
                  <a:srgbClr val="3333FF"/>
                </a:solidFill>
              </a:rPr>
              <a:t> </a:t>
            </a:r>
            <a:r>
              <a:rPr lang="ar-MA" sz="2400" b="1" dirty="0" smtClean="0">
                <a:solidFill>
                  <a:srgbClr val="3333FF"/>
                </a:solidFill>
              </a:rPr>
              <a:t>المقاس </a:t>
            </a:r>
            <a:r>
              <a:rPr lang="ar-MA" sz="2400" b="1" dirty="0">
                <a:solidFill>
                  <a:srgbClr val="3333FF"/>
                </a:solidFill>
              </a:rPr>
              <a:t>على اليمين و تعد الأطرة بالنسبة </a:t>
            </a:r>
            <a:r>
              <a:rPr lang="ar-SA" sz="2400" b="1" dirty="0" smtClean="0">
                <a:solidFill>
                  <a:srgbClr val="3333FF"/>
                </a:solidFill>
              </a:rPr>
              <a:t>ل</a:t>
            </a:r>
            <a:r>
              <a:rPr lang="ar-MA" sz="2400" b="1" dirty="0" smtClean="0">
                <a:solidFill>
                  <a:srgbClr val="3333FF"/>
                </a:solidFill>
              </a:rPr>
              <a:t>لرسم </a:t>
            </a:r>
            <a:r>
              <a:rPr lang="ar-MA" sz="2400" b="1" dirty="0">
                <a:solidFill>
                  <a:srgbClr val="3333FF"/>
                </a:solidFill>
              </a:rPr>
              <a:t>بمثابة بطاقة التعريف.</a:t>
            </a:r>
            <a:endParaRPr lang="fr-FR" sz="2400" b="1" dirty="0">
              <a:solidFill>
                <a:srgbClr val="3333FF"/>
              </a:solidFill>
            </a:endParaRPr>
          </a:p>
        </p:txBody>
      </p:sp>
      <p:sp>
        <p:nvSpPr>
          <p:cNvPr id="7" name="Rectangle 6">
            <a:hlinkClick r:id="rId3" action="ppaction://hlinkfile"/>
          </p:cNvPr>
          <p:cNvSpPr/>
          <p:nvPr/>
        </p:nvSpPr>
        <p:spPr>
          <a:xfrm>
            <a:off x="6319262" y="1916832"/>
            <a:ext cx="1709122" cy="507832"/>
          </a:xfrm>
          <a:prstGeom prst="rect">
            <a:avLst/>
          </a:prstGeom>
        </p:spPr>
        <p:txBody>
          <a:bodyPr wrap="none">
            <a:spAutoFit/>
          </a:bodyPr>
          <a:lstStyle/>
          <a:p>
            <a:r>
              <a:rPr lang="ar-SA" sz="2400" b="1" u="sng" dirty="0" smtClean="0">
                <a:solidFill>
                  <a:srgbClr val="00B050"/>
                </a:solidFill>
              </a:rPr>
              <a:t>ج – السلـــــــم:</a:t>
            </a:r>
            <a:endParaRPr lang="fr-FR" sz="2400" b="1" u="sng" dirty="0">
              <a:solidFill>
                <a:srgbClr val="00B050"/>
              </a:solidFill>
            </a:endParaRPr>
          </a:p>
        </p:txBody>
      </p:sp>
      <p:sp>
        <p:nvSpPr>
          <p:cNvPr id="3" name="Rectangle 2"/>
          <p:cNvSpPr/>
          <p:nvPr/>
        </p:nvSpPr>
        <p:spPr>
          <a:xfrm>
            <a:off x="179510" y="2348880"/>
            <a:ext cx="7483645" cy="1320362"/>
          </a:xfrm>
          <a:prstGeom prst="rect">
            <a:avLst/>
          </a:prstGeom>
        </p:spPr>
        <p:txBody>
          <a:bodyPr wrap="square">
            <a:spAutoFit/>
          </a:bodyPr>
          <a:lstStyle/>
          <a:p>
            <a:pPr algn="r" rtl="1"/>
            <a:r>
              <a:rPr lang="ar-MA" sz="2400" b="1" dirty="0">
                <a:solidFill>
                  <a:srgbClr val="3333FF"/>
                </a:solidFill>
              </a:rPr>
              <a:t>السلم هو العدد الذي يضرب في الأبعاد الحقيقية </a:t>
            </a:r>
            <a:r>
              <a:rPr lang="fr-FR" sz="2400" b="1" dirty="0">
                <a:solidFill>
                  <a:srgbClr val="3333FF"/>
                </a:solidFill>
              </a:rPr>
              <a:t>)</a:t>
            </a:r>
            <a:r>
              <a:rPr lang="ar-MA" sz="2400" b="1" dirty="0">
                <a:solidFill>
                  <a:srgbClr val="3333FF"/>
                </a:solidFill>
              </a:rPr>
              <a:t>القياس الحقيقي</a:t>
            </a:r>
            <a:r>
              <a:rPr lang="fr-FR" sz="2400" b="1" dirty="0">
                <a:solidFill>
                  <a:srgbClr val="3333FF"/>
                </a:solidFill>
              </a:rPr>
              <a:t>(</a:t>
            </a:r>
            <a:r>
              <a:rPr lang="ar-MA" sz="2400" b="1" dirty="0">
                <a:solidFill>
                  <a:srgbClr val="3333FF"/>
                </a:solidFill>
              </a:rPr>
              <a:t> للحصول  على بعد غير حقيقي حتي نتمكن من تمثيله على المقاس.</a:t>
            </a:r>
            <a:endParaRPr lang="fr-FR" sz="2400" b="1" dirty="0">
              <a:solidFill>
                <a:srgbClr val="3333FF"/>
              </a:solidFill>
            </a:endParaRPr>
          </a:p>
          <a:p>
            <a:pPr algn="r" rtl="1"/>
            <a:r>
              <a:rPr lang="ar-MA" sz="2400" b="1" dirty="0">
                <a:solidFill>
                  <a:srgbClr val="3333FF"/>
                </a:solidFill>
              </a:rPr>
              <a:t>ونجد ثلاثة أنواع :</a:t>
            </a:r>
            <a:endParaRPr lang="fr-FR" sz="2400" b="1" dirty="0">
              <a:solidFill>
                <a:srgbClr val="3333FF"/>
              </a:solidFill>
            </a:endParaRPr>
          </a:p>
        </p:txBody>
      </p:sp>
      <p:sp>
        <p:nvSpPr>
          <p:cNvPr id="4" name="Rectangle 3"/>
          <p:cNvSpPr/>
          <p:nvPr/>
        </p:nvSpPr>
        <p:spPr>
          <a:xfrm>
            <a:off x="4149354" y="3573016"/>
            <a:ext cx="2654894" cy="461665"/>
          </a:xfrm>
          <a:prstGeom prst="rect">
            <a:avLst/>
          </a:prstGeom>
        </p:spPr>
        <p:txBody>
          <a:bodyPr wrap="none">
            <a:spAutoFit/>
          </a:bodyPr>
          <a:lstStyle/>
          <a:p>
            <a:pPr lvl="0" rtl="1"/>
            <a:r>
              <a:rPr lang="ar-SA" sz="2400" b="1" dirty="0" smtClean="0">
                <a:solidFill>
                  <a:srgbClr val="C00000"/>
                </a:solidFill>
              </a:rPr>
              <a:t>*  </a:t>
            </a:r>
            <a:r>
              <a:rPr lang="ar-MA" sz="2400" b="1" dirty="0" smtClean="0">
                <a:solidFill>
                  <a:srgbClr val="C00000"/>
                </a:solidFill>
              </a:rPr>
              <a:t>سلم </a:t>
            </a:r>
            <a:r>
              <a:rPr lang="ar-MA" sz="2400" b="1" dirty="0">
                <a:solidFill>
                  <a:srgbClr val="C00000"/>
                </a:solidFill>
              </a:rPr>
              <a:t>الإنجاز </a:t>
            </a:r>
            <a:r>
              <a:rPr lang="ar-MA" sz="2400" b="1" dirty="0" smtClean="0">
                <a:solidFill>
                  <a:srgbClr val="C00000"/>
                </a:solidFill>
              </a:rPr>
              <a:t>:     </a:t>
            </a:r>
            <a:r>
              <a:rPr lang="ar-MA" sz="2400" b="1" dirty="0">
                <a:solidFill>
                  <a:srgbClr val="C00000"/>
                </a:solidFill>
              </a:rPr>
              <a:t>1:1</a:t>
            </a:r>
            <a:endParaRPr lang="fr-FR" sz="2400" b="1" dirty="0">
              <a:solidFill>
                <a:srgbClr val="C00000"/>
              </a:solidFill>
            </a:endParaRPr>
          </a:p>
        </p:txBody>
      </p:sp>
      <p:sp>
        <p:nvSpPr>
          <p:cNvPr id="8" name="Rectangle 7"/>
          <p:cNvSpPr/>
          <p:nvPr/>
        </p:nvSpPr>
        <p:spPr>
          <a:xfrm>
            <a:off x="2771800" y="4221088"/>
            <a:ext cx="4047903" cy="461665"/>
          </a:xfrm>
          <a:prstGeom prst="rect">
            <a:avLst/>
          </a:prstGeom>
        </p:spPr>
        <p:txBody>
          <a:bodyPr wrap="none">
            <a:spAutoFit/>
          </a:bodyPr>
          <a:lstStyle/>
          <a:p>
            <a:pPr lvl="0" rtl="1"/>
            <a:r>
              <a:rPr lang="ar-SA" sz="2400" b="1" dirty="0" smtClean="0">
                <a:solidFill>
                  <a:srgbClr val="C00000"/>
                </a:solidFill>
              </a:rPr>
              <a:t>*  </a:t>
            </a:r>
            <a:r>
              <a:rPr lang="ar-MA" sz="2400" b="1" dirty="0" smtClean="0">
                <a:solidFill>
                  <a:srgbClr val="C00000"/>
                </a:solidFill>
              </a:rPr>
              <a:t>سلم </a:t>
            </a:r>
            <a:r>
              <a:rPr lang="ar-MA" sz="2400" b="1" dirty="0">
                <a:solidFill>
                  <a:srgbClr val="C00000"/>
                </a:solidFill>
              </a:rPr>
              <a:t>التكبير </a:t>
            </a:r>
            <a:r>
              <a:rPr lang="ar-MA" sz="2400" b="1" dirty="0" smtClean="0">
                <a:solidFill>
                  <a:srgbClr val="C00000"/>
                </a:solidFill>
              </a:rPr>
              <a:t>:     </a:t>
            </a:r>
            <a:r>
              <a:rPr lang="ar-MA" sz="2400" b="1" dirty="0">
                <a:solidFill>
                  <a:srgbClr val="C00000"/>
                </a:solidFill>
              </a:rPr>
              <a:t>2:1 ، 3:1 ، 5:1</a:t>
            </a:r>
            <a:endParaRPr lang="fr-FR" sz="2400" b="1" dirty="0">
              <a:solidFill>
                <a:srgbClr val="C00000"/>
              </a:solidFill>
            </a:endParaRPr>
          </a:p>
        </p:txBody>
      </p:sp>
      <p:sp>
        <p:nvSpPr>
          <p:cNvPr id="9" name="Rectangle 8"/>
          <p:cNvSpPr/>
          <p:nvPr/>
        </p:nvSpPr>
        <p:spPr>
          <a:xfrm>
            <a:off x="2195736" y="4898777"/>
            <a:ext cx="4645824" cy="507832"/>
          </a:xfrm>
          <a:prstGeom prst="rect">
            <a:avLst/>
          </a:prstGeom>
        </p:spPr>
        <p:txBody>
          <a:bodyPr wrap="none">
            <a:spAutoFit/>
          </a:bodyPr>
          <a:lstStyle/>
          <a:p>
            <a:pPr lvl="0" rtl="1"/>
            <a:r>
              <a:rPr lang="ar-SA" sz="2400" b="1" dirty="0" smtClean="0">
                <a:solidFill>
                  <a:srgbClr val="C00000"/>
                </a:solidFill>
              </a:rPr>
              <a:t>*  </a:t>
            </a:r>
            <a:r>
              <a:rPr lang="ar-MA" sz="2400" b="1" dirty="0" smtClean="0">
                <a:solidFill>
                  <a:srgbClr val="C00000"/>
                </a:solidFill>
              </a:rPr>
              <a:t>سلم الاختزال </a:t>
            </a:r>
            <a:r>
              <a:rPr lang="ar-MA" sz="2400" b="1" dirty="0">
                <a:solidFill>
                  <a:srgbClr val="C00000"/>
                </a:solidFill>
              </a:rPr>
              <a:t>:   0.5:1، 0.2:1، 0.1:1</a:t>
            </a:r>
            <a:endParaRPr lang="fr-FR" sz="2400" b="1" dirty="0">
              <a:solidFill>
                <a:srgbClr val="C00000"/>
              </a:solidFill>
            </a:endParaRPr>
          </a:p>
        </p:txBody>
      </p:sp>
      <mc:AlternateContent xmlns:mc="http://schemas.openxmlformats.org/markup-compatibility/2006" xmlns:a14="http://schemas.microsoft.com/office/drawing/2010/main">
        <mc:Choice Requires="a14">
          <p:sp>
            <p:nvSpPr>
              <p:cNvPr id="13" name="Rectangle 12"/>
              <p:cNvSpPr/>
              <p:nvPr/>
            </p:nvSpPr>
            <p:spPr>
              <a:xfrm>
                <a:off x="4283968" y="5410145"/>
                <a:ext cx="3816424" cy="1151341"/>
              </a:xfrm>
              <a:prstGeom prst="rect">
                <a:avLst/>
              </a:prstGeom>
              <a:ln>
                <a:noFill/>
              </a:ln>
            </p:spPr>
            <p:txBody>
              <a:bodyPr wrap="square">
                <a:spAutoFit/>
              </a:bodyPr>
              <a:lstStyle/>
              <a:p>
                <a:pPr/>
                <a14:m>
                  <m:oMathPara xmlns:m="http://schemas.openxmlformats.org/officeDocument/2006/math">
                    <m:oMathParaPr>
                      <m:jc m:val="center"/>
                    </m:oMathParaPr>
                    <m:oMath xmlns:m="http://schemas.openxmlformats.org/officeDocument/2006/math">
                      <m:f>
                        <m:fPr>
                          <m:ctrlPr>
                            <a:rPr lang="fr-FR" sz="2800" b="1" i="1" smtClean="0">
                              <a:latin typeface="Cambria Math"/>
                            </a:rPr>
                          </m:ctrlPr>
                        </m:fPr>
                        <m:num>
                          <m:r>
                            <a:rPr lang="ar-MA" sz="2800" b="1" smtClean="0">
                              <a:solidFill>
                                <a:srgbClr val="0070C0"/>
                              </a:solidFill>
                              <a:latin typeface="Cambria Math"/>
                            </a:rPr>
                            <m:t>البعدالمرسوم</m:t>
                          </m:r>
                        </m:num>
                        <m:den>
                          <m:r>
                            <a:rPr lang="ar-MA" sz="2800" b="1" smtClean="0">
                              <a:solidFill>
                                <a:srgbClr val="0070C0"/>
                              </a:solidFill>
                              <a:latin typeface="Cambria Math"/>
                            </a:rPr>
                            <m:t>البعدالحقيقي</m:t>
                          </m:r>
                        </m:den>
                      </m:f>
                      <m:r>
                        <a:rPr lang="fr-FR" sz="2800" b="1">
                          <a:latin typeface="Cambria Math"/>
                        </a:rPr>
                        <m:t>   </m:t>
                      </m:r>
                      <m:r>
                        <a:rPr lang="fr-FR" sz="2800" b="1" smtClean="0">
                          <a:solidFill>
                            <a:srgbClr val="C00000"/>
                          </a:solidFill>
                          <a:latin typeface="Cambria Math"/>
                        </a:rPr>
                        <m:t>=</m:t>
                      </m:r>
                      <m:r>
                        <a:rPr lang="ar-MA" sz="2800" b="1" smtClean="0">
                          <a:solidFill>
                            <a:srgbClr val="C00000"/>
                          </a:solidFill>
                          <a:latin typeface="Cambria Math"/>
                        </a:rPr>
                        <m:t>السل</m:t>
                      </m:r>
                      <m:r>
                        <a:rPr lang="ar-SA" sz="2800" b="1" i="0" smtClean="0">
                          <a:solidFill>
                            <a:srgbClr val="C00000"/>
                          </a:solidFill>
                          <a:latin typeface="Cambria Math"/>
                        </a:rPr>
                        <m:t>م</m:t>
                      </m:r>
                    </m:oMath>
                  </m:oMathPara>
                </a14:m>
                <a:endParaRPr lang="fr-FR" sz="2800" b="1" dirty="0"/>
              </a:p>
            </p:txBody>
          </p:sp>
        </mc:Choice>
        <mc:Fallback xmlns="">
          <p:sp>
            <p:nvSpPr>
              <p:cNvPr id="13" name="Rectangle 12"/>
              <p:cNvSpPr>
                <a:spLocks noRot="1" noChangeAspect="1" noMove="1" noResize="1" noEditPoints="1" noAdjustHandles="1" noChangeArrowheads="1" noChangeShapeType="1" noTextEdit="1"/>
              </p:cNvSpPr>
              <p:nvPr/>
            </p:nvSpPr>
            <p:spPr>
              <a:xfrm>
                <a:off x="4283968" y="5410145"/>
                <a:ext cx="3816424" cy="1151341"/>
              </a:xfrm>
              <a:prstGeom prst="rect">
                <a:avLst/>
              </a:prstGeom>
              <a:blipFill rotWithShape="1">
                <a:blip r:embed="rId4"/>
                <a:stretch>
                  <a:fillRect/>
                </a:stretch>
              </a:blipFill>
              <a:ln>
                <a:noFill/>
              </a:ln>
            </p:spPr>
            <p:txBody>
              <a:bodyPr/>
              <a:lstStyle/>
              <a:p>
                <a:r>
                  <a:rPr lang="fr-FR">
                    <a:noFill/>
                  </a:rPr>
                  <a:t> </a:t>
                </a:r>
              </a:p>
            </p:txBody>
          </p:sp>
        </mc:Fallback>
      </mc:AlternateContent>
      <p:sp>
        <p:nvSpPr>
          <p:cNvPr id="14" name="Rectangle 13"/>
          <p:cNvSpPr/>
          <p:nvPr/>
        </p:nvSpPr>
        <p:spPr>
          <a:xfrm>
            <a:off x="4540124" y="5406609"/>
            <a:ext cx="3123034" cy="11513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mc:AlternateContent xmlns:mc="http://schemas.openxmlformats.org/markup-compatibility/2006" xmlns:a14="http://schemas.microsoft.com/office/drawing/2010/main">
        <mc:Choice Requires="a14">
          <p:sp>
            <p:nvSpPr>
              <p:cNvPr id="15" name="Rectangle 14"/>
              <p:cNvSpPr/>
              <p:nvPr/>
            </p:nvSpPr>
            <p:spPr>
              <a:xfrm>
                <a:off x="35496" y="5445224"/>
                <a:ext cx="3816424" cy="907941"/>
              </a:xfrm>
              <a:prstGeom prst="rect">
                <a:avLst/>
              </a:prstGeom>
              <a:ln>
                <a:noFill/>
              </a:ln>
            </p:spPr>
            <p:txBody>
              <a:bodyPr wrap="square">
                <a:spAutoFit/>
              </a:bodyPr>
              <a:lstStyle/>
              <a:p>
                <a:pPr/>
                <a14:m>
                  <m:oMathPara xmlns:m="http://schemas.openxmlformats.org/officeDocument/2006/math">
                    <m:oMathParaPr>
                      <m:jc m:val="center"/>
                    </m:oMathParaPr>
                    <m:oMath xmlns:m="http://schemas.openxmlformats.org/officeDocument/2006/math">
                      <m:r>
                        <a:rPr lang="fr-FR" sz="2800" b="1" i="0" smtClean="0">
                          <a:solidFill>
                            <a:srgbClr val="C00000"/>
                          </a:solidFill>
                          <a:latin typeface="Cambria Math"/>
                        </a:rPr>
                        <m:t>𝐄𝐜𝐡</m:t>
                      </m:r>
                      <m:r>
                        <a:rPr lang="fr-FR" sz="2800" b="1" smtClean="0">
                          <a:solidFill>
                            <a:srgbClr val="C00000"/>
                          </a:solidFill>
                          <a:latin typeface="Cambria Math"/>
                        </a:rPr>
                        <m:t>=</m:t>
                      </m:r>
                      <m:f>
                        <m:fPr>
                          <m:ctrlPr>
                            <a:rPr lang="fr-FR" sz="2800" b="1" i="1">
                              <a:latin typeface="Cambria Math"/>
                            </a:rPr>
                          </m:ctrlPr>
                        </m:fPr>
                        <m:num>
                          <m:r>
                            <a:rPr lang="fr-FR" sz="2800" b="1" i="0" smtClean="0">
                              <a:solidFill>
                                <a:srgbClr val="0070C0"/>
                              </a:solidFill>
                              <a:latin typeface="Cambria Math"/>
                            </a:rPr>
                            <m:t>𝐃𝐃</m:t>
                          </m:r>
                        </m:num>
                        <m:den>
                          <m:r>
                            <a:rPr lang="fr-FR" sz="2800" b="1" i="0" smtClean="0">
                              <a:solidFill>
                                <a:srgbClr val="0070C0"/>
                              </a:solidFill>
                              <a:latin typeface="Cambria Math"/>
                            </a:rPr>
                            <m:t>𝐃𝐑</m:t>
                          </m:r>
                        </m:den>
                      </m:f>
                    </m:oMath>
                  </m:oMathPara>
                </a14:m>
                <a:endParaRPr lang="fr-FR" sz="2800" b="1" dirty="0"/>
              </a:p>
            </p:txBody>
          </p:sp>
        </mc:Choice>
        <mc:Fallback xmlns="">
          <p:sp>
            <p:nvSpPr>
              <p:cNvPr id="15" name="Rectangle 14"/>
              <p:cNvSpPr>
                <a:spLocks noRot="1" noChangeAspect="1" noMove="1" noResize="1" noEditPoints="1" noAdjustHandles="1" noChangeArrowheads="1" noChangeShapeType="1" noTextEdit="1"/>
              </p:cNvSpPr>
              <p:nvPr/>
            </p:nvSpPr>
            <p:spPr>
              <a:xfrm>
                <a:off x="35496" y="5445224"/>
                <a:ext cx="3816424" cy="907941"/>
              </a:xfrm>
              <a:prstGeom prst="rect">
                <a:avLst/>
              </a:prstGeom>
              <a:blipFill rotWithShape="1">
                <a:blip r:embed="rId5"/>
                <a:stretch>
                  <a:fillRect/>
                </a:stretch>
              </a:blipFill>
              <a:ln>
                <a:noFill/>
              </a:ln>
            </p:spPr>
            <p:txBody>
              <a:bodyPr/>
              <a:lstStyle/>
              <a:p>
                <a:r>
                  <a:rPr lang="fr-FR">
                    <a:noFill/>
                  </a:rPr>
                  <a:t> </a:t>
                </a:r>
              </a:p>
            </p:txBody>
          </p:sp>
        </mc:Fallback>
      </mc:AlternateContent>
      <p:sp>
        <p:nvSpPr>
          <p:cNvPr id="16" name="Rectangle 15"/>
          <p:cNvSpPr/>
          <p:nvPr/>
        </p:nvSpPr>
        <p:spPr>
          <a:xfrm>
            <a:off x="467544" y="5406608"/>
            <a:ext cx="3123034" cy="11513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764729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9"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9"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0-#ppt_w/2"/>
                                          </p:val>
                                        </p:tav>
                                        <p:tav tm="100000">
                                          <p:val>
                                            <p:strVal val="#ppt_x"/>
                                          </p:val>
                                        </p:tav>
                                      </p:tavLst>
                                    </p:anim>
                                    <p:anim calcmode="lin" valueType="num">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down)">
                                      <p:cBhvr>
                                        <p:cTn id="49" dur="580">
                                          <p:stCondLst>
                                            <p:cond delay="0"/>
                                          </p:stCondLst>
                                        </p:cTn>
                                        <p:tgtEl>
                                          <p:spTgt spid="14"/>
                                        </p:tgtEl>
                                      </p:cBhvr>
                                    </p:animEffect>
                                    <p:anim calcmode="lin" valueType="num">
                                      <p:cBhvr>
                                        <p:cTn id="50"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55" dur="26">
                                          <p:stCondLst>
                                            <p:cond delay="650"/>
                                          </p:stCondLst>
                                        </p:cTn>
                                        <p:tgtEl>
                                          <p:spTgt spid="14"/>
                                        </p:tgtEl>
                                      </p:cBhvr>
                                      <p:to x="100000" y="60000"/>
                                    </p:animScale>
                                    <p:animScale>
                                      <p:cBhvr>
                                        <p:cTn id="56" dur="166" decel="50000">
                                          <p:stCondLst>
                                            <p:cond delay="676"/>
                                          </p:stCondLst>
                                        </p:cTn>
                                        <p:tgtEl>
                                          <p:spTgt spid="14"/>
                                        </p:tgtEl>
                                      </p:cBhvr>
                                      <p:to x="100000" y="100000"/>
                                    </p:animScale>
                                    <p:animScale>
                                      <p:cBhvr>
                                        <p:cTn id="57" dur="26">
                                          <p:stCondLst>
                                            <p:cond delay="1312"/>
                                          </p:stCondLst>
                                        </p:cTn>
                                        <p:tgtEl>
                                          <p:spTgt spid="14"/>
                                        </p:tgtEl>
                                      </p:cBhvr>
                                      <p:to x="100000" y="80000"/>
                                    </p:animScale>
                                    <p:animScale>
                                      <p:cBhvr>
                                        <p:cTn id="58" dur="166" decel="50000">
                                          <p:stCondLst>
                                            <p:cond delay="1338"/>
                                          </p:stCondLst>
                                        </p:cTn>
                                        <p:tgtEl>
                                          <p:spTgt spid="14"/>
                                        </p:tgtEl>
                                      </p:cBhvr>
                                      <p:to x="100000" y="100000"/>
                                    </p:animScale>
                                    <p:animScale>
                                      <p:cBhvr>
                                        <p:cTn id="59" dur="26">
                                          <p:stCondLst>
                                            <p:cond delay="1642"/>
                                          </p:stCondLst>
                                        </p:cTn>
                                        <p:tgtEl>
                                          <p:spTgt spid="14"/>
                                        </p:tgtEl>
                                      </p:cBhvr>
                                      <p:to x="100000" y="90000"/>
                                    </p:animScale>
                                    <p:animScale>
                                      <p:cBhvr>
                                        <p:cTn id="60" dur="166" decel="50000">
                                          <p:stCondLst>
                                            <p:cond delay="1668"/>
                                          </p:stCondLst>
                                        </p:cTn>
                                        <p:tgtEl>
                                          <p:spTgt spid="14"/>
                                        </p:tgtEl>
                                      </p:cBhvr>
                                      <p:to x="100000" y="100000"/>
                                    </p:animScale>
                                    <p:animScale>
                                      <p:cBhvr>
                                        <p:cTn id="61" dur="26">
                                          <p:stCondLst>
                                            <p:cond delay="1808"/>
                                          </p:stCondLst>
                                        </p:cTn>
                                        <p:tgtEl>
                                          <p:spTgt spid="14"/>
                                        </p:tgtEl>
                                      </p:cBhvr>
                                      <p:to x="100000" y="95000"/>
                                    </p:animScale>
                                    <p:animScale>
                                      <p:cBhvr>
                                        <p:cTn id="62" dur="166" decel="50000">
                                          <p:stCondLst>
                                            <p:cond delay="1834"/>
                                          </p:stCondLst>
                                        </p:cTn>
                                        <p:tgtEl>
                                          <p:spTgt spid="14"/>
                                        </p:tgtEl>
                                      </p:cBhvr>
                                      <p:to x="100000" y="100000"/>
                                    </p:animScale>
                                  </p:childTnLst>
                                </p:cTn>
                              </p:par>
                              <p:par>
                                <p:cTn id="63" presetID="26" presetClass="entr" presetSubtype="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down)">
                                      <p:cBhvr>
                                        <p:cTn id="65" dur="580">
                                          <p:stCondLst>
                                            <p:cond delay="0"/>
                                          </p:stCondLst>
                                        </p:cTn>
                                        <p:tgtEl>
                                          <p:spTgt spid="13"/>
                                        </p:tgtEl>
                                      </p:cBhvr>
                                    </p:animEffect>
                                    <p:anim calcmode="lin" valueType="num">
                                      <p:cBhvr>
                                        <p:cTn id="66"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71" dur="26">
                                          <p:stCondLst>
                                            <p:cond delay="650"/>
                                          </p:stCondLst>
                                        </p:cTn>
                                        <p:tgtEl>
                                          <p:spTgt spid="13"/>
                                        </p:tgtEl>
                                      </p:cBhvr>
                                      <p:to x="100000" y="60000"/>
                                    </p:animScale>
                                    <p:animScale>
                                      <p:cBhvr>
                                        <p:cTn id="72" dur="166" decel="50000">
                                          <p:stCondLst>
                                            <p:cond delay="676"/>
                                          </p:stCondLst>
                                        </p:cTn>
                                        <p:tgtEl>
                                          <p:spTgt spid="13"/>
                                        </p:tgtEl>
                                      </p:cBhvr>
                                      <p:to x="100000" y="100000"/>
                                    </p:animScale>
                                    <p:animScale>
                                      <p:cBhvr>
                                        <p:cTn id="73" dur="26">
                                          <p:stCondLst>
                                            <p:cond delay="1312"/>
                                          </p:stCondLst>
                                        </p:cTn>
                                        <p:tgtEl>
                                          <p:spTgt spid="13"/>
                                        </p:tgtEl>
                                      </p:cBhvr>
                                      <p:to x="100000" y="80000"/>
                                    </p:animScale>
                                    <p:animScale>
                                      <p:cBhvr>
                                        <p:cTn id="74" dur="166" decel="50000">
                                          <p:stCondLst>
                                            <p:cond delay="1338"/>
                                          </p:stCondLst>
                                        </p:cTn>
                                        <p:tgtEl>
                                          <p:spTgt spid="13"/>
                                        </p:tgtEl>
                                      </p:cBhvr>
                                      <p:to x="100000" y="100000"/>
                                    </p:animScale>
                                    <p:animScale>
                                      <p:cBhvr>
                                        <p:cTn id="75" dur="26">
                                          <p:stCondLst>
                                            <p:cond delay="1642"/>
                                          </p:stCondLst>
                                        </p:cTn>
                                        <p:tgtEl>
                                          <p:spTgt spid="13"/>
                                        </p:tgtEl>
                                      </p:cBhvr>
                                      <p:to x="100000" y="90000"/>
                                    </p:animScale>
                                    <p:animScale>
                                      <p:cBhvr>
                                        <p:cTn id="76" dur="166" decel="50000">
                                          <p:stCondLst>
                                            <p:cond delay="1668"/>
                                          </p:stCondLst>
                                        </p:cTn>
                                        <p:tgtEl>
                                          <p:spTgt spid="13"/>
                                        </p:tgtEl>
                                      </p:cBhvr>
                                      <p:to x="100000" y="100000"/>
                                    </p:animScale>
                                    <p:animScale>
                                      <p:cBhvr>
                                        <p:cTn id="77" dur="26">
                                          <p:stCondLst>
                                            <p:cond delay="1808"/>
                                          </p:stCondLst>
                                        </p:cTn>
                                        <p:tgtEl>
                                          <p:spTgt spid="13"/>
                                        </p:tgtEl>
                                      </p:cBhvr>
                                      <p:to x="100000" y="95000"/>
                                    </p:animScale>
                                    <p:animScale>
                                      <p:cBhvr>
                                        <p:cTn id="78" dur="166" decel="50000">
                                          <p:stCondLst>
                                            <p:cond delay="1834"/>
                                          </p:stCondLst>
                                        </p:cTn>
                                        <p:tgtEl>
                                          <p:spTgt spid="13"/>
                                        </p:tgtEl>
                                      </p:cBhvr>
                                      <p:to x="100000" y="100000"/>
                                    </p:animScale>
                                  </p:childTnLst>
                                </p:cTn>
                              </p:par>
                              <p:par>
                                <p:cTn id="79" presetID="26" presetClass="entr" presetSubtype="0" fill="hold" grpId="0" nodeType="with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wipe(down)">
                                      <p:cBhvr>
                                        <p:cTn id="81" dur="580">
                                          <p:stCondLst>
                                            <p:cond delay="0"/>
                                          </p:stCondLst>
                                        </p:cTn>
                                        <p:tgtEl>
                                          <p:spTgt spid="16"/>
                                        </p:tgtEl>
                                      </p:cBhvr>
                                    </p:animEffect>
                                    <p:anim calcmode="lin" valueType="num">
                                      <p:cBhvr>
                                        <p:cTn id="82"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83"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84"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85"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86"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87" dur="26">
                                          <p:stCondLst>
                                            <p:cond delay="650"/>
                                          </p:stCondLst>
                                        </p:cTn>
                                        <p:tgtEl>
                                          <p:spTgt spid="16"/>
                                        </p:tgtEl>
                                      </p:cBhvr>
                                      <p:to x="100000" y="60000"/>
                                    </p:animScale>
                                    <p:animScale>
                                      <p:cBhvr>
                                        <p:cTn id="88" dur="166" decel="50000">
                                          <p:stCondLst>
                                            <p:cond delay="676"/>
                                          </p:stCondLst>
                                        </p:cTn>
                                        <p:tgtEl>
                                          <p:spTgt spid="16"/>
                                        </p:tgtEl>
                                      </p:cBhvr>
                                      <p:to x="100000" y="100000"/>
                                    </p:animScale>
                                    <p:animScale>
                                      <p:cBhvr>
                                        <p:cTn id="89" dur="26">
                                          <p:stCondLst>
                                            <p:cond delay="1312"/>
                                          </p:stCondLst>
                                        </p:cTn>
                                        <p:tgtEl>
                                          <p:spTgt spid="16"/>
                                        </p:tgtEl>
                                      </p:cBhvr>
                                      <p:to x="100000" y="80000"/>
                                    </p:animScale>
                                    <p:animScale>
                                      <p:cBhvr>
                                        <p:cTn id="90" dur="166" decel="50000">
                                          <p:stCondLst>
                                            <p:cond delay="1338"/>
                                          </p:stCondLst>
                                        </p:cTn>
                                        <p:tgtEl>
                                          <p:spTgt spid="16"/>
                                        </p:tgtEl>
                                      </p:cBhvr>
                                      <p:to x="100000" y="100000"/>
                                    </p:animScale>
                                    <p:animScale>
                                      <p:cBhvr>
                                        <p:cTn id="91" dur="26">
                                          <p:stCondLst>
                                            <p:cond delay="1642"/>
                                          </p:stCondLst>
                                        </p:cTn>
                                        <p:tgtEl>
                                          <p:spTgt spid="16"/>
                                        </p:tgtEl>
                                      </p:cBhvr>
                                      <p:to x="100000" y="90000"/>
                                    </p:animScale>
                                    <p:animScale>
                                      <p:cBhvr>
                                        <p:cTn id="92" dur="166" decel="50000">
                                          <p:stCondLst>
                                            <p:cond delay="1668"/>
                                          </p:stCondLst>
                                        </p:cTn>
                                        <p:tgtEl>
                                          <p:spTgt spid="16"/>
                                        </p:tgtEl>
                                      </p:cBhvr>
                                      <p:to x="100000" y="100000"/>
                                    </p:animScale>
                                    <p:animScale>
                                      <p:cBhvr>
                                        <p:cTn id="93" dur="26">
                                          <p:stCondLst>
                                            <p:cond delay="1808"/>
                                          </p:stCondLst>
                                        </p:cTn>
                                        <p:tgtEl>
                                          <p:spTgt spid="16"/>
                                        </p:tgtEl>
                                      </p:cBhvr>
                                      <p:to x="100000" y="95000"/>
                                    </p:animScale>
                                    <p:animScale>
                                      <p:cBhvr>
                                        <p:cTn id="94" dur="166" decel="50000">
                                          <p:stCondLst>
                                            <p:cond delay="1834"/>
                                          </p:stCondLst>
                                        </p:cTn>
                                        <p:tgtEl>
                                          <p:spTgt spid="16"/>
                                        </p:tgtEl>
                                      </p:cBhvr>
                                      <p:to x="100000" y="100000"/>
                                    </p:animScale>
                                  </p:childTnLst>
                                </p:cTn>
                              </p:par>
                              <p:par>
                                <p:cTn id="95" presetID="26" presetClass="entr" presetSubtype="0" fill="hold" grpId="0" nodeType="with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wipe(down)">
                                      <p:cBhvr>
                                        <p:cTn id="97" dur="580">
                                          <p:stCondLst>
                                            <p:cond delay="0"/>
                                          </p:stCondLst>
                                        </p:cTn>
                                        <p:tgtEl>
                                          <p:spTgt spid="15"/>
                                        </p:tgtEl>
                                      </p:cBhvr>
                                    </p:animEffect>
                                    <p:anim calcmode="lin" valueType="num">
                                      <p:cBhvr>
                                        <p:cTn id="9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03" dur="26">
                                          <p:stCondLst>
                                            <p:cond delay="650"/>
                                          </p:stCondLst>
                                        </p:cTn>
                                        <p:tgtEl>
                                          <p:spTgt spid="15"/>
                                        </p:tgtEl>
                                      </p:cBhvr>
                                      <p:to x="100000" y="60000"/>
                                    </p:animScale>
                                    <p:animScale>
                                      <p:cBhvr>
                                        <p:cTn id="104" dur="166" decel="50000">
                                          <p:stCondLst>
                                            <p:cond delay="676"/>
                                          </p:stCondLst>
                                        </p:cTn>
                                        <p:tgtEl>
                                          <p:spTgt spid="15"/>
                                        </p:tgtEl>
                                      </p:cBhvr>
                                      <p:to x="100000" y="100000"/>
                                    </p:animScale>
                                    <p:animScale>
                                      <p:cBhvr>
                                        <p:cTn id="105" dur="26">
                                          <p:stCondLst>
                                            <p:cond delay="1312"/>
                                          </p:stCondLst>
                                        </p:cTn>
                                        <p:tgtEl>
                                          <p:spTgt spid="15"/>
                                        </p:tgtEl>
                                      </p:cBhvr>
                                      <p:to x="100000" y="80000"/>
                                    </p:animScale>
                                    <p:animScale>
                                      <p:cBhvr>
                                        <p:cTn id="106" dur="166" decel="50000">
                                          <p:stCondLst>
                                            <p:cond delay="1338"/>
                                          </p:stCondLst>
                                        </p:cTn>
                                        <p:tgtEl>
                                          <p:spTgt spid="15"/>
                                        </p:tgtEl>
                                      </p:cBhvr>
                                      <p:to x="100000" y="100000"/>
                                    </p:animScale>
                                    <p:animScale>
                                      <p:cBhvr>
                                        <p:cTn id="107" dur="26">
                                          <p:stCondLst>
                                            <p:cond delay="1642"/>
                                          </p:stCondLst>
                                        </p:cTn>
                                        <p:tgtEl>
                                          <p:spTgt spid="15"/>
                                        </p:tgtEl>
                                      </p:cBhvr>
                                      <p:to x="100000" y="90000"/>
                                    </p:animScale>
                                    <p:animScale>
                                      <p:cBhvr>
                                        <p:cTn id="108" dur="166" decel="50000">
                                          <p:stCondLst>
                                            <p:cond delay="1668"/>
                                          </p:stCondLst>
                                        </p:cTn>
                                        <p:tgtEl>
                                          <p:spTgt spid="15"/>
                                        </p:tgtEl>
                                      </p:cBhvr>
                                      <p:to x="100000" y="100000"/>
                                    </p:animScale>
                                    <p:animScale>
                                      <p:cBhvr>
                                        <p:cTn id="109" dur="26">
                                          <p:stCondLst>
                                            <p:cond delay="1808"/>
                                          </p:stCondLst>
                                        </p:cTn>
                                        <p:tgtEl>
                                          <p:spTgt spid="15"/>
                                        </p:tgtEl>
                                      </p:cBhvr>
                                      <p:to x="100000" y="95000"/>
                                    </p:animScale>
                                    <p:animScale>
                                      <p:cBhvr>
                                        <p:cTn id="110"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7" grpId="0"/>
      <p:bldP spid="3" grpId="0"/>
      <p:bldP spid="4" grpId="0"/>
      <p:bldP spid="8" grpId="0"/>
      <p:bldP spid="9" grpId="0"/>
      <p:bldP spid="13" grpId="0"/>
      <p:bldP spid="14" grpId="0" animBg="1"/>
      <p:bldP spid="15" grpId="0"/>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52" y="0"/>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20"/>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23" name="Connecteur droit 22"/>
          <p:cNvCxnSpPr/>
          <p:nvPr/>
        </p:nvCxnSpPr>
        <p:spPr>
          <a:xfrm>
            <a:off x="-7418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5908662" y="807095"/>
            <a:ext cx="2213559" cy="461665"/>
          </a:xfrm>
          <a:prstGeom prst="rect">
            <a:avLst/>
          </a:prstGeom>
        </p:spPr>
        <p:txBody>
          <a:bodyPr wrap="square">
            <a:spAutoFit/>
          </a:bodyPr>
          <a:lstStyle/>
          <a:p>
            <a:pPr algn="r"/>
            <a:r>
              <a:rPr lang="ar-SA" sz="2400" b="1" dirty="0" smtClean="0">
                <a:solidFill>
                  <a:srgbClr val="00B050"/>
                </a:solidFill>
              </a:rPr>
              <a:t>د - أنماط الخطوط :</a:t>
            </a:r>
            <a:endParaRPr lang="fr-FR" sz="2400" b="1" dirty="0">
              <a:solidFill>
                <a:srgbClr val="00B050"/>
              </a:solidFill>
            </a:endParaRPr>
          </a:p>
        </p:txBody>
      </p:sp>
      <p:sp>
        <p:nvSpPr>
          <p:cNvPr id="3" name="Rectangle 2"/>
          <p:cNvSpPr/>
          <p:nvPr/>
        </p:nvSpPr>
        <p:spPr>
          <a:xfrm>
            <a:off x="107504" y="1124744"/>
            <a:ext cx="7560840" cy="1569660"/>
          </a:xfrm>
          <a:prstGeom prst="rect">
            <a:avLst/>
          </a:prstGeom>
        </p:spPr>
        <p:txBody>
          <a:bodyPr wrap="square">
            <a:spAutoFit/>
          </a:bodyPr>
          <a:lstStyle/>
          <a:p>
            <a:pPr algn="r" rtl="1"/>
            <a:r>
              <a:rPr lang="ar-MA" sz="2400" b="1" dirty="0">
                <a:solidFill>
                  <a:srgbClr val="3333FF"/>
                </a:solidFill>
              </a:rPr>
              <a:t>الرسم القني هو مجموعة من الخطوط المنمطة التي لكل واحد منها </a:t>
            </a:r>
            <a:r>
              <a:rPr lang="ar-MA" sz="2400" b="1" dirty="0" smtClean="0">
                <a:solidFill>
                  <a:srgbClr val="3333FF"/>
                </a:solidFill>
              </a:rPr>
              <a:t>مدلوله</a:t>
            </a:r>
            <a:r>
              <a:rPr lang="ar-SA" sz="2400" b="1" dirty="0" smtClean="0">
                <a:solidFill>
                  <a:srgbClr val="3333FF"/>
                </a:solidFill>
              </a:rPr>
              <a:t>ا</a:t>
            </a:r>
            <a:r>
              <a:rPr lang="ar-MA" sz="2400" b="1" dirty="0" smtClean="0">
                <a:solidFill>
                  <a:srgbClr val="3333FF"/>
                </a:solidFill>
              </a:rPr>
              <a:t> </a:t>
            </a:r>
            <a:r>
              <a:rPr lang="ar-MA" sz="2400" b="1" dirty="0">
                <a:solidFill>
                  <a:srgbClr val="3333FF"/>
                </a:solidFill>
              </a:rPr>
              <a:t>الخاص، وتصنف حسب مواصفتين :</a:t>
            </a:r>
            <a:endParaRPr lang="fr-FR" sz="2400" b="1" dirty="0">
              <a:solidFill>
                <a:srgbClr val="3333FF"/>
              </a:solidFill>
            </a:endParaRPr>
          </a:p>
          <a:p>
            <a:pPr lvl="0" algn="r" rtl="1"/>
            <a:r>
              <a:rPr lang="ar-SA" sz="2400" b="1" dirty="0" smtClean="0">
                <a:solidFill>
                  <a:srgbClr val="3333FF"/>
                </a:solidFill>
              </a:rPr>
              <a:t> 	</a:t>
            </a:r>
            <a:r>
              <a:rPr lang="ar-SA" sz="2400" b="1" dirty="0" smtClean="0">
                <a:solidFill>
                  <a:srgbClr val="C00000"/>
                </a:solidFill>
              </a:rPr>
              <a:t>*</a:t>
            </a:r>
            <a:r>
              <a:rPr lang="ar-SA" sz="2400" b="1" dirty="0" smtClean="0">
                <a:solidFill>
                  <a:srgbClr val="3333FF"/>
                </a:solidFill>
              </a:rPr>
              <a:t> </a:t>
            </a:r>
            <a:r>
              <a:rPr lang="ar-MA" sz="2400" b="1" dirty="0" smtClean="0">
                <a:solidFill>
                  <a:srgbClr val="0070C0"/>
                </a:solidFill>
              </a:rPr>
              <a:t>الطبيعة</a:t>
            </a:r>
            <a:r>
              <a:rPr lang="ar-SA" sz="2400" b="1" dirty="0" smtClean="0">
                <a:solidFill>
                  <a:srgbClr val="3333FF"/>
                </a:solidFill>
              </a:rPr>
              <a:t> </a:t>
            </a:r>
            <a:r>
              <a:rPr lang="ar-MA" sz="2400" b="1" dirty="0" smtClean="0">
                <a:solidFill>
                  <a:srgbClr val="3333FF"/>
                </a:solidFill>
              </a:rPr>
              <a:t>:</a:t>
            </a:r>
            <a:r>
              <a:rPr lang="ar-SA" sz="2400" b="1" dirty="0" smtClean="0">
                <a:solidFill>
                  <a:srgbClr val="3333FF"/>
                </a:solidFill>
              </a:rPr>
              <a:t> </a:t>
            </a:r>
            <a:r>
              <a:rPr lang="ar-MA" sz="2400" b="1" dirty="0" smtClean="0">
                <a:solidFill>
                  <a:srgbClr val="3333FF"/>
                </a:solidFill>
              </a:rPr>
              <a:t>خط </a:t>
            </a:r>
            <a:r>
              <a:rPr lang="ar-MA" sz="2400" b="1" dirty="0">
                <a:solidFill>
                  <a:srgbClr val="3333FF"/>
                </a:solidFill>
              </a:rPr>
              <a:t>متصل أو مختلط أو متقطع.</a:t>
            </a:r>
            <a:endParaRPr lang="fr-FR" sz="2400" b="1" dirty="0">
              <a:solidFill>
                <a:srgbClr val="3333FF"/>
              </a:solidFill>
            </a:endParaRPr>
          </a:p>
          <a:p>
            <a:pPr lvl="0" algn="r" rtl="1"/>
            <a:r>
              <a:rPr lang="ar-SA" sz="2400" b="1" dirty="0" smtClean="0">
                <a:solidFill>
                  <a:srgbClr val="3333FF"/>
                </a:solidFill>
              </a:rPr>
              <a:t> 	</a:t>
            </a:r>
            <a:r>
              <a:rPr lang="ar-SA" sz="2400" b="1" dirty="0" smtClean="0">
                <a:solidFill>
                  <a:srgbClr val="C00000"/>
                </a:solidFill>
              </a:rPr>
              <a:t>*</a:t>
            </a:r>
            <a:r>
              <a:rPr lang="ar-SA" sz="2400" b="1" dirty="0" smtClean="0">
                <a:solidFill>
                  <a:srgbClr val="3333FF"/>
                </a:solidFill>
              </a:rPr>
              <a:t> </a:t>
            </a:r>
            <a:r>
              <a:rPr lang="ar-MA" sz="2400" b="1" dirty="0" smtClean="0">
                <a:solidFill>
                  <a:srgbClr val="0070C0"/>
                </a:solidFill>
              </a:rPr>
              <a:t>السم</a:t>
            </a:r>
            <a:r>
              <a:rPr lang="ar-SA" sz="2400" b="1" dirty="0" smtClean="0">
                <a:solidFill>
                  <a:srgbClr val="0070C0"/>
                </a:solidFill>
              </a:rPr>
              <a:t>ــ</a:t>
            </a:r>
            <a:r>
              <a:rPr lang="ar-MA" sz="2400" b="1" dirty="0" smtClean="0">
                <a:solidFill>
                  <a:srgbClr val="0070C0"/>
                </a:solidFill>
              </a:rPr>
              <a:t>ك</a:t>
            </a:r>
            <a:r>
              <a:rPr lang="ar-SA" sz="2400" b="1" dirty="0" smtClean="0">
                <a:solidFill>
                  <a:srgbClr val="0070C0"/>
                </a:solidFill>
              </a:rPr>
              <a:t> </a:t>
            </a:r>
            <a:r>
              <a:rPr lang="ar-MA" sz="2400" b="1" dirty="0" smtClean="0">
                <a:solidFill>
                  <a:srgbClr val="3333FF"/>
                </a:solidFill>
              </a:rPr>
              <a:t>: </a:t>
            </a:r>
            <a:r>
              <a:rPr lang="ar-MA" sz="2400" b="1" dirty="0">
                <a:solidFill>
                  <a:srgbClr val="3333FF"/>
                </a:solidFill>
              </a:rPr>
              <a:t>خط رقيق أو </a:t>
            </a:r>
            <a:r>
              <a:rPr lang="ar-MA" sz="2400" b="1" dirty="0" smtClean="0">
                <a:solidFill>
                  <a:srgbClr val="3333FF"/>
                </a:solidFill>
              </a:rPr>
              <a:t>غلي</a:t>
            </a:r>
            <a:r>
              <a:rPr lang="ar-SA" sz="2400" b="1" dirty="0" smtClean="0">
                <a:solidFill>
                  <a:srgbClr val="3333FF"/>
                </a:solidFill>
              </a:rPr>
              <a:t>ظ</a:t>
            </a:r>
            <a:r>
              <a:rPr lang="ar-MA" sz="2400" b="1" dirty="0" smtClean="0">
                <a:solidFill>
                  <a:srgbClr val="3333FF"/>
                </a:solidFill>
              </a:rPr>
              <a:t>.</a:t>
            </a:r>
            <a:endParaRPr lang="fr-FR" sz="2400" b="1" dirty="0">
              <a:solidFill>
                <a:srgbClr val="3333FF"/>
              </a:solidFill>
            </a:endParaRPr>
          </a:p>
        </p:txBody>
      </p:sp>
      <p:sp>
        <p:nvSpPr>
          <p:cNvPr id="5" name="Rectangle 4"/>
          <p:cNvSpPr/>
          <p:nvPr/>
        </p:nvSpPr>
        <p:spPr>
          <a:xfrm>
            <a:off x="6369134" y="2564904"/>
            <a:ext cx="1731258" cy="461665"/>
          </a:xfrm>
          <a:prstGeom prst="rect">
            <a:avLst/>
          </a:prstGeom>
        </p:spPr>
        <p:txBody>
          <a:bodyPr wrap="square">
            <a:spAutoFit/>
          </a:bodyPr>
          <a:lstStyle/>
          <a:p>
            <a:pPr algn="r" rtl="1"/>
            <a:r>
              <a:rPr lang="ar-SA" sz="2400" b="1" dirty="0" smtClean="0">
                <a:solidFill>
                  <a:srgbClr val="C00000"/>
                </a:solidFill>
              </a:rPr>
              <a:t>* </a:t>
            </a:r>
            <a:r>
              <a:rPr lang="ar-MA" sz="2400" b="1" u="sng" dirty="0" smtClean="0">
                <a:solidFill>
                  <a:srgbClr val="C00000"/>
                </a:solidFill>
              </a:rPr>
              <a:t>ملحوظ</a:t>
            </a:r>
            <a:r>
              <a:rPr lang="ar-SA" sz="2400" b="1" u="sng" dirty="0" smtClean="0">
                <a:solidFill>
                  <a:srgbClr val="C00000"/>
                </a:solidFill>
              </a:rPr>
              <a:t>ــــــ</a:t>
            </a:r>
            <a:r>
              <a:rPr lang="ar-MA" sz="2400" b="1" u="sng" dirty="0" smtClean="0">
                <a:solidFill>
                  <a:srgbClr val="C00000"/>
                </a:solidFill>
              </a:rPr>
              <a:t>ة</a:t>
            </a:r>
            <a:r>
              <a:rPr lang="ar-MA" sz="2400" b="1" u="sng" dirty="0">
                <a:solidFill>
                  <a:srgbClr val="C00000"/>
                </a:solidFill>
              </a:rPr>
              <a:t>:</a:t>
            </a:r>
            <a:endParaRPr lang="fr-FR" sz="2400" b="1" u="sng" dirty="0">
              <a:solidFill>
                <a:srgbClr val="C00000"/>
              </a:solidFill>
            </a:endParaRPr>
          </a:p>
        </p:txBody>
      </p:sp>
      <p:sp>
        <p:nvSpPr>
          <p:cNvPr id="6" name="Rectangle 5"/>
          <p:cNvSpPr/>
          <p:nvPr/>
        </p:nvSpPr>
        <p:spPr>
          <a:xfrm>
            <a:off x="539552" y="2996952"/>
            <a:ext cx="6214564" cy="830997"/>
          </a:xfrm>
          <a:prstGeom prst="rect">
            <a:avLst/>
          </a:prstGeom>
        </p:spPr>
        <p:txBody>
          <a:bodyPr wrap="square">
            <a:spAutoFit/>
          </a:bodyPr>
          <a:lstStyle/>
          <a:p>
            <a:pPr lvl="0" algn="r" rtl="1"/>
            <a:r>
              <a:rPr lang="ar-SA" sz="2400" b="1" dirty="0" smtClean="0">
                <a:solidFill>
                  <a:srgbClr val="C00000"/>
                </a:solidFill>
              </a:rPr>
              <a:t>*</a:t>
            </a:r>
            <a:r>
              <a:rPr lang="ar-SA" sz="2400" b="1" dirty="0" smtClean="0">
                <a:solidFill>
                  <a:srgbClr val="3333FF"/>
                </a:solidFill>
              </a:rPr>
              <a:t> </a:t>
            </a:r>
            <a:r>
              <a:rPr lang="ar-MA" sz="2400" b="1" dirty="0" smtClean="0">
                <a:solidFill>
                  <a:srgbClr val="3333FF"/>
                </a:solidFill>
              </a:rPr>
              <a:t>سمك </a:t>
            </a:r>
            <a:r>
              <a:rPr lang="ar-MA" sz="2400" b="1" dirty="0">
                <a:solidFill>
                  <a:srgbClr val="3333FF"/>
                </a:solidFill>
              </a:rPr>
              <a:t>الخط </a:t>
            </a:r>
            <a:r>
              <a:rPr lang="ar-MA" sz="2400" b="1" dirty="0" smtClean="0">
                <a:solidFill>
                  <a:srgbClr val="3333FF"/>
                </a:solidFill>
              </a:rPr>
              <a:t>الغليظ</a:t>
            </a:r>
            <a:r>
              <a:rPr lang="ar-SA" sz="2400" b="1" dirty="0" smtClean="0">
                <a:solidFill>
                  <a:srgbClr val="3333FF"/>
                </a:solidFill>
              </a:rPr>
              <a:t> </a:t>
            </a:r>
            <a:r>
              <a:rPr lang="ar-MA" sz="2400" b="1" dirty="0" smtClean="0">
                <a:solidFill>
                  <a:srgbClr val="3333FF"/>
                </a:solidFill>
              </a:rPr>
              <a:t>:</a:t>
            </a:r>
            <a:r>
              <a:rPr lang="en-US" sz="2400" b="1" dirty="0" smtClean="0">
                <a:solidFill>
                  <a:srgbClr val="3333FF"/>
                </a:solidFill>
              </a:rPr>
              <a:t>  </a:t>
            </a:r>
            <a:r>
              <a:rPr lang="fr-FR" sz="2400" b="1" dirty="0" smtClean="0">
                <a:solidFill>
                  <a:srgbClr val="3333FF"/>
                </a:solidFill>
              </a:rPr>
              <a:t>mm </a:t>
            </a:r>
            <a:r>
              <a:rPr lang="ar-MA" sz="2400" b="1" dirty="0">
                <a:solidFill>
                  <a:srgbClr val="3333FF"/>
                </a:solidFill>
              </a:rPr>
              <a:t>0.5 </a:t>
            </a:r>
            <a:r>
              <a:rPr lang="ar-MA" sz="2400" b="1" dirty="0" smtClean="0">
                <a:solidFill>
                  <a:srgbClr val="3333FF"/>
                </a:solidFill>
              </a:rPr>
              <a:t>أو</a:t>
            </a:r>
            <a:r>
              <a:rPr lang="ar-SA" sz="2400" b="1" dirty="0" smtClean="0">
                <a:solidFill>
                  <a:srgbClr val="3333FF"/>
                </a:solidFill>
              </a:rPr>
              <a:t> </a:t>
            </a:r>
            <a:r>
              <a:rPr lang="fr-FR" sz="2400" b="1" dirty="0" smtClean="0">
                <a:solidFill>
                  <a:srgbClr val="3333FF"/>
                </a:solidFill>
              </a:rPr>
              <a:t> </a:t>
            </a:r>
            <a:r>
              <a:rPr lang="fr-FR" sz="2400" b="1" dirty="0">
                <a:solidFill>
                  <a:srgbClr val="3333FF"/>
                </a:solidFill>
              </a:rPr>
              <a:t>mm</a:t>
            </a:r>
            <a:r>
              <a:rPr lang="ar-MA" sz="2400" b="1" dirty="0">
                <a:solidFill>
                  <a:srgbClr val="3333FF"/>
                </a:solidFill>
              </a:rPr>
              <a:t> 0.7 </a:t>
            </a:r>
            <a:endParaRPr lang="fr-FR" sz="2400" b="1" dirty="0">
              <a:solidFill>
                <a:srgbClr val="3333FF"/>
              </a:solidFill>
            </a:endParaRPr>
          </a:p>
          <a:p>
            <a:pPr lvl="0" algn="r" rtl="1"/>
            <a:r>
              <a:rPr lang="ar-SA" sz="2400" b="1" dirty="0" smtClean="0">
                <a:solidFill>
                  <a:srgbClr val="C00000"/>
                </a:solidFill>
              </a:rPr>
              <a:t>*</a:t>
            </a:r>
            <a:r>
              <a:rPr lang="ar-SA" sz="2400" b="1" dirty="0" smtClean="0">
                <a:solidFill>
                  <a:srgbClr val="3333FF"/>
                </a:solidFill>
              </a:rPr>
              <a:t> </a:t>
            </a:r>
            <a:r>
              <a:rPr lang="ar-MA" sz="2400" b="1" dirty="0" smtClean="0">
                <a:solidFill>
                  <a:srgbClr val="3333FF"/>
                </a:solidFill>
              </a:rPr>
              <a:t>سمك </a:t>
            </a:r>
            <a:r>
              <a:rPr lang="ar-MA" sz="2400" b="1" dirty="0">
                <a:solidFill>
                  <a:srgbClr val="3333FF"/>
                </a:solidFill>
              </a:rPr>
              <a:t>الخط </a:t>
            </a:r>
            <a:r>
              <a:rPr lang="ar-MA" sz="2400" b="1" dirty="0" smtClean="0">
                <a:solidFill>
                  <a:srgbClr val="3333FF"/>
                </a:solidFill>
              </a:rPr>
              <a:t>الرقيق</a:t>
            </a:r>
            <a:r>
              <a:rPr lang="ar-SA" sz="2400" b="1" dirty="0" smtClean="0">
                <a:solidFill>
                  <a:srgbClr val="3333FF"/>
                </a:solidFill>
              </a:rPr>
              <a:t> </a:t>
            </a:r>
            <a:r>
              <a:rPr lang="ar-MA" sz="2400" b="1" dirty="0" smtClean="0">
                <a:solidFill>
                  <a:srgbClr val="3333FF"/>
                </a:solidFill>
              </a:rPr>
              <a:t>:</a:t>
            </a:r>
            <a:r>
              <a:rPr lang="fr-FR" sz="2400" b="1" dirty="0" smtClean="0">
                <a:solidFill>
                  <a:srgbClr val="3333FF"/>
                </a:solidFill>
              </a:rPr>
              <a:t> </a:t>
            </a:r>
            <a:r>
              <a:rPr lang="fr-FR" sz="2400" b="1" dirty="0">
                <a:solidFill>
                  <a:srgbClr val="3333FF"/>
                </a:solidFill>
              </a:rPr>
              <a:t>mm  </a:t>
            </a:r>
            <a:r>
              <a:rPr lang="ar-MA" sz="2400" b="1" dirty="0">
                <a:solidFill>
                  <a:srgbClr val="3333FF"/>
                </a:solidFill>
              </a:rPr>
              <a:t>0.18 </a:t>
            </a:r>
            <a:r>
              <a:rPr lang="ar-MA" sz="2400" b="1" dirty="0" smtClean="0">
                <a:solidFill>
                  <a:srgbClr val="3333FF"/>
                </a:solidFill>
              </a:rPr>
              <a:t>أو</a:t>
            </a:r>
            <a:r>
              <a:rPr lang="ar-SA" sz="2400" b="1" dirty="0" smtClean="0">
                <a:solidFill>
                  <a:srgbClr val="3333FF"/>
                </a:solidFill>
              </a:rPr>
              <a:t> </a:t>
            </a:r>
            <a:r>
              <a:rPr lang="fr-FR" sz="2400" b="1" dirty="0" smtClean="0">
                <a:solidFill>
                  <a:srgbClr val="3333FF"/>
                </a:solidFill>
              </a:rPr>
              <a:t> </a:t>
            </a:r>
            <a:r>
              <a:rPr lang="fr-FR" sz="2400" b="1" dirty="0">
                <a:solidFill>
                  <a:srgbClr val="3333FF"/>
                </a:solidFill>
              </a:rPr>
              <a:t>mm</a:t>
            </a:r>
            <a:r>
              <a:rPr lang="ar-MA" sz="2400" b="1" dirty="0">
                <a:solidFill>
                  <a:srgbClr val="3333FF"/>
                </a:solidFill>
              </a:rPr>
              <a:t> 0.25</a:t>
            </a:r>
            <a:endParaRPr lang="fr-FR" sz="2400" b="1" dirty="0">
              <a:solidFill>
                <a:srgbClr val="3333FF"/>
              </a:solidFill>
            </a:endParaRPr>
          </a:p>
        </p:txBody>
      </p:sp>
      <p:sp>
        <p:nvSpPr>
          <p:cNvPr id="7" name="Rectangle 6"/>
          <p:cNvSpPr/>
          <p:nvPr/>
        </p:nvSpPr>
        <p:spPr>
          <a:xfrm>
            <a:off x="2627784" y="3933056"/>
            <a:ext cx="5121915" cy="461665"/>
          </a:xfrm>
          <a:prstGeom prst="rect">
            <a:avLst/>
          </a:prstGeom>
        </p:spPr>
        <p:txBody>
          <a:bodyPr wrap="none">
            <a:spAutoFit/>
          </a:bodyPr>
          <a:lstStyle/>
          <a:p>
            <a:pPr rtl="1"/>
            <a:r>
              <a:rPr lang="ar-MA" sz="2400" b="1" dirty="0">
                <a:solidFill>
                  <a:srgbClr val="3333FF"/>
                </a:solidFill>
              </a:rPr>
              <a:t>يبين الجدول أنماط الخطوط و مجالات استعمالاتها:</a:t>
            </a:r>
            <a:endParaRPr lang="fr-FR" sz="2400" b="1" dirty="0">
              <a:solidFill>
                <a:srgbClr val="3333FF"/>
              </a:solidFill>
            </a:endParaRPr>
          </a:p>
        </p:txBody>
      </p:sp>
      <p:graphicFrame>
        <p:nvGraphicFramePr>
          <p:cNvPr id="8" name="Tableau 7"/>
          <p:cNvGraphicFramePr>
            <a:graphicFrameLocks noGrp="1"/>
          </p:cNvGraphicFramePr>
          <p:nvPr>
            <p:extLst>
              <p:ext uri="{D42A27DB-BD31-4B8C-83A1-F6EECF244321}">
                <p14:modId xmlns:p14="http://schemas.microsoft.com/office/powerpoint/2010/main" val="1720629539"/>
              </p:ext>
            </p:extLst>
          </p:nvPr>
        </p:nvGraphicFramePr>
        <p:xfrm>
          <a:off x="107504" y="4437112"/>
          <a:ext cx="7848872" cy="2146734"/>
        </p:xfrm>
        <a:graphic>
          <a:graphicData uri="http://schemas.openxmlformats.org/drawingml/2006/table">
            <a:tbl>
              <a:tblPr rtl="1" firstRow="1" firstCol="1" lastRow="1" lastCol="1" bandRow="1" bandCol="1">
                <a:tableStyleId>{5C22544A-7EE6-4342-B048-85BDC9FD1C3A}</a:tableStyleId>
              </a:tblPr>
              <a:tblGrid>
                <a:gridCol w="1995680"/>
                <a:gridCol w="2648452"/>
                <a:gridCol w="3204740"/>
              </a:tblGrid>
              <a:tr h="379191">
                <a:tc>
                  <a:txBody>
                    <a:bodyPr/>
                    <a:lstStyle/>
                    <a:p>
                      <a:pPr algn="ctr" rtl="1">
                        <a:lnSpc>
                          <a:spcPct val="115000"/>
                        </a:lnSpc>
                        <a:spcAft>
                          <a:spcPts val="1000"/>
                        </a:spcAft>
                      </a:pPr>
                      <a:r>
                        <a:rPr lang="ar-MA" sz="2000" b="1" dirty="0" smtClean="0">
                          <a:solidFill>
                            <a:srgbClr val="C00000"/>
                          </a:solidFill>
                          <a:effectLst/>
                        </a:rPr>
                        <a:t>نم</a:t>
                      </a:r>
                      <a:r>
                        <a:rPr lang="ar-SA" sz="2000" b="1" dirty="0" smtClean="0">
                          <a:solidFill>
                            <a:srgbClr val="C00000"/>
                          </a:solidFill>
                          <a:effectLst/>
                        </a:rPr>
                        <a:t>ـــ</a:t>
                      </a:r>
                      <a:r>
                        <a:rPr lang="ar-MA" sz="2000" b="1" dirty="0" smtClean="0">
                          <a:solidFill>
                            <a:srgbClr val="C00000"/>
                          </a:solidFill>
                          <a:effectLst/>
                        </a:rPr>
                        <a:t>ط الخ</a:t>
                      </a:r>
                      <a:r>
                        <a:rPr lang="ar-SA" sz="2000" b="1" dirty="0" smtClean="0">
                          <a:solidFill>
                            <a:srgbClr val="C00000"/>
                          </a:solidFill>
                          <a:effectLst/>
                        </a:rPr>
                        <a:t>ــــــ</a:t>
                      </a:r>
                      <a:r>
                        <a:rPr lang="ar-MA" sz="2000" b="1" dirty="0" smtClean="0">
                          <a:solidFill>
                            <a:srgbClr val="C00000"/>
                          </a:solidFill>
                          <a:effectLst/>
                        </a:rPr>
                        <a:t>ط</a:t>
                      </a:r>
                      <a:endParaRPr lang="fr-FR" sz="2000" b="1" dirty="0">
                        <a:solidFill>
                          <a:srgbClr val="C00000"/>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spcAft>
                          <a:spcPts val="1000"/>
                        </a:spcAft>
                      </a:pPr>
                      <a:r>
                        <a:rPr lang="ar-MA" sz="2000" b="1" dirty="0" smtClean="0">
                          <a:solidFill>
                            <a:srgbClr val="C00000"/>
                          </a:solidFill>
                          <a:effectLst/>
                        </a:rPr>
                        <a:t>تمثي</a:t>
                      </a:r>
                      <a:r>
                        <a:rPr lang="ar-SA" sz="2000" b="1" dirty="0" smtClean="0">
                          <a:solidFill>
                            <a:srgbClr val="C00000"/>
                          </a:solidFill>
                          <a:effectLst/>
                        </a:rPr>
                        <a:t>ــــ</a:t>
                      </a:r>
                      <a:r>
                        <a:rPr lang="ar-MA" sz="2000" b="1" dirty="0" smtClean="0">
                          <a:solidFill>
                            <a:srgbClr val="C00000"/>
                          </a:solidFill>
                          <a:effectLst/>
                        </a:rPr>
                        <a:t>ل الخ</a:t>
                      </a:r>
                      <a:r>
                        <a:rPr lang="ar-SA" sz="2000" b="1" dirty="0" smtClean="0">
                          <a:solidFill>
                            <a:srgbClr val="C00000"/>
                          </a:solidFill>
                          <a:effectLst/>
                        </a:rPr>
                        <a:t>ـــــ</a:t>
                      </a:r>
                      <a:r>
                        <a:rPr lang="ar-MA" sz="2000" b="1" dirty="0" smtClean="0">
                          <a:solidFill>
                            <a:srgbClr val="C00000"/>
                          </a:solidFill>
                          <a:effectLst/>
                        </a:rPr>
                        <a:t>ط </a:t>
                      </a:r>
                      <a:endParaRPr lang="fr-FR" sz="2000" b="1" dirty="0">
                        <a:solidFill>
                          <a:srgbClr val="C00000"/>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spcAft>
                          <a:spcPts val="1000"/>
                        </a:spcAft>
                      </a:pPr>
                      <a:r>
                        <a:rPr lang="ar-MA" sz="2000" b="1" dirty="0" smtClean="0">
                          <a:solidFill>
                            <a:srgbClr val="C00000"/>
                          </a:solidFill>
                          <a:effectLst/>
                        </a:rPr>
                        <a:t>الاستعم</a:t>
                      </a:r>
                      <a:r>
                        <a:rPr lang="ar-SA" sz="2000" b="1" dirty="0" smtClean="0">
                          <a:solidFill>
                            <a:srgbClr val="C00000"/>
                          </a:solidFill>
                          <a:effectLst/>
                        </a:rPr>
                        <a:t>ــــــــــــ</a:t>
                      </a:r>
                      <a:r>
                        <a:rPr lang="ar-MA" sz="2000" b="1" dirty="0" smtClean="0">
                          <a:solidFill>
                            <a:srgbClr val="C00000"/>
                          </a:solidFill>
                          <a:effectLst/>
                        </a:rPr>
                        <a:t>ال</a:t>
                      </a:r>
                      <a:endParaRPr lang="fr-FR" sz="2000" b="1" dirty="0">
                        <a:solidFill>
                          <a:srgbClr val="C00000"/>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4905">
                <a:tc>
                  <a:txBody>
                    <a:bodyPr/>
                    <a:lstStyle/>
                    <a:p>
                      <a:pPr algn="ctr" rtl="1">
                        <a:lnSpc>
                          <a:spcPct val="115000"/>
                        </a:lnSpc>
                        <a:spcAft>
                          <a:spcPts val="1000"/>
                        </a:spcAft>
                      </a:pPr>
                      <a:r>
                        <a:rPr lang="ar-MA" sz="2000" b="1" dirty="0">
                          <a:solidFill>
                            <a:srgbClr val="3333FF"/>
                          </a:solidFill>
                          <a:effectLst/>
                        </a:rPr>
                        <a:t>خط متصل غليظ</a:t>
                      </a:r>
                      <a:endParaRPr lang="fr-FR" sz="2000" b="1" dirty="0">
                        <a:solidFill>
                          <a:srgbClr val="3333FF"/>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spcAft>
                          <a:spcPts val="1000"/>
                        </a:spcAft>
                      </a:pPr>
                      <a:endParaRPr lang="ar-MA" sz="2000" b="1" dirty="0">
                        <a:solidFill>
                          <a:srgbClr val="3333FF"/>
                        </a:solidFill>
                        <a:effectLst/>
                        <a:latin typeface="Traditional Arabic"/>
                        <a:ea typeface="Calibri"/>
                        <a:cs typeface="Traditional Arabic"/>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spcAft>
                          <a:spcPts val="1000"/>
                        </a:spcAft>
                      </a:pPr>
                      <a:endParaRPr lang="fr-FR" sz="2000" b="1" dirty="0">
                        <a:solidFill>
                          <a:srgbClr val="3333FF"/>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6786">
                <a:tc>
                  <a:txBody>
                    <a:bodyPr/>
                    <a:lstStyle/>
                    <a:p>
                      <a:pPr algn="ctr" rtl="1">
                        <a:lnSpc>
                          <a:spcPct val="115000"/>
                        </a:lnSpc>
                        <a:spcAft>
                          <a:spcPts val="1000"/>
                        </a:spcAft>
                      </a:pPr>
                      <a:r>
                        <a:rPr lang="ar-MA" sz="2000" b="1" dirty="0">
                          <a:solidFill>
                            <a:srgbClr val="3333FF"/>
                          </a:solidFill>
                          <a:effectLst/>
                        </a:rPr>
                        <a:t>خط متصل رقيق</a:t>
                      </a:r>
                      <a:endParaRPr lang="fr-FR" sz="2000" b="1" dirty="0">
                        <a:solidFill>
                          <a:srgbClr val="3333FF"/>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spcAft>
                          <a:spcPts val="1000"/>
                        </a:spcAft>
                      </a:pPr>
                      <a:r>
                        <a:rPr lang="ar-MA" sz="2000" b="1" dirty="0">
                          <a:solidFill>
                            <a:srgbClr val="3333FF"/>
                          </a:solidFill>
                          <a:effectLst/>
                        </a:rPr>
                        <a:t> </a:t>
                      </a:r>
                      <a:endParaRPr lang="fr-FR" sz="2000" b="1" dirty="0">
                        <a:solidFill>
                          <a:srgbClr val="3333FF"/>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spcAft>
                          <a:spcPts val="1000"/>
                        </a:spcAft>
                      </a:pPr>
                      <a:endParaRPr lang="fr-FR" sz="2000" b="1" dirty="0">
                        <a:solidFill>
                          <a:srgbClr val="3333FF"/>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6786">
                <a:tc>
                  <a:txBody>
                    <a:bodyPr/>
                    <a:lstStyle/>
                    <a:p>
                      <a:pPr algn="ctr" rtl="1">
                        <a:lnSpc>
                          <a:spcPct val="115000"/>
                        </a:lnSpc>
                        <a:spcAft>
                          <a:spcPts val="1000"/>
                        </a:spcAft>
                      </a:pPr>
                      <a:r>
                        <a:rPr lang="ar-MA" sz="2000" b="1" dirty="0">
                          <a:solidFill>
                            <a:srgbClr val="3333FF"/>
                          </a:solidFill>
                          <a:effectLst/>
                        </a:rPr>
                        <a:t>خط متقطع رقيق </a:t>
                      </a:r>
                      <a:endParaRPr lang="fr-FR" sz="2000" b="1" dirty="0">
                        <a:solidFill>
                          <a:srgbClr val="3333FF"/>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spcAft>
                          <a:spcPts val="1000"/>
                        </a:spcAft>
                      </a:pPr>
                      <a:r>
                        <a:rPr lang="ar-MA" sz="2000" b="1" dirty="0">
                          <a:solidFill>
                            <a:srgbClr val="3333FF"/>
                          </a:solidFill>
                          <a:effectLst/>
                        </a:rPr>
                        <a:t> </a:t>
                      </a:r>
                      <a:endParaRPr lang="fr-FR" sz="2000" b="1" dirty="0">
                        <a:solidFill>
                          <a:srgbClr val="3333FF"/>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spcAft>
                          <a:spcPts val="1000"/>
                        </a:spcAft>
                      </a:pPr>
                      <a:endParaRPr lang="fr-FR" sz="2000" b="1" dirty="0">
                        <a:solidFill>
                          <a:srgbClr val="3333FF"/>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9066">
                <a:tc>
                  <a:txBody>
                    <a:bodyPr/>
                    <a:lstStyle/>
                    <a:p>
                      <a:pPr algn="ctr" rtl="1">
                        <a:lnSpc>
                          <a:spcPct val="115000"/>
                        </a:lnSpc>
                        <a:spcAft>
                          <a:spcPts val="1000"/>
                        </a:spcAft>
                      </a:pPr>
                      <a:r>
                        <a:rPr lang="ar-MA" sz="2000" b="1" dirty="0">
                          <a:solidFill>
                            <a:srgbClr val="3333FF"/>
                          </a:solidFill>
                          <a:effectLst/>
                        </a:rPr>
                        <a:t>خط مختلط رقيق</a:t>
                      </a:r>
                      <a:endParaRPr lang="fr-FR" sz="2000" b="1" dirty="0">
                        <a:solidFill>
                          <a:srgbClr val="3333FF"/>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spcAft>
                          <a:spcPts val="1000"/>
                        </a:spcAft>
                      </a:pPr>
                      <a:endParaRPr lang="fr-FR" sz="2000" b="1" dirty="0">
                        <a:solidFill>
                          <a:srgbClr val="3333FF"/>
                        </a:solidFill>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lnSpc>
                          <a:spcPct val="115000"/>
                        </a:lnSpc>
                        <a:spcAft>
                          <a:spcPts val="1000"/>
                        </a:spcAft>
                      </a:pPr>
                      <a:endParaRPr lang="fr-FR" sz="2000" b="1" dirty="0">
                        <a:solidFill>
                          <a:srgbClr val="3333FF"/>
                        </a:solidFill>
                        <a:effectLst/>
                        <a:latin typeface="Calibri"/>
                        <a:ea typeface="Calibri"/>
                        <a:cs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4" name="Text Box 1"/>
          <p:cNvSpPr txBox="1">
            <a:spLocks noChangeArrowheads="1"/>
          </p:cNvSpPr>
          <p:nvPr/>
        </p:nvSpPr>
        <p:spPr bwMode="auto">
          <a:xfrm>
            <a:off x="2376488" y="3962400"/>
            <a:ext cx="246062"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 name="Line 6"/>
          <p:cNvSpPr>
            <a:spLocks noChangeShapeType="1"/>
          </p:cNvSpPr>
          <p:nvPr/>
        </p:nvSpPr>
        <p:spPr bwMode="auto">
          <a:xfrm>
            <a:off x="3742924" y="5067768"/>
            <a:ext cx="1837188" cy="0"/>
          </a:xfrm>
          <a:prstGeom prst="line">
            <a:avLst/>
          </a:prstGeom>
          <a:noFill/>
          <a:ln w="38100">
            <a:solidFill>
              <a:srgbClr val="0070C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19" name="Line 5"/>
          <p:cNvSpPr>
            <a:spLocks noChangeShapeType="1"/>
          </p:cNvSpPr>
          <p:nvPr/>
        </p:nvSpPr>
        <p:spPr bwMode="auto">
          <a:xfrm>
            <a:off x="3742924" y="5509696"/>
            <a:ext cx="1837188" cy="0"/>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20" name="Line 4"/>
          <p:cNvSpPr>
            <a:spLocks noChangeShapeType="1"/>
          </p:cNvSpPr>
          <p:nvPr/>
        </p:nvSpPr>
        <p:spPr bwMode="auto">
          <a:xfrm>
            <a:off x="3742924" y="5877272"/>
            <a:ext cx="1837188" cy="0"/>
          </a:xfrm>
          <a:prstGeom prst="line">
            <a:avLst/>
          </a:prstGeom>
          <a:noFill/>
          <a:ln w="28575">
            <a:solidFill>
              <a:srgbClr val="0070C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22" name="Line 3"/>
          <p:cNvSpPr>
            <a:spLocks noChangeShapeType="1"/>
          </p:cNvSpPr>
          <p:nvPr/>
        </p:nvSpPr>
        <p:spPr bwMode="auto">
          <a:xfrm>
            <a:off x="3742924" y="6354032"/>
            <a:ext cx="1837188" cy="0"/>
          </a:xfrm>
          <a:prstGeom prst="line">
            <a:avLst/>
          </a:prstGeom>
          <a:noFill/>
          <a:ln w="28575">
            <a:solidFill>
              <a:srgbClr val="0070C0"/>
            </a:solidFill>
            <a:prstDash val="lgDash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9" name="Rectangle 8"/>
          <p:cNvSpPr/>
          <p:nvPr/>
        </p:nvSpPr>
        <p:spPr>
          <a:xfrm>
            <a:off x="899592" y="4869160"/>
            <a:ext cx="2363147" cy="446276"/>
          </a:xfrm>
          <a:prstGeom prst="rect">
            <a:avLst/>
          </a:prstGeom>
        </p:spPr>
        <p:txBody>
          <a:bodyPr wrap="none">
            <a:spAutoFit/>
          </a:bodyPr>
          <a:lstStyle/>
          <a:p>
            <a:pPr algn="ctr" rtl="1">
              <a:lnSpc>
                <a:spcPct val="115000"/>
              </a:lnSpc>
              <a:spcAft>
                <a:spcPts val="1000"/>
              </a:spcAft>
            </a:pPr>
            <a:r>
              <a:rPr lang="ar-MA" sz="2000" b="1" dirty="0">
                <a:solidFill>
                  <a:srgbClr val="3333FF"/>
                </a:solidFill>
              </a:rPr>
              <a:t>الحرف والمحيطات المرئية</a:t>
            </a:r>
            <a:endParaRPr lang="fr-FR" sz="2000" b="1" dirty="0">
              <a:solidFill>
                <a:srgbClr val="3333FF"/>
              </a:solidFill>
              <a:ea typeface="Calibri"/>
              <a:cs typeface="Arial"/>
            </a:endParaRPr>
          </a:p>
        </p:txBody>
      </p:sp>
      <p:sp>
        <p:nvSpPr>
          <p:cNvPr id="10" name="Rectangle 9"/>
          <p:cNvSpPr/>
          <p:nvPr/>
        </p:nvSpPr>
        <p:spPr>
          <a:xfrm>
            <a:off x="1408037" y="5315436"/>
            <a:ext cx="1867819" cy="446276"/>
          </a:xfrm>
          <a:prstGeom prst="rect">
            <a:avLst/>
          </a:prstGeom>
        </p:spPr>
        <p:txBody>
          <a:bodyPr wrap="none">
            <a:spAutoFit/>
          </a:bodyPr>
          <a:lstStyle/>
          <a:p>
            <a:pPr algn="ctr" rtl="1">
              <a:lnSpc>
                <a:spcPct val="115000"/>
              </a:lnSpc>
              <a:spcAft>
                <a:spcPts val="1000"/>
              </a:spcAft>
            </a:pPr>
            <a:r>
              <a:rPr lang="ar-MA" sz="2000" b="1" dirty="0">
                <a:solidFill>
                  <a:srgbClr val="3333FF"/>
                </a:solidFill>
              </a:rPr>
              <a:t>خطوط الربط والرسم</a:t>
            </a:r>
            <a:endParaRPr lang="fr-FR" sz="2000" b="1" dirty="0">
              <a:solidFill>
                <a:srgbClr val="3333FF"/>
              </a:solidFill>
              <a:ea typeface="Calibri"/>
              <a:cs typeface="Arial"/>
            </a:endParaRPr>
          </a:p>
        </p:txBody>
      </p:sp>
      <p:sp>
        <p:nvSpPr>
          <p:cNvPr id="11" name="Rectangle 10"/>
          <p:cNvSpPr/>
          <p:nvPr/>
        </p:nvSpPr>
        <p:spPr>
          <a:xfrm>
            <a:off x="569666" y="5719608"/>
            <a:ext cx="2706190" cy="446276"/>
          </a:xfrm>
          <a:prstGeom prst="rect">
            <a:avLst/>
          </a:prstGeom>
        </p:spPr>
        <p:txBody>
          <a:bodyPr wrap="none">
            <a:spAutoFit/>
          </a:bodyPr>
          <a:lstStyle/>
          <a:p>
            <a:pPr algn="ctr" rtl="1">
              <a:lnSpc>
                <a:spcPct val="115000"/>
              </a:lnSpc>
              <a:spcAft>
                <a:spcPts val="1000"/>
              </a:spcAft>
            </a:pPr>
            <a:r>
              <a:rPr lang="ar-MA" sz="2000" b="1" dirty="0">
                <a:solidFill>
                  <a:srgbClr val="3333FF"/>
                </a:solidFill>
              </a:rPr>
              <a:t>الحرف والمحيطات الغير مرئية</a:t>
            </a:r>
            <a:endParaRPr lang="fr-FR" sz="2000" b="1" dirty="0">
              <a:solidFill>
                <a:srgbClr val="3333FF"/>
              </a:solidFill>
              <a:ea typeface="Calibri"/>
              <a:cs typeface="Arial"/>
            </a:endParaRPr>
          </a:p>
        </p:txBody>
      </p:sp>
      <p:sp>
        <p:nvSpPr>
          <p:cNvPr id="12" name="Rectangle 11"/>
          <p:cNvSpPr/>
          <p:nvPr/>
        </p:nvSpPr>
        <p:spPr>
          <a:xfrm>
            <a:off x="30211" y="6165884"/>
            <a:ext cx="3225563" cy="446276"/>
          </a:xfrm>
          <a:prstGeom prst="rect">
            <a:avLst/>
          </a:prstGeom>
        </p:spPr>
        <p:txBody>
          <a:bodyPr wrap="none">
            <a:spAutoFit/>
          </a:bodyPr>
          <a:lstStyle/>
          <a:p>
            <a:pPr algn="ctr" rtl="1">
              <a:lnSpc>
                <a:spcPct val="115000"/>
              </a:lnSpc>
              <a:spcAft>
                <a:spcPts val="1000"/>
              </a:spcAft>
            </a:pPr>
            <a:r>
              <a:rPr lang="ar-MA" sz="2000" b="1" dirty="0">
                <a:solidFill>
                  <a:srgbClr val="3333FF"/>
                </a:solidFill>
              </a:rPr>
              <a:t>المحاور الهندسية ومستويات التماثل </a:t>
            </a:r>
            <a:endParaRPr lang="fr-FR" sz="2000" b="1" dirty="0">
              <a:solidFill>
                <a:srgbClr val="3333FF"/>
              </a:solidFill>
              <a:ea typeface="Calibri"/>
              <a:cs typeface="Arial"/>
            </a:endParaRPr>
          </a:p>
        </p:txBody>
      </p:sp>
    </p:spTree>
    <p:extLst>
      <p:ext uri="{BB962C8B-B14F-4D97-AF65-F5344CB8AC3E}">
        <p14:creationId xmlns:p14="http://schemas.microsoft.com/office/powerpoint/2010/main" val="1852233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9"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down)">
                                      <p:cBhvr>
                                        <p:cTn id="43" dur="580">
                                          <p:stCondLst>
                                            <p:cond delay="0"/>
                                          </p:stCondLst>
                                        </p:cTn>
                                        <p:tgtEl>
                                          <p:spTgt spid="18"/>
                                        </p:tgtEl>
                                      </p:cBhvr>
                                    </p:animEffect>
                                    <p:anim calcmode="lin" valueType="num">
                                      <p:cBhvr>
                                        <p:cTn id="44"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49" dur="26">
                                          <p:stCondLst>
                                            <p:cond delay="650"/>
                                          </p:stCondLst>
                                        </p:cTn>
                                        <p:tgtEl>
                                          <p:spTgt spid="18"/>
                                        </p:tgtEl>
                                      </p:cBhvr>
                                      <p:to x="100000" y="60000"/>
                                    </p:animScale>
                                    <p:animScale>
                                      <p:cBhvr>
                                        <p:cTn id="50" dur="166" decel="50000">
                                          <p:stCondLst>
                                            <p:cond delay="676"/>
                                          </p:stCondLst>
                                        </p:cTn>
                                        <p:tgtEl>
                                          <p:spTgt spid="18"/>
                                        </p:tgtEl>
                                      </p:cBhvr>
                                      <p:to x="100000" y="100000"/>
                                    </p:animScale>
                                    <p:animScale>
                                      <p:cBhvr>
                                        <p:cTn id="51" dur="26">
                                          <p:stCondLst>
                                            <p:cond delay="1312"/>
                                          </p:stCondLst>
                                        </p:cTn>
                                        <p:tgtEl>
                                          <p:spTgt spid="18"/>
                                        </p:tgtEl>
                                      </p:cBhvr>
                                      <p:to x="100000" y="80000"/>
                                    </p:animScale>
                                    <p:animScale>
                                      <p:cBhvr>
                                        <p:cTn id="52" dur="166" decel="50000">
                                          <p:stCondLst>
                                            <p:cond delay="1338"/>
                                          </p:stCondLst>
                                        </p:cTn>
                                        <p:tgtEl>
                                          <p:spTgt spid="18"/>
                                        </p:tgtEl>
                                      </p:cBhvr>
                                      <p:to x="100000" y="100000"/>
                                    </p:animScale>
                                    <p:animScale>
                                      <p:cBhvr>
                                        <p:cTn id="53" dur="26">
                                          <p:stCondLst>
                                            <p:cond delay="1642"/>
                                          </p:stCondLst>
                                        </p:cTn>
                                        <p:tgtEl>
                                          <p:spTgt spid="18"/>
                                        </p:tgtEl>
                                      </p:cBhvr>
                                      <p:to x="100000" y="90000"/>
                                    </p:animScale>
                                    <p:animScale>
                                      <p:cBhvr>
                                        <p:cTn id="54" dur="166" decel="50000">
                                          <p:stCondLst>
                                            <p:cond delay="1668"/>
                                          </p:stCondLst>
                                        </p:cTn>
                                        <p:tgtEl>
                                          <p:spTgt spid="18"/>
                                        </p:tgtEl>
                                      </p:cBhvr>
                                      <p:to x="100000" y="100000"/>
                                    </p:animScale>
                                    <p:animScale>
                                      <p:cBhvr>
                                        <p:cTn id="55" dur="26">
                                          <p:stCondLst>
                                            <p:cond delay="1808"/>
                                          </p:stCondLst>
                                        </p:cTn>
                                        <p:tgtEl>
                                          <p:spTgt spid="18"/>
                                        </p:tgtEl>
                                      </p:cBhvr>
                                      <p:to x="100000" y="95000"/>
                                    </p:animScale>
                                    <p:animScale>
                                      <p:cBhvr>
                                        <p:cTn id="56" dur="166" decel="50000">
                                          <p:stCondLst>
                                            <p:cond delay="1834"/>
                                          </p:stCondLst>
                                        </p:cTn>
                                        <p:tgtEl>
                                          <p:spTgt spid="18"/>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 presetClass="entr" presetSubtype="12"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0-#ppt_w/2"/>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80">
                                          <p:stCondLst>
                                            <p:cond delay="0"/>
                                          </p:stCondLst>
                                        </p:cTn>
                                        <p:tgtEl>
                                          <p:spTgt spid="19"/>
                                        </p:tgtEl>
                                      </p:cBhvr>
                                    </p:animEffect>
                                    <p:anim calcmode="lin" valueType="num">
                                      <p:cBhvr>
                                        <p:cTn id="6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73" dur="26">
                                          <p:stCondLst>
                                            <p:cond delay="650"/>
                                          </p:stCondLst>
                                        </p:cTn>
                                        <p:tgtEl>
                                          <p:spTgt spid="19"/>
                                        </p:tgtEl>
                                      </p:cBhvr>
                                      <p:to x="100000" y="60000"/>
                                    </p:animScale>
                                    <p:animScale>
                                      <p:cBhvr>
                                        <p:cTn id="74" dur="166" decel="50000">
                                          <p:stCondLst>
                                            <p:cond delay="676"/>
                                          </p:stCondLst>
                                        </p:cTn>
                                        <p:tgtEl>
                                          <p:spTgt spid="19"/>
                                        </p:tgtEl>
                                      </p:cBhvr>
                                      <p:to x="100000" y="100000"/>
                                    </p:animScale>
                                    <p:animScale>
                                      <p:cBhvr>
                                        <p:cTn id="75" dur="26">
                                          <p:stCondLst>
                                            <p:cond delay="1312"/>
                                          </p:stCondLst>
                                        </p:cTn>
                                        <p:tgtEl>
                                          <p:spTgt spid="19"/>
                                        </p:tgtEl>
                                      </p:cBhvr>
                                      <p:to x="100000" y="80000"/>
                                    </p:animScale>
                                    <p:animScale>
                                      <p:cBhvr>
                                        <p:cTn id="76" dur="166" decel="50000">
                                          <p:stCondLst>
                                            <p:cond delay="1338"/>
                                          </p:stCondLst>
                                        </p:cTn>
                                        <p:tgtEl>
                                          <p:spTgt spid="19"/>
                                        </p:tgtEl>
                                      </p:cBhvr>
                                      <p:to x="100000" y="100000"/>
                                    </p:animScale>
                                    <p:animScale>
                                      <p:cBhvr>
                                        <p:cTn id="77" dur="26">
                                          <p:stCondLst>
                                            <p:cond delay="1642"/>
                                          </p:stCondLst>
                                        </p:cTn>
                                        <p:tgtEl>
                                          <p:spTgt spid="19"/>
                                        </p:tgtEl>
                                      </p:cBhvr>
                                      <p:to x="100000" y="90000"/>
                                    </p:animScale>
                                    <p:animScale>
                                      <p:cBhvr>
                                        <p:cTn id="78" dur="166" decel="50000">
                                          <p:stCondLst>
                                            <p:cond delay="1668"/>
                                          </p:stCondLst>
                                        </p:cTn>
                                        <p:tgtEl>
                                          <p:spTgt spid="19"/>
                                        </p:tgtEl>
                                      </p:cBhvr>
                                      <p:to x="100000" y="100000"/>
                                    </p:animScale>
                                    <p:animScale>
                                      <p:cBhvr>
                                        <p:cTn id="79" dur="26">
                                          <p:stCondLst>
                                            <p:cond delay="1808"/>
                                          </p:stCondLst>
                                        </p:cTn>
                                        <p:tgtEl>
                                          <p:spTgt spid="19"/>
                                        </p:tgtEl>
                                      </p:cBhvr>
                                      <p:to x="100000" y="95000"/>
                                    </p:animScale>
                                    <p:animScale>
                                      <p:cBhvr>
                                        <p:cTn id="80" dur="166" decel="50000">
                                          <p:stCondLst>
                                            <p:cond delay="1834"/>
                                          </p:stCondLst>
                                        </p:cTn>
                                        <p:tgtEl>
                                          <p:spTgt spid="19"/>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2" presetClass="entr" presetSubtype="12" fill="hold" grpId="0" nodeType="clickEffect">
                                  <p:stCondLst>
                                    <p:cond delay="0"/>
                                  </p:stCondLst>
                                  <p:childTnLst>
                                    <p:set>
                                      <p:cBhvr>
                                        <p:cTn id="84" dur="1" fill="hold">
                                          <p:stCondLst>
                                            <p:cond delay="0"/>
                                          </p:stCondLst>
                                        </p:cTn>
                                        <p:tgtEl>
                                          <p:spTgt spid="10"/>
                                        </p:tgtEl>
                                        <p:attrNameLst>
                                          <p:attrName>style.visibility</p:attrName>
                                        </p:attrNameLst>
                                      </p:cBhvr>
                                      <p:to>
                                        <p:strVal val="visible"/>
                                      </p:to>
                                    </p:set>
                                    <p:anim calcmode="lin" valueType="num">
                                      <p:cBhvr additive="base">
                                        <p:cTn id="85" dur="500" fill="hold"/>
                                        <p:tgtEl>
                                          <p:spTgt spid="10"/>
                                        </p:tgtEl>
                                        <p:attrNameLst>
                                          <p:attrName>ppt_x</p:attrName>
                                        </p:attrNameLst>
                                      </p:cBhvr>
                                      <p:tavLst>
                                        <p:tav tm="0">
                                          <p:val>
                                            <p:strVal val="0-#ppt_w/2"/>
                                          </p:val>
                                        </p:tav>
                                        <p:tav tm="100000">
                                          <p:val>
                                            <p:strVal val="#ppt_x"/>
                                          </p:val>
                                        </p:tav>
                                      </p:tavLst>
                                    </p:anim>
                                    <p:anim calcmode="lin" valueType="num">
                                      <p:cBhvr additive="base">
                                        <p:cTn id="8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6" presetClass="entr" presetSubtype="0" fill="hold" grpId="0" nodeType="click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wipe(down)">
                                      <p:cBhvr>
                                        <p:cTn id="91" dur="580">
                                          <p:stCondLst>
                                            <p:cond delay="0"/>
                                          </p:stCondLst>
                                        </p:cTn>
                                        <p:tgtEl>
                                          <p:spTgt spid="20"/>
                                        </p:tgtEl>
                                      </p:cBhvr>
                                    </p:animEffect>
                                    <p:anim calcmode="lin" valueType="num">
                                      <p:cBhvr>
                                        <p:cTn id="92"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97" dur="26">
                                          <p:stCondLst>
                                            <p:cond delay="650"/>
                                          </p:stCondLst>
                                        </p:cTn>
                                        <p:tgtEl>
                                          <p:spTgt spid="20"/>
                                        </p:tgtEl>
                                      </p:cBhvr>
                                      <p:to x="100000" y="60000"/>
                                    </p:animScale>
                                    <p:animScale>
                                      <p:cBhvr>
                                        <p:cTn id="98" dur="166" decel="50000">
                                          <p:stCondLst>
                                            <p:cond delay="676"/>
                                          </p:stCondLst>
                                        </p:cTn>
                                        <p:tgtEl>
                                          <p:spTgt spid="20"/>
                                        </p:tgtEl>
                                      </p:cBhvr>
                                      <p:to x="100000" y="100000"/>
                                    </p:animScale>
                                    <p:animScale>
                                      <p:cBhvr>
                                        <p:cTn id="99" dur="26">
                                          <p:stCondLst>
                                            <p:cond delay="1312"/>
                                          </p:stCondLst>
                                        </p:cTn>
                                        <p:tgtEl>
                                          <p:spTgt spid="20"/>
                                        </p:tgtEl>
                                      </p:cBhvr>
                                      <p:to x="100000" y="80000"/>
                                    </p:animScale>
                                    <p:animScale>
                                      <p:cBhvr>
                                        <p:cTn id="100" dur="166" decel="50000">
                                          <p:stCondLst>
                                            <p:cond delay="1338"/>
                                          </p:stCondLst>
                                        </p:cTn>
                                        <p:tgtEl>
                                          <p:spTgt spid="20"/>
                                        </p:tgtEl>
                                      </p:cBhvr>
                                      <p:to x="100000" y="100000"/>
                                    </p:animScale>
                                    <p:animScale>
                                      <p:cBhvr>
                                        <p:cTn id="101" dur="26">
                                          <p:stCondLst>
                                            <p:cond delay="1642"/>
                                          </p:stCondLst>
                                        </p:cTn>
                                        <p:tgtEl>
                                          <p:spTgt spid="20"/>
                                        </p:tgtEl>
                                      </p:cBhvr>
                                      <p:to x="100000" y="90000"/>
                                    </p:animScale>
                                    <p:animScale>
                                      <p:cBhvr>
                                        <p:cTn id="102" dur="166" decel="50000">
                                          <p:stCondLst>
                                            <p:cond delay="1668"/>
                                          </p:stCondLst>
                                        </p:cTn>
                                        <p:tgtEl>
                                          <p:spTgt spid="20"/>
                                        </p:tgtEl>
                                      </p:cBhvr>
                                      <p:to x="100000" y="100000"/>
                                    </p:animScale>
                                    <p:animScale>
                                      <p:cBhvr>
                                        <p:cTn id="103" dur="26">
                                          <p:stCondLst>
                                            <p:cond delay="1808"/>
                                          </p:stCondLst>
                                        </p:cTn>
                                        <p:tgtEl>
                                          <p:spTgt spid="20"/>
                                        </p:tgtEl>
                                      </p:cBhvr>
                                      <p:to x="100000" y="95000"/>
                                    </p:animScale>
                                    <p:animScale>
                                      <p:cBhvr>
                                        <p:cTn id="104" dur="166" decel="50000">
                                          <p:stCondLst>
                                            <p:cond delay="1834"/>
                                          </p:stCondLst>
                                        </p:cTn>
                                        <p:tgtEl>
                                          <p:spTgt spid="20"/>
                                        </p:tgtEl>
                                      </p:cBhvr>
                                      <p:to x="100000" y="100000"/>
                                    </p:animScale>
                                  </p:childTnLst>
                                </p:cTn>
                              </p:par>
                            </p:childTnLst>
                          </p:cTn>
                        </p:par>
                      </p:childTnLst>
                    </p:cTn>
                  </p:par>
                  <p:par>
                    <p:cTn id="105" fill="hold">
                      <p:stCondLst>
                        <p:cond delay="indefinite"/>
                      </p:stCondLst>
                      <p:childTnLst>
                        <p:par>
                          <p:cTn id="106" fill="hold">
                            <p:stCondLst>
                              <p:cond delay="0"/>
                            </p:stCondLst>
                            <p:childTnLst>
                              <p:par>
                                <p:cTn id="107" presetID="2" presetClass="entr" presetSubtype="12" fill="hold" grpId="0" nodeType="clickEffect">
                                  <p:stCondLst>
                                    <p:cond delay="0"/>
                                  </p:stCondLst>
                                  <p:childTnLst>
                                    <p:set>
                                      <p:cBhvr>
                                        <p:cTn id="108" dur="1" fill="hold">
                                          <p:stCondLst>
                                            <p:cond delay="0"/>
                                          </p:stCondLst>
                                        </p:cTn>
                                        <p:tgtEl>
                                          <p:spTgt spid="11"/>
                                        </p:tgtEl>
                                        <p:attrNameLst>
                                          <p:attrName>style.visibility</p:attrName>
                                        </p:attrNameLst>
                                      </p:cBhvr>
                                      <p:to>
                                        <p:strVal val="visible"/>
                                      </p:to>
                                    </p:set>
                                    <p:anim calcmode="lin" valueType="num">
                                      <p:cBhvr additive="base">
                                        <p:cTn id="109" dur="500" fill="hold"/>
                                        <p:tgtEl>
                                          <p:spTgt spid="11"/>
                                        </p:tgtEl>
                                        <p:attrNameLst>
                                          <p:attrName>ppt_x</p:attrName>
                                        </p:attrNameLst>
                                      </p:cBhvr>
                                      <p:tavLst>
                                        <p:tav tm="0">
                                          <p:val>
                                            <p:strVal val="0-#ppt_w/2"/>
                                          </p:val>
                                        </p:tav>
                                        <p:tav tm="100000">
                                          <p:val>
                                            <p:strVal val="#ppt_x"/>
                                          </p:val>
                                        </p:tav>
                                      </p:tavLst>
                                    </p:anim>
                                    <p:anim calcmode="lin" valueType="num">
                                      <p:cBhvr additive="base">
                                        <p:cTn id="11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wipe(down)">
                                      <p:cBhvr>
                                        <p:cTn id="115" dur="580">
                                          <p:stCondLst>
                                            <p:cond delay="0"/>
                                          </p:stCondLst>
                                        </p:cTn>
                                        <p:tgtEl>
                                          <p:spTgt spid="22"/>
                                        </p:tgtEl>
                                      </p:cBhvr>
                                    </p:animEffect>
                                    <p:anim calcmode="lin" valueType="num">
                                      <p:cBhvr>
                                        <p:cTn id="116"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21" dur="26">
                                          <p:stCondLst>
                                            <p:cond delay="650"/>
                                          </p:stCondLst>
                                        </p:cTn>
                                        <p:tgtEl>
                                          <p:spTgt spid="22"/>
                                        </p:tgtEl>
                                      </p:cBhvr>
                                      <p:to x="100000" y="60000"/>
                                    </p:animScale>
                                    <p:animScale>
                                      <p:cBhvr>
                                        <p:cTn id="122" dur="166" decel="50000">
                                          <p:stCondLst>
                                            <p:cond delay="676"/>
                                          </p:stCondLst>
                                        </p:cTn>
                                        <p:tgtEl>
                                          <p:spTgt spid="22"/>
                                        </p:tgtEl>
                                      </p:cBhvr>
                                      <p:to x="100000" y="100000"/>
                                    </p:animScale>
                                    <p:animScale>
                                      <p:cBhvr>
                                        <p:cTn id="123" dur="26">
                                          <p:stCondLst>
                                            <p:cond delay="1312"/>
                                          </p:stCondLst>
                                        </p:cTn>
                                        <p:tgtEl>
                                          <p:spTgt spid="22"/>
                                        </p:tgtEl>
                                      </p:cBhvr>
                                      <p:to x="100000" y="80000"/>
                                    </p:animScale>
                                    <p:animScale>
                                      <p:cBhvr>
                                        <p:cTn id="124" dur="166" decel="50000">
                                          <p:stCondLst>
                                            <p:cond delay="1338"/>
                                          </p:stCondLst>
                                        </p:cTn>
                                        <p:tgtEl>
                                          <p:spTgt spid="22"/>
                                        </p:tgtEl>
                                      </p:cBhvr>
                                      <p:to x="100000" y="100000"/>
                                    </p:animScale>
                                    <p:animScale>
                                      <p:cBhvr>
                                        <p:cTn id="125" dur="26">
                                          <p:stCondLst>
                                            <p:cond delay="1642"/>
                                          </p:stCondLst>
                                        </p:cTn>
                                        <p:tgtEl>
                                          <p:spTgt spid="22"/>
                                        </p:tgtEl>
                                      </p:cBhvr>
                                      <p:to x="100000" y="90000"/>
                                    </p:animScale>
                                    <p:animScale>
                                      <p:cBhvr>
                                        <p:cTn id="126" dur="166" decel="50000">
                                          <p:stCondLst>
                                            <p:cond delay="1668"/>
                                          </p:stCondLst>
                                        </p:cTn>
                                        <p:tgtEl>
                                          <p:spTgt spid="22"/>
                                        </p:tgtEl>
                                      </p:cBhvr>
                                      <p:to x="100000" y="100000"/>
                                    </p:animScale>
                                    <p:animScale>
                                      <p:cBhvr>
                                        <p:cTn id="127" dur="26">
                                          <p:stCondLst>
                                            <p:cond delay="1808"/>
                                          </p:stCondLst>
                                        </p:cTn>
                                        <p:tgtEl>
                                          <p:spTgt spid="22"/>
                                        </p:tgtEl>
                                      </p:cBhvr>
                                      <p:to x="100000" y="95000"/>
                                    </p:animScale>
                                    <p:animScale>
                                      <p:cBhvr>
                                        <p:cTn id="128" dur="166" decel="50000">
                                          <p:stCondLst>
                                            <p:cond delay="1834"/>
                                          </p:stCondLst>
                                        </p:cTn>
                                        <p:tgtEl>
                                          <p:spTgt spid="22"/>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 presetClass="entr" presetSubtype="12" fill="hold" grpId="0" nodeType="clickEffect">
                                  <p:stCondLst>
                                    <p:cond delay="0"/>
                                  </p:stCondLst>
                                  <p:childTnLst>
                                    <p:set>
                                      <p:cBhvr>
                                        <p:cTn id="132" dur="1" fill="hold">
                                          <p:stCondLst>
                                            <p:cond delay="0"/>
                                          </p:stCondLst>
                                        </p:cTn>
                                        <p:tgtEl>
                                          <p:spTgt spid="12"/>
                                        </p:tgtEl>
                                        <p:attrNameLst>
                                          <p:attrName>style.visibility</p:attrName>
                                        </p:attrNameLst>
                                      </p:cBhvr>
                                      <p:to>
                                        <p:strVal val="visible"/>
                                      </p:to>
                                    </p:set>
                                    <p:anim calcmode="lin" valueType="num">
                                      <p:cBhvr additive="base">
                                        <p:cTn id="133" dur="500" fill="hold"/>
                                        <p:tgtEl>
                                          <p:spTgt spid="12"/>
                                        </p:tgtEl>
                                        <p:attrNameLst>
                                          <p:attrName>ppt_x</p:attrName>
                                        </p:attrNameLst>
                                      </p:cBhvr>
                                      <p:tavLst>
                                        <p:tav tm="0">
                                          <p:val>
                                            <p:strVal val="0-#ppt_w/2"/>
                                          </p:val>
                                        </p:tav>
                                        <p:tav tm="100000">
                                          <p:val>
                                            <p:strVal val="#ppt_x"/>
                                          </p:val>
                                        </p:tav>
                                      </p:tavLst>
                                    </p:anim>
                                    <p:anim calcmode="lin" valueType="num">
                                      <p:cBhvr additive="base">
                                        <p:cTn id="1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18" grpId="0" animBg="1"/>
      <p:bldP spid="19" grpId="0" animBg="1"/>
      <p:bldP spid="20" grpId="0" animBg="1"/>
      <p:bldP spid="22" grpId="0" animBg="1"/>
      <p:bldP spid="9"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52" y="0"/>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9" name="Connecteur droit 8"/>
          <p:cNvCxnSpPr/>
          <p:nvPr/>
        </p:nvCxnSpPr>
        <p:spPr>
          <a:xfrm>
            <a:off x="-33238"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5580112" y="764704"/>
            <a:ext cx="2547577" cy="461665"/>
          </a:xfrm>
          <a:prstGeom prst="rect">
            <a:avLst/>
          </a:prstGeom>
        </p:spPr>
        <p:txBody>
          <a:bodyPr wrap="square">
            <a:spAutoFit/>
          </a:bodyPr>
          <a:lstStyle/>
          <a:p>
            <a:pPr algn="r"/>
            <a:r>
              <a:rPr lang="ar-SA" sz="2400" b="1" u="sng" dirty="0" smtClean="0">
                <a:solidFill>
                  <a:srgbClr val="00B050"/>
                </a:solidFill>
              </a:rPr>
              <a:t>ه - الكتابة </a:t>
            </a:r>
            <a:r>
              <a:rPr lang="ar-SA" sz="2400" b="1" u="sng" dirty="0">
                <a:solidFill>
                  <a:srgbClr val="00B050"/>
                </a:solidFill>
              </a:rPr>
              <a:t>المنمطة:</a:t>
            </a:r>
            <a:endParaRPr lang="fr-FR" sz="2400" b="1" u="sng" dirty="0">
              <a:solidFill>
                <a:srgbClr val="00B050"/>
              </a:solidFill>
            </a:endParaRPr>
          </a:p>
        </p:txBody>
      </p:sp>
      <p:sp>
        <p:nvSpPr>
          <p:cNvPr id="3" name="Rectangle 2"/>
          <p:cNvSpPr/>
          <p:nvPr/>
        </p:nvSpPr>
        <p:spPr>
          <a:xfrm>
            <a:off x="179512" y="1124744"/>
            <a:ext cx="7272808" cy="461665"/>
          </a:xfrm>
          <a:prstGeom prst="rect">
            <a:avLst/>
          </a:prstGeom>
        </p:spPr>
        <p:txBody>
          <a:bodyPr wrap="square">
            <a:spAutoFit/>
          </a:bodyPr>
          <a:lstStyle/>
          <a:p>
            <a:pPr algn="r" rtl="1"/>
            <a:r>
              <a:rPr lang="ar-MA" sz="2400" b="1" dirty="0">
                <a:solidFill>
                  <a:srgbClr val="3333FF"/>
                </a:solidFill>
              </a:rPr>
              <a:t>تستعمل للكتابة في الرسومات التقنية حروف موحدة لتحقيق </a:t>
            </a:r>
            <a:r>
              <a:rPr lang="ar-MA" sz="2400" b="1" dirty="0" smtClean="0">
                <a:solidFill>
                  <a:srgbClr val="3333FF"/>
                </a:solidFill>
              </a:rPr>
              <a:t>:</a:t>
            </a:r>
            <a:endParaRPr lang="ar-SA" sz="2400" b="1" dirty="0" smtClean="0">
              <a:solidFill>
                <a:srgbClr val="3333FF"/>
              </a:solidFill>
            </a:endParaRPr>
          </a:p>
        </p:txBody>
      </p:sp>
      <p:sp>
        <p:nvSpPr>
          <p:cNvPr id="10" name="Rectangle 9"/>
          <p:cNvSpPr/>
          <p:nvPr/>
        </p:nvSpPr>
        <p:spPr>
          <a:xfrm>
            <a:off x="5004047" y="2556193"/>
            <a:ext cx="3124393" cy="584775"/>
          </a:xfrm>
          <a:prstGeom prst="rect">
            <a:avLst/>
          </a:prstGeom>
        </p:spPr>
        <p:txBody>
          <a:bodyPr wrap="square">
            <a:spAutoFit/>
          </a:bodyPr>
          <a:lstStyle/>
          <a:p>
            <a:pPr algn="r" rtl="1"/>
            <a:r>
              <a:rPr lang="fr-FR" sz="3200" b="1" u="sng" dirty="0" smtClean="0">
                <a:solidFill>
                  <a:srgbClr val="00B050"/>
                </a:solidFill>
                <a:cs typeface="Arabic Transparent" pitchFamily="2" charset="-78"/>
              </a:rPr>
              <a:t>2.1</a:t>
            </a:r>
            <a:r>
              <a:rPr lang="ar-SA" sz="3200" b="1" u="sng" dirty="0" smtClean="0">
                <a:solidFill>
                  <a:srgbClr val="00B050"/>
                </a:solidFill>
                <a:cs typeface="Arabic Transparent" pitchFamily="2" charset="-78"/>
              </a:rPr>
              <a:t>- </a:t>
            </a:r>
            <a:r>
              <a:rPr lang="ar-SA" sz="3200" u="sng" dirty="0">
                <a:solidFill>
                  <a:srgbClr val="00B050"/>
                </a:solidFill>
              </a:rPr>
              <a:t>أدوات </a:t>
            </a:r>
            <a:r>
              <a:rPr lang="ar-SA" sz="3200" u="sng" dirty="0" smtClean="0">
                <a:solidFill>
                  <a:srgbClr val="00B050"/>
                </a:solidFill>
              </a:rPr>
              <a:t>الـرسـم :</a:t>
            </a:r>
            <a:r>
              <a:rPr lang="ar-SA" sz="3200" b="1" u="sng" dirty="0" smtClean="0">
                <a:solidFill>
                  <a:srgbClr val="00B050"/>
                </a:solidFill>
                <a:cs typeface="Arabic Transparent" pitchFamily="2" charset="-78"/>
              </a:rPr>
              <a:t> </a:t>
            </a:r>
            <a:endParaRPr lang="fr-FR" sz="3200" b="1" u="sng" dirty="0">
              <a:solidFill>
                <a:srgbClr val="00B050"/>
              </a:solidFill>
              <a:cs typeface="Arabic Transparent" pitchFamily="2" charset="-78"/>
            </a:endParaRPr>
          </a:p>
        </p:txBody>
      </p:sp>
      <p:sp>
        <p:nvSpPr>
          <p:cNvPr id="6" name="Rectangle 5"/>
          <p:cNvSpPr/>
          <p:nvPr/>
        </p:nvSpPr>
        <p:spPr>
          <a:xfrm>
            <a:off x="1187624" y="3509719"/>
            <a:ext cx="6264696" cy="3159641"/>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Rectangle 6"/>
          <p:cNvSpPr/>
          <p:nvPr/>
        </p:nvSpPr>
        <p:spPr>
          <a:xfrm>
            <a:off x="1907704" y="3919408"/>
            <a:ext cx="4104456" cy="2376264"/>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Rectangle 11"/>
          <p:cNvSpPr/>
          <p:nvPr/>
        </p:nvSpPr>
        <p:spPr>
          <a:xfrm rot="19329776">
            <a:off x="5875536" y="3702074"/>
            <a:ext cx="92224" cy="67104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 name="Rectangle 12"/>
          <p:cNvSpPr/>
          <p:nvPr/>
        </p:nvSpPr>
        <p:spPr>
          <a:xfrm rot="19329776">
            <a:off x="1946158" y="5848666"/>
            <a:ext cx="92224" cy="67104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 name="Rectangle 13"/>
          <p:cNvSpPr/>
          <p:nvPr/>
        </p:nvSpPr>
        <p:spPr>
          <a:xfrm rot="13600525">
            <a:off x="1971630" y="3630292"/>
            <a:ext cx="104573" cy="76967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 name="Rectangle 14"/>
          <p:cNvSpPr/>
          <p:nvPr/>
        </p:nvSpPr>
        <p:spPr>
          <a:xfrm rot="13600525">
            <a:off x="5887358" y="5793712"/>
            <a:ext cx="104573" cy="76967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7" name="Text Box 2"/>
          <p:cNvSpPr txBox="1">
            <a:spLocks noChangeArrowheads="1"/>
          </p:cNvSpPr>
          <p:nvPr/>
        </p:nvSpPr>
        <p:spPr bwMode="auto">
          <a:xfrm>
            <a:off x="1187624" y="3545764"/>
            <a:ext cx="409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2000" b="1" i="0" u="none" strike="noStrike" cap="none" normalizeH="0" baseline="0" dirty="0" smtClean="0">
                <a:ln>
                  <a:noFill/>
                </a:ln>
                <a:solidFill>
                  <a:schemeClr val="tx1"/>
                </a:solidFill>
                <a:effectLst/>
                <a:latin typeface="Calibri" pitchFamily="34" charset="0"/>
                <a:ea typeface="Arial" pitchFamily="34" charset="0"/>
                <a:cs typeface="Arial" pitchFamily="34" charset="0"/>
              </a:rPr>
              <a:t>1</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8" name="Text Box 2"/>
          <p:cNvSpPr txBox="1">
            <a:spLocks noChangeArrowheads="1"/>
          </p:cNvSpPr>
          <p:nvPr/>
        </p:nvSpPr>
        <p:spPr bwMode="auto">
          <a:xfrm>
            <a:off x="2356180" y="5861073"/>
            <a:ext cx="409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Arial" pitchFamily="34" charset="0"/>
                <a:cs typeface="Arial" pitchFamily="34" charset="0"/>
              </a:rPr>
              <a:t>2</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20" name="Triangle rectangle 19"/>
          <p:cNvSpPr/>
          <p:nvPr/>
        </p:nvSpPr>
        <p:spPr>
          <a:xfrm>
            <a:off x="2560968" y="4046008"/>
            <a:ext cx="1110937" cy="864096"/>
          </a:xfrm>
          <a:prstGeom prst="rtTriangle">
            <a:avLst/>
          </a:prstGeom>
          <a:no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1" name="Triangle rectangle 20"/>
          <p:cNvSpPr/>
          <p:nvPr/>
        </p:nvSpPr>
        <p:spPr>
          <a:xfrm>
            <a:off x="2713369" y="4352529"/>
            <a:ext cx="555468" cy="432048"/>
          </a:xfrm>
          <a:prstGeom prst="rtTriangle">
            <a:avLst/>
          </a:prstGeom>
          <a:no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3" name="Rectangle 22"/>
          <p:cNvSpPr/>
          <p:nvPr/>
        </p:nvSpPr>
        <p:spPr>
          <a:xfrm rot="5400000">
            <a:off x="548677" y="4949681"/>
            <a:ext cx="1042332" cy="235562"/>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4" name="Triangle rectangle 23"/>
          <p:cNvSpPr/>
          <p:nvPr/>
        </p:nvSpPr>
        <p:spPr>
          <a:xfrm rot="8376349">
            <a:off x="3893321" y="4513691"/>
            <a:ext cx="956123" cy="810053"/>
          </a:xfrm>
          <a:prstGeom prst="rtTriangl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5" name="Triangle rectangle 24"/>
          <p:cNvSpPr/>
          <p:nvPr/>
        </p:nvSpPr>
        <p:spPr>
          <a:xfrm rot="8443729">
            <a:off x="4124546" y="4591425"/>
            <a:ext cx="555468" cy="432048"/>
          </a:xfrm>
          <a:prstGeom prst="rtTriangl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7" name="Text Box 2"/>
          <p:cNvSpPr txBox="1">
            <a:spLocks noChangeArrowheads="1"/>
          </p:cNvSpPr>
          <p:nvPr/>
        </p:nvSpPr>
        <p:spPr bwMode="auto">
          <a:xfrm>
            <a:off x="4234902" y="4461252"/>
            <a:ext cx="409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Arial" pitchFamily="34" charset="0"/>
                <a:cs typeface="Arial" pitchFamily="34" charset="0"/>
              </a:rPr>
              <a:t>4</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28" name="Text Box 2"/>
          <p:cNvSpPr txBox="1">
            <a:spLocks noChangeArrowheads="1"/>
          </p:cNvSpPr>
          <p:nvPr/>
        </p:nvSpPr>
        <p:spPr bwMode="auto">
          <a:xfrm>
            <a:off x="2655080" y="4446992"/>
            <a:ext cx="409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Arial" pitchFamily="34" charset="0"/>
                <a:cs typeface="Arial" pitchFamily="34" charset="0"/>
              </a:rPr>
              <a:t>5</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22" name="Rectangle 21"/>
          <p:cNvSpPr/>
          <p:nvPr/>
        </p:nvSpPr>
        <p:spPr>
          <a:xfrm>
            <a:off x="953230" y="4941168"/>
            <a:ext cx="6111754" cy="251443"/>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6" name="Text Box 2"/>
          <p:cNvSpPr txBox="1">
            <a:spLocks noChangeArrowheads="1"/>
          </p:cNvSpPr>
          <p:nvPr/>
        </p:nvSpPr>
        <p:spPr bwMode="auto">
          <a:xfrm>
            <a:off x="6641761" y="4873802"/>
            <a:ext cx="409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Arial" pitchFamily="34" charset="0"/>
                <a:cs typeface="Arial" pitchFamily="34" charset="0"/>
              </a:rPr>
              <a:t>3</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29" name="Rectangle 28"/>
          <p:cNvSpPr/>
          <p:nvPr/>
        </p:nvSpPr>
        <p:spPr>
          <a:xfrm>
            <a:off x="5945629" y="1484784"/>
            <a:ext cx="1308371" cy="461665"/>
          </a:xfrm>
          <a:prstGeom prst="rect">
            <a:avLst/>
          </a:prstGeom>
        </p:spPr>
        <p:txBody>
          <a:bodyPr wrap="none">
            <a:spAutoFit/>
          </a:bodyPr>
          <a:lstStyle/>
          <a:p>
            <a:r>
              <a:rPr lang="ar-SA" sz="2400" b="1" dirty="0">
                <a:solidFill>
                  <a:srgbClr val="C00000"/>
                </a:solidFill>
              </a:rPr>
              <a:t>* </a:t>
            </a:r>
            <a:r>
              <a:rPr lang="ar-MA" sz="2400" b="1" dirty="0">
                <a:solidFill>
                  <a:srgbClr val="C00000"/>
                </a:solidFill>
              </a:rPr>
              <a:t>الوضوح </a:t>
            </a:r>
            <a:endParaRPr lang="fr-FR" sz="2400" dirty="0">
              <a:solidFill>
                <a:srgbClr val="C00000"/>
              </a:solidFill>
            </a:endParaRPr>
          </a:p>
        </p:txBody>
      </p:sp>
      <p:sp>
        <p:nvSpPr>
          <p:cNvPr id="30" name="Rectangle 29"/>
          <p:cNvSpPr/>
          <p:nvPr/>
        </p:nvSpPr>
        <p:spPr>
          <a:xfrm>
            <a:off x="4230770" y="1484784"/>
            <a:ext cx="1207382" cy="461665"/>
          </a:xfrm>
          <a:prstGeom prst="rect">
            <a:avLst/>
          </a:prstGeom>
        </p:spPr>
        <p:txBody>
          <a:bodyPr wrap="none">
            <a:spAutoFit/>
          </a:bodyPr>
          <a:lstStyle/>
          <a:p>
            <a:r>
              <a:rPr lang="ar-SA" sz="2400" b="1" dirty="0">
                <a:solidFill>
                  <a:srgbClr val="C00000"/>
                </a:solidFill>
              </a:rPr>
              <a:t>* </a:t>
            </a:r>
            <a:r>
              <a:rPr lang="ar-MA" sz="2400" b="1" dirty="0">
                <a:solidFill>
                  <a:srgbClr val="C00000"/>
                </a:solidFill>
              </a:rPr>
              <a:t>التجانس</a:t>
            </a:r>
            <a:endParaRPr lang="fr-FR" sz="2400" dirty="0">
              <a:solidFill>
                <a:srgbClr val="C00000"/>
              </a:solidFill>
            </a:endParaRPr>
          </a:p>
        </p:txBody>
      </p:sp>
      <p:sp>
        <p:nvSpPr>
          <p:cNvPr id="31" name="Rectangle 30"/>
          <p:cNvSpPr/>
          <p:nvPr/>
        </p:nvSpPr>
        <p:spPr>
          <a:xfrm>
            <a:off x="1992270" y="1484784"/>
            <a:ext cx="1162498" cy="461665"/>
          </a:xfrm>
          <a:prstGeom prst="rect">
            <a:avLst/>
          </a:prstGeom>
        </p:spPr>
        <p:txBody>
          <a:bodyPr wrap="none">
            <a:spAutoFit/>
          </a:bodyPr>
          <a:lstStyle/>
          <a:p>
            <a:pPr lvl="0" algn="r" rtl="1"/>
            <a:r>
              <a:rPr lang="ar-SA" sz="2400" b="1" dirty="0">
                <a:solidFill>
                  <a:srgbClr val="C00000"/>
                </a:solidFill>
              </a:rPr>
              <a:t>* </a:t>
            </a:r>
            <a:r>
              <a:rPr lang="ar-MA" sz="2400" b="1" dirty="0">
                <a:solidFill>
                  <a:srgbClr val="C00000"/>
                </a:solidFill>
              </a:rPr>
              <a:t>البساطة</a:t>
            </a:r>
            <a:endParaRPr lang="fr-FR" sz="2400" b="1" dirty="0">
              <a:solidFill>
                <a:srgbClr val="C00000"/>
              </a:solidFill>
            </a:endParaRPr>
          </a:p>
        </p:txBody>
      </p:sp>
      <p:sp>
        <p:nvSpPr>
          <p:cNvPr id="32" name="Rectangle 31"/>
          <p:cNvSpPr/>
          <p:nvPr/>
        </p:nvSpPr>
        <p:spPr>
          <a:xfrm>
            <a:off x="-63752" y="1844824"/>
            <a:ext cx="7732096" cy="461665"/>
          </a:xfrm>
          <a:prstGeom prst="rect">
            <a:avLst/>
          </a:prstGeom>
        </p:spPr>
        <p:txBody>
          <a:bodyPr wrap="square">
            <a:spAutoFit/>
          </a:bodyPr>
          <a:lstStyle/>
          <a:p>
            <a:pPr algn="r"/>
            <a:r>
              <a:rPr lang="ar-MA" sz="2400" b="1" dirty="0">
                <a:solidFill>
                  <a:srgbClr val="3333FF"/>
                </a:solidFill>
              </a:rPr>
              <a:t>الحروف العربية  الموحدة المتعارف عليها بالخط الكوفي في </a:t>
            </a:r>
            <a:r>
              <a:rPr lang="ar-MA" sz="2400" b="1" dirty="0" smtClean="0">
                <a:solidFill>
                  <a:srgbClr val="3333FF"/>
                </a:solidFill>
              </a:rPr>
              <a:t>الرسم التقني</a:t>
            </a:r>
            <a:r>
              <a:rPr lang="ar-SA" sz="2400" b="1" dirty="0" smtClean="0">
                <a:solidFill>
                  <a:srgbClr val="3333FF"/>
                </a:solidFill>
              </a:rPr>
              <a:t> :</a:t>
            </a:r>
            <a:endParaRPr lang="fr-FR" sz="2400" b="1" dirty="0"/>
          </a:p>
        </p:txBody>
      </p:sp>
      <p:sp>
        <p:nvSpPr>
          <p:cNvPr id="33" name="Rectangle 32"/>
          <p:cNvSpPr/>
          <p:nvPr/>
        </p:nvSpPr>
        <p:spPr>
          <a:xfrm>
            <a:off x="3142195" y="2204864"/>
            <a:ext cx="4454141" cy="461665"/>
          </a:xfrm>
          <a:prstGeom prst="rect">
            <a:avLst/>
          </a:prstGeom>
        </p:spPr>
        <p:txBody>
          <a:bodyPr wrap="square">
            <a:spAutoFit/>
          </a:bodyPr>
          <a:lstStyle/>
          <a:p>
            <a:pPr lvl="0" algn="r" rtl="1"/>
            <a:r>
              <a:rPr lang="ar-SA" sz="2400" b="1" u="sng" dirty="0">
                <a:solidFill>
                  <a:srgbClr val="0070C0"/>
                </a:solidFill>
              </a:rPr>
              <a:t>أنظر المطبوع الخاص بالخط المنمط</a:t>
            </a:r>
            <a:endParaRPr lang="fr-FR" sz="2400" b="1" u="sng" dirty="0">
              <a:solidFill>
                <a:srgbClr val="0070C0"/>
              </a:solidFill>
            </a:endParaRPr>
          </a:p>
        </p:txBody>
      </p:sp>
      <p:sp>
        <p:nvSpPr>
          <p:cNvPr id="34" name="Rectangle 33"/>
          <p:cNvSpPr/>
          <p:nvPr/>
        </p:nvSpPr>
        <p:spPr>
          <a:xfrm>
            <a:off x="4439689" y="3029425"/>
            <a:ext cx="3660703" cy="461665"/>
          </a:xfrm>
          <a:prstGeom prst="rect">
            <a:avLst/>
          </a:prstGeom>
        </p:spPr>
        <p:txBody>
          <a:bodyPr wrap="square">
            <a:spAutoFit/>
          </a:bodyPr>
          <a:lstStyle/>
          <a:p>
            <a:pPr algn="r"/>
            <a:r>
              <a:rPr lang="ar-SA" sz="2400" b="1" dirty="0" smtClean="0">
                <a:solidFill>
                  <a:srgbClr val="C00000"/>
                </a:solidFill>
              </a:rPr>
              <a:t>1.2.1- </a:t>
            </a:r>
            <a:r>
              <a:rPr lang="ar-SA" sz="2400" b="1" u="sng" dirty="0" smtClean="0">
                <a:solidFill>
                  <a:srgbClr val="C00000"/>
                </a:solidFill>
              </a:rPr>
              <a:t>أدوات </a:t>
            </a:r>
            <a:r>
              <a:rPr lang="ar-SA" sz="2400" b="1" u="sng" dirty="0">
                <a:solidFill>
                  <a:srgbClr val="C00000"/>
                </a:solidFill>
              </a:rPr>
              <a:t>الـرسـم </a:t>
            </a:r>
            <a:r>
              <a:rPr lang="ar-SA" sz="2400" b="1" u="sng" dirty="0" smtClean="0">
                <a:solidFill>
                  <a:srgbClr val="C00000"/>
                </a:solidFill>
              </a:rPr>
              <a:t>التقليدية </a:t>
            </a:r>
            <a:r>
              <a:rPr lang="ar-SA" sz="2400" b="1" dirty="0" smtClean="0">
                <a:solidFill>
                  <a:srgbClr val="C00000"/>
                </a:solidFill>
              </a:rPr>
              <a:t>:</a:t>
            </a:r>
            <a:endParaRPr lang="fr-FR" sz="2400" b="1" dirty="0">
              <a:solidFill>
                <a:srgbClr val="C00000"/>
              </a:solidFill>
            </a:endParaRPr>
          </a:p>
        </p:txBody>
      </p:sp>
      <p:sp>
        <p:nvSpPr>
          <p:cNvPr id="5" name="Bulle ronde 4"/>
          <p:cNvSpPr/>
          <p:nvPr/>
        </p:nvSpPr>
        <p:spPr>
          <a:xfrm>
            <a:off x="6409802" y="6047710"/>
            <a:ext cx="477881" cy="429742"/>
          </a:xfrm>
          <a:prstGeom prst="wedgeEllipseCallout">
            <a:avLst>
              <a:gd name="adj1" fmla="val -94343"/>
              <a:gd name="adj2" fmla="val -50495"/>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b="1" dirty="0" smtClean="0">
                <a:solidFill>
                  <a:schemeClr val="tx1"/>
                </a:solidFill>
              </a:rPr>
              <a:t>7</a:t>
            </a:r>
            <a:endParaRPr lang="fr-FR" b="1" dirty="0">
              <a:solidFill>
                <a:schemeClr val="tx1"/>
              </a:solidFill>
            </a:endParaRPr>
          </a:p>
        </p:txBody>
      </p:sp>
      <p:pic>
        <p:nvPicPr>
          <p:cNvPr id="37" name="Imag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5070" y="5211784"/>
            <a:ext cx="1492704" cy="660418"/>
          </a:xfrm>
          <a:prstGeom prst="rect">
            <a:avLst/>
          </a:prstGeom>
        </p:spPr>
      </p:pic>
      <p:sp>
        <p:nvSpPr>
          <p:cNvPr id="38" name="Bulle ronde 37"/>
          <p:cNvSpPr/>
          <p:nvPr/>
        </p:nvSpPr>
        <p:spPr>
          <a:xfrm>
            <a:off x="4765106" y="5646202"/>
            <a:ext cx="477881" cy="429742"/>
          </a:xfrm>
          <a:prstGeom prst="wedgeEllipseCallout">
            <a:avLst>
              <a:gd name="adj1" fmla="val -120047"/>
              <a:gd name="adj2" fmla="val -44143"/>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b="1" dirty="0" smtClean="0">
                <a:solidFill>
                  <a:schemeClr val="tx1"/>
                </a:solidFill>
              </a:rPr>
              <a:t>8</a:t>
            </a:r>
            <a:endParaRPr lang="fr-FR" b="1" dirty="0">
              <a:solidFill>
                <a:schemeClr val="tx1"/>
              </a:solidFill>
            </a:endParaRPr>
          </a:p>
        </p:txBody>
      </p:sp>
      <p:pic>
        <p:nvPicPr>
          <p:cNvPr id="39" name="Imag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0725" y="3603080"/>
            <a:ext cx="787579" cy="1194072"/>
          </a:xfrm>
          <a:prstGeom prst="rect">
            <a:avLst/>
          </a:prstGeom>
        </p:spPr>
      </p:pic>
      <p:sp>
        <p:nvSpPr>
          <p:cNvPr id="19" name="Text Box 2"/>
          <p:cNvSpPr txBox="1">
            <a:spLocks noChangeArrowheads="1"/>
          </p:cNvSpPr>
          <p:nvPr/>
        </p:nvSpPr>
        <p:spPr bwMode="auto">
          <a:xfrm>
            <a:off x="6676190" y="4191471"/>
            <a:ext cx="409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ar-SA" sz="2000" b="1" i="0" u="none" strike="noStrike" cap="none" normalizeH="0" baseline="0" dirty="0" smtClean="0">
                <a:ln>
                  <a:noFill/>
                </a:ln>
                <a:solidFill>
                  <a:schemeClr val="tx1"/>
                </a:solidFill>
                <a:effectLst/>
                <a:latin typeface="Calibri" pitchFamily="34" charset="0"/>
                <a:ea typeface="Arial" pitchFamily="34" charset="0"/>
                <a:cs typeface="Arial" pitchFamily="34" charset="0"/>
              </a:rPr>
              <a:t>6</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98002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80">
                                          <p:stCondLst>
                                            <p:cond delay="0"/>
                                          </p:stCondLst>
                                        </p:cTn>
                                        <p:tgtEl>
                                          <p:spTgt spid="29"/>
                                        </p:tgtEl>
                                      </p:cBhvr>
                                    </p:animEffect>
                                    <p:anim calcmode="lin" valueType="num">
                                      <p:cBhvr>
                                        <p:cTn id="20"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25" dur="26">
                                          <p:stCondLst>
                                            <p:cond delay="650"/>
                                          </p:stCondLst>
                                        </p:cTn>
                                        <p:tgtEl>
                                          <p:spTgt spid="29"/>
                                        </p:tgtEl>
                                      </p:cBhvr>
                                      <p:to x="100000" y="60000"/>
                                    </p:animScale>
                                    <p:animScale>
                                      <p:cBhvr>
                                        <p:cTn id="26" dur="166" decel="50000">
                                          <p:stCondLst>
                                            <p:cond delay="676"/>
                                          </p:stCondLst>
                                        </p:cTn>
                                        <p:tgtEl>
                                          <p:spTgt spid="29"/>
                                        </p:tgtEl>
                                      </p:cBhvr>
                                      <p:to x="100000" y="100000"/>
                                    </p:animScale>
                                    <p:animScale>
                                      <p:cBhvr>
                                        <p:cTn id="27" dur="26">
                                          <p:stCondLst>
                                            <p:cond delay="1312"/>
                                          </p:stCondLst>
                                        </p:cTn>
                                        <p:tgtEl>
                                          <p:spTgt spid="29"/>
                                        </p:tgtEl>
                                      </p:cBhvr>
                                      <p:to x="100000" y="80000"/>
                                    </p:animScale>
                                    <p:animScale>
                                      <p:cBhvr>
                                        <p:cTn id="28" dur="166" decel="50000">
                                          <p:stCondLst>
                                            <p:cond delay="1338"/>
                                          </p:stCondLst>
                                        </p:cTn>
                                        <p:tgtEl>
                                          <p:spTgt spid="29"/>
                                        </p:tgtEl>
                                      </p:cBhvr>
                                      <p:to x="100000" y="100000"/>
                                    </p:animScale>
                                    <p:animScale>
                                      <p:cBhvr>
                                        <p:cTn id="29" dur="26">
                                          <p:stCondLst>
                                            <p:cond delay="1642"/>
                                          </p:stCondLst>
                                        </p:cTn>
                                        <p:tgtEl>
                                          <p:spTgt spid="29"/>
                                        </p:tgtEl>
                                      </p:cBhvr>
                                      <p:to x="100000" y="90000"/>
                                    </p:animScale>
                                    <p:animScale>
                                      <p:cBhvr>
                                        <p:cTn id="30" dur="166" decel="50000">
                                          <p:stCondLst>
                                            <p:cond delay="1668"/>
                                          </p:stCondLst>
                                        </p:cTn>
                                        <p:tgtEl>
                                          <p:spTgt spid="29"/>
                                        </p:tgtEl>
                                      </p:cBhvr>
                                      <p:to x="100000" y="100000"/>
                                    </p:animScale>
                                    <p:animScale>
                                      <p:cBhvr>
                                        <p:cTn id="31" dur="26">
                                          <p:stCondLst>
                                            <p:cond delay="1808"/>
                                          </p:stCondLst>
                                        </p:cTn>
                                        <p:tgtEl>
                                          <p:spTgt spid="29"/>
                                        </p:tgtEl>
                                      </p:cBhvr>
                                      <p:to x="100000" y="95000"/>
                                    </p:animScale>
                                    <p:animScale>
                                      <p:cBhvr>
                                        <p:cTn id="32" dur="166" decel="50000">
                                          <p:stCondLst>
                                            <p:cond delay="1834"/>
                                          </p:stCondLst>
                                        </p:cTn>
                                        <p:tgtEl>
                                          <p:spTgt spid="29"/>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down)">
                                      <p:cBhvr>
                                        <p:cTn id="37" dur="580">
                                          <p:stCondLst>
                                            <p:cond delay="0"/>
                                          </p:stCondLst>
                                        </p:cTn>
                                        <p:tgtEl>
                                          <p:spTgt spid="30"/>
                                        </p:tgtEl>
                                      </p:cBhvr>
                                    </p:animEffect>
                                    <p:anim calcmode="lin" valueType="num">
                                      <p:cBhvr>
                                        <p:cTn id="38"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43" dur="26">
                                          <p:stCondLst>
                                            <p:cond delay="650"/>
                                          </p:stCondLst>
                                        </p:cTn>
                                        <p:tgtEl>
                                          <p:spTgt spid="30"/>
                                        </p:tgtEl>
                                      </p:cBhvr>
                                      <p:to x="100000" y="60000"/>
                                    </p:animScale>
                                    <p:animScale>
                                      <p:cBhvr>
                                        <p:cTn id="44" dur="166" decel="50000">
                                          <p:stCondLst>
                                            <p:cond delay="676"/>
                                          </p:stCondLst>
                                        </p:cTn>
                                        <p:tgtEl>
                                          <p:spTgt spid="30"/>
                                        </p:tgtEl>
                                      </p:cBhvr>
                                      <p:to x="100000" y="100000"/>
                                    </p:animScale>
                                    <p:animScale>
                                      <p:cBhvr>
                                        <p:cTn id="45" dur="26">
                                          <p:stCondLst>
                                            <p:cond delay="1312"/>
                                          </p:stCondLst>
                                        </p:cTn>
                                        <p:tgtEl>
                                          <p:spTgt spid="30"/>
                                        </p:tgtEl>
                                      </p:cBhvr>
                                      <p:to x="100000" y="80000"/>
                                    </p:animScale>
                                    <p:animScale>
                                      <p:cBhvr>
                                        <p:cTn id="46" dur="166" decel="50000">
                                          <p:stCondLst>
                                            <p:cond delay="1338"/>
                                          </p:stCondLst>
                                        </p:cTn>
                                        <p:tgtEl>
                                          <p:spTgt spid="30"/>
                                        </p:tgtEl>
                                      </p:cBhvr>
                                      <p:to x="100000" y="100000"/>
                                    </p:animScale>
                                    <p:animScale>
                                      <p:cBhvr>
                                        <p:cTn id="47" dur="26">
                                          <p:stCondLst>
                                            <p:cond delay="1642"/>
                                          </p:stCondLst>
                                        </p:cTn>
                                        <p:tgtEl>
                                          <p:spTgt spid="30"/>
                                        </p:tgtEl>
                                      </p:cBhvr>
                                      <p:to x="100000" y="90000"/>
                                    </p:animScale>
                                    <p:animScale>
                                      <p:cBhvr>
                                        <p:cTn id="48" dur="166" decel="50000">
                                          <p:stCondLst>
                                            <p:cond delay="1668"/>
                                          </p:stCondLst>
                                        </p:cTn>
                                        <p:tgtEl>
                                          <p:spTgt spid="30"/>
                                        </p:tgtEl>
                                      </p:cBhvr>
                                      <p:to x="100000" y="100000"/>
                                    </p:animScale>
                                    <p:animScale>
                                      <p:cBhvr>
                                        <p:cTn id="49" dur="26">
                                          <p:stCondLst>
                                            <p:cond delay="1808"/>
                                          </p:stCondLst>
                                        </p:cTn>
                                        <p:tgtEl>
                                          <p:spTgt spid="30"/>
                                        </p:tgtEl>
                                      </p:cBhvr>
                                      <p:to x="100000" y="95000"/>
                                    </p:animScale>
                                    <p:animScale>
                                      <p:cBhvr>
                                        <p:cTn id="50" dur="166" decel="50000">
                                          <p:stCondLst>
                                            <p:cond delay="1834"/>
                                          </p:stCondLst>
                                        </p:cTn>
                                        <p:tgtEl>
                                          <p:spTgt spid="30"/>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grpId="0" nodeType="click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down)">
                                      <p:cBhvr>
                                        <p:cTn id="55" dur="580">
                                          <p:stCondLst>
                                            <p:cond delay="0"/>
                                          </p:stCondLst>
                                        </p:cTn>
                                        <p:tgtEl>
                                          <p:spTgt spid="31"/>
                                        </p:tgtEl>
                                      </p:cBhvr>
                                    </p:animEffect>
                                    <p:anim calcmode="lin" valueType="num">
                                      <p:cBhvr>
                                        <p:cTn id="56"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61" dur="26">
                                          <p:stCondLst>
                                            <p:cond delay="650"/>
                                          </p:stCondLst>
                                        </p:cTn>
                                        <p:tgtEl>
                                          <p:spTgt spid="31"/>
                                        </p:tgtEl>
                                      </p:cBhvr>
                                      <p:to x="100000" y="60000"/>
                                    </p:animScale>
                                    <p:animScale>
                                      <p:cBhvr>
                                        <p:cTn id="62" dur="166" decel="50000">
                                          <p:stCondLst>
                                            <p:cond delay="676"/>
                                          </p:stCondLst>
                                        </p:cTn>
                                        <p:tgtEl>
                                          <p:spTgt spid="31"/>
                                        </p:tgtEl>
                                      </p:cBhvr>
                                      <p:to x="100000" y="100000"/>
                                    </p:animScale>
                                    <p:animScale>
                                      <p:cBhvr>
                                        <p:cTn id="63" dur="26">
                                          <p:stCondLst>
                                            <p:cond delay="1312"/>
                                          </p:stCondLst>
                                        </p:cTn>
                                        <p:tgtEl>
                                          <p:spTgt spid="31"/>
                                        </p:tgtEl>
                                      </p:cBhvr>
                                      <p:to x="100000" y="80000"/>
                                    </p:animScale>
                                    <p:animScale>
                                      <p:cBhvr>
                                        <p:cTn id="64" dur="166" decel="50000">
                                          <p:stCondLst>
                                            <p:cond delay="1338"/>
                                          </p:stCondLst>
                                        </p:cTn>
                                        <p:tgtEl>
                                          <p:spTgt spid="31"/>
                                        </p:tgtEl>
                                      </p:cBhvr>
                                      <p:to x="100000" y="100000"/>
                                    </p:animScale>
                                    <p:animScale>
                                      <p:cBhvr>
                                        <p:cTn id="65" dur="26">
                                          <p:stCondLst>
                                            <p:cond delay="1642"/>
                                          </p:stCondLst>
                                        </p:cTn>
                                        <p:tgtEl>
                                          <p:spTgt spid="31"/>
                                        </p:tgtEl>
                                      </p:cBhvr>
                                      <p:to x="100000" y="90000"/>
                                    </p:animScale>
                                    <p:animScale>
                                      <p:cBhvr>
                                        <p:cTn id="66" dur="166" decel="50000">
                                          <p:stCondLst>
                                            <p:cond delay="1668"/>
                                          </p:stCondLst>
                                        </p:cTn>
                                        <p:tgtEl>
                                          <p:spTgt spid="31"/>
                                        </p:tgtEl>
                                      </p:cBhvr>
                                      <p:to x="100000" y="100000"/>
                                    </p:animScale>
                                    <p:animScale>
                                      <p:cBhvr>
                                        <p:cTn id="67" dur="26">
                                          <p:stCondLst>
                                            <p:cond delay="1808"/>
                                          </p:stCondLst>
                                        </p:cTn>
                                        <p:tgtEl>
                                          <p:spTgt spid="31"/>
                                        </p:tgtEl>
                                      </p:cBhvr>
                                      <p:to x="100000" y="95000"/>
                                    </p:animScale>
                                    <p:animScale>
                                      <p:cBhvr>
                                        <p:cTn id="68" dur="166" decel="50000">
                                          <p:stCondLst>
                                            <p:cond delay="1834"/>
                                          </p:stCondLst>
                                        </p:cTn>
                                        <p:tgtEl>
                                          <p:spTgt spid="31"/>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grpId="0" nodeType="click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wipe(down)">
                                      <p:cBhvr>
                                        <p:cTn id="73" dur="580">
                                          <p:stCondLst>
                                            <p:cond delay="0"/>
                                          </p:stCondLst>
                                        </p:cTn>
                                        <p:tgtEl>
                                          <p:spTgt spid="32"/>
                                        </p:tgtEl>
                                      </p:cBhvr>
                                    </p:animEffect>
                                    <p:anim calcmode="lin" valueType="num">
                                      <p:cBhvr>
                                        <p:cTn id="74"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79" dur="26">
                                          <p:stCondLst>
                                            <p:cond delay="650"/>
                                          </p:stCondLst>
                                        </p:cTn>
                                        <p:tgtEl>
                                          <p:spTgt spid="32"/>
                                        </p:tgtEl>
                                      </p:cBhvr>
                                      <p:to x="100000" y="60000"/>
                                    </p:animScale>
                                    <p:animScale>
                                      <p:cBhvr>
                                        <p:cTn id="80" dur="166" decel="50000">
                                          <p:stCondLst>
                                            <p:cond delay="676"/>
                                          </p:stCondLst>
                                        </p:cTn>
                                        <p:tgtEl>
                                          <p:spTgt spid="32"/>
                                        </p:tgtEl>
                                      </p:cBhvr>
                                      <p:to x="100000" y="100000"/>
                                    </p:animScale>
                                    <p:animScale>
                                      <p:cBhvr>
                                        <p:cTn id="81" dur="26">
                                          <p:stCondLst>
                                            <p:cond delay="1312"/>
                                          </p:stCondLst>
                                        </p:cTn>
                                        <p:tgtEl>
                                          <p:spTgt spid="32"/>
                                        </p:tgtEl>
                                      </p:cBhvr>
                                      <p:to x="100000" y="80000"/>
                                    </p:animScale>
                                    <p:animScale>
                                      <p:cBhvr>
                                        <p:cTn id="82" dur="166" decel="50000">
                                          <p:stCondLst>
                                            <p:cond delay="1338"/>
                                          </p:stCondLst>
                                        </p:cTn>
                                        <p:tgtEl>
                                          <p:spTgt spid="32"/>
                                        </p:tgtEl>
                                      </p:cBhvr>
                                      <p:to x="100000" y="100000"/>
                                    </p:animScale>
                                    <p:animScale>
                                      <p:cBhvr>
                                        <p:cTn id="83" dur="26">
                                          <p:stCondLst>
                                            <p:cond delay="1642"/>
                                          </p:stCondLst>
                                        </p:cTn>
                                        <p:tgtEl>
                                          <p:spTgt spid="32"/>
                                        </p:tgtEl>
                                      </p:cBhvr>
                                      <p:to x="100000" y="90000"/>
                                    </p:animScale>
                                    <p:animScale>
                                      <p:cBhvr>
                                        <p:cTn id="84" dur="166" decel="50000">
                                          <p:stCondLst>
                                            <p:cond delay="1668"/>
                                          </p:stCondLst>
                                        </p:cTn>
                                        <p:tgtEl>
                                          <p:spTgt spid="32"/>
                                        </p:tgtEl>
                                      </p:cBhvr>
                                      <p:to x="100000" y="100000"/>
                                    </p:animScale>
                                    <p:animScale>
                                      <p:cBhvr>
                                        <p:cTn id="85" dur="26">
                                          <p:stCondLst>
                                            <p:cond delay="1808"/>
                                          </p:stCondLst>
                                        </p:cTn>
                                        <p:tgtEl>
                                          <p:spTgt spid="32"/>
                                        </p:tgtEl>
                                      </p:cBhvr>
                                      <p:to x="100000" y="95000"/>
                                    </p:animScale>
                                    <p:animScale>
                                      <p:cBhvr>
                                        <p:cTn id="86" dur="166" decel="50000">
                                          <p:stCondLst>
                                            <p:cond delay="1834"/>
                                          </p:stCondLst>
                                        </p:cTn>
                                        <p:tgtEl>
                                          <p:spTgt spid="32"/>
                                        </p:tgtEl>
                                      </p:cBhvr>
                                      <p:to x="100000" y="100000"/>
                                    </p:animScale>
                                  </p:childTnLst>
                                </p:cTn>
                              </p:par>
                              <p:par>
                                <p:cTn id="87" presetID="26" presetClass="entr" presetSubtype="0" fill="hold" grpId="0" nodeType="withEffect">
                                  <p:stCondLst>
                                    <p:cond delay="0"/>
                                  </p:stCondLst>
                                  <p:childTnLst>
                                    <p:set>
                                      <p:cBhvr>
                                        <p:cTn id="88" dur="1" fill="hold">
                                          <p:stCondLst>
                                            <p:cond delay="0"/>
                                          </p:stCondLst>
                                        </p:cTn>
                                        <p:tgtEl>
                                          <p:spTgt spid="33"/>
                                        </p:tgtEl>
                                        <p:attrNameLst>
                                          <p:attrName>style.visibility</p:attrName>
                                        </p:attrNameLst>
                                      </p:cBhvr>
                                      <p:to>
                                        <p:strVal val="visible"/>
                                      </p:to>
                                    </p:set>
                                    <p:animEffect transition="in" filter="wipe(down)">
                                      <p:cBhvr>
                                        <p:cTn id="89" dur="580">
                                          <p:stCondLst>
                                            <p:cond delay="0"/>
                                          </p:stCondLst>
                                        </p:cTn>
                                        <p:tgtEl>
                                          <p:spTgt spid="33"/>
                                        </p:tgtEl>
                                      </p:cBhvr>
                                    </p:animEffect>
                                    <p:anim calcmode="lin" valueType="num">
                                      <p:cBhvr>
                                        <p:cTn id="90"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95" dur="26">
                                          <p:stCondLst>
                                            <p:cond delay="650"/>
                                          </p:stCondLst>
                                        </p:cTn>
                                        <p:tgtEl>
                                          <p:spTgt spid="33"/>
                                        </p:tgtEl>
                                      </p:cBhvr>
                                      <p:to x="100000" y="60000"/>
                                    </p:animScale>
                                    <p:animScale>
                                      <p:cBhvr>
                                        <p:cTn id="96" dur="166" decel="50000">
                                          <p:stCondLst>
                                            <p:cond delay="676"/>
                                          </p:stCondLst>
                                        </p:cTn>
                                        <p:tgtEl>
                                          <p:spTgt spid="33"/>
                                        </p:tgtEl>
                                      </p:cBhvr>
                                      <p:to x="100000" y="100000"/>
                                    </p:animScale>
                                    <p:animScale>
                                      <p:cBhvr>
                                        <p:cTn id="97" dur="26">
                                          <p:stCondLst>
                                            <p:cond delay="1312"/>
                                          </p:stCondLst>
                                        </p:cTn>
                                        <p:tgtEl>
                                          <p:spTgt spid="33"/>
                                        </p:tgtEl>
                                      </p:cBhvr>
                                      <p:to x="100000" y="80000"/>
                                    </p:animScale>
                                    <p:animScale>
                                      <p:cBhvr>
                                        <p:cTn id="98" dur="166" decel="50000">
                                          <p:stCondLst>
                                            <p:cond delay="1338"/>
                                          </p:stCondLst>
                                        </p:cTn>
                                        <p:tgtEl>
                                          <p:spTgt spid="33"/>
                                        </p:tgtEl>
                                      </p:cBhvr>
                                      <p:to x="100000" y="100000"/>
                                    </p:animScale>
                                    <p:animScale>
                                      <p:cBhvr>
                                        <p:cTn id="99" dur="26">
                                          <p:stCondLst>
                                            <p:cond delay="1642"/>
                                          </p:stCondLst>
                                        </p:cTn>
                                        <p:tgtEl>
                                          <p:spTgt spid="33"/>
                                        </p:tgtEl>
                                      </p:cBhvr>
                                      <p:to x="100000" y="90000"/>
                                    </p:animScale>
                                    <p:animScale>
                                      <p:cBhvr>
                                        <p:cTn id="100" dur="166" decel="50000">
                                          <p:stCondLst>
                                            <p:cond delay="1668"/>
                                          </p:stCondLst>
                                        </p:cTn>
                                        <p:tgtEl>
                                          <p:spTgt spid="33"/>
                                        </p:tgtEl>
                                      </p:cBhvr>
                                      <p:to x="100000" y="100000"/>
                                    </p:animScale>
                                    <p:animScale>
                                      <p:cBhvr>
                                        <p:cTn id="101" dur="26">
                                          <p:stCondLst>
                                            <p:cond delay="1808"/>
                                          </p:stCondLst>
                                        </p:cTn>
                                        <p:tgtEl>
                                          <p:spTgt spid="33"/>
                                        </p:tgtEl>
                                      </p:cBhvr>
                                      <p:to x="100000" y="95000"/>
                                    </p:animScale>
                                    <p:animScale>
                                      <p:cBhvr>
                                        <p:cTn id="102" dur="166" decel="50000">
                                          <p:stCondLst>
                                            <p:cond delay="1834"/>
                                          </p:stCondLst>
                                        </p:cTn>
                                        <p:tgtEl>
                                          <p:spTgt spid="33"/>
                                        </p:tgtEl>
                                      </p:cBhvr>
                                      <p:to x="100000" y="100000"/>
                                    </p:animScale>
                                  </p:childTnLst>
                                </p:cTn>
                              </p:par>
                            </p:childTnLst>
                          </p:cTn>
                        </p:par>
                      </p:childTnLst>
                    </p:cTn>
                  </p:par>
                  <p:par>
                    <p:cTn id="103" fill="hold">
                      <p:stCondLst>
                        <p:cond delay="indefinite"/>
                      </p:stCondLst>
                      <p:childTnLst>
                        <p:par>
                          <p:cTn id="104" fill="hold">
                            <p:stCondLst>
                              <p:cond delay="0"/>
                            </p:stCondLst>
                            <p:childTnLst>
                              <p:par>
                                <p:cTn id="105" presetID="2" presetClass="entr" presetSubtype="2" fill="hold" grpId="0" nodeType="clickEffect">
                                  <p:stCondLst>
                                    <p:cond delay="0"/>
                                  </p:stCondLst>
                                  <p:childTnLst>
                                    <p:set>
                                      <p:cBhvr>
                                        <p:cTn id="106" dur="1" fill="hold">
                                          <p:stCondLst>
                                            <p:cond delay="0"/>
                                          </p:stCondLst>
                                        </p:cTn>
                                        <p:tgtEl>
                                          <p:spTgt spid="10"/>
                                        </p:tgtEl>
                                        <p:attrNameLst>
                                          <p:attrName>style.visibility</p:attrName>
                                        </p:attrNameLst>
                                      </p:cBhvr>
                                      <p:to>
                                        <p:strVal val="visible"/>
                                      </p:to>
                                    </p:set>
                                    <p:anim calcmode="lin" valueType="num">
                                      <p:cBhvr additive="base">
                                        <p:cTn id="107" dur="500" fill="hold"/>
                                        <p:tgtEl>
                                          <p:spTgt spid="10"/>
                                        </p:tgtEl>
                                        <p:attrNameLst>
                                          <p:attrName>ppt_x</p:attrName>
                                        </p:attrNameLst>
                                      </p:cBhvr>
                                      <p:tavLst>
                                        <p:tav tm="0">
                                          <p:val>
                                            <p:strVal val="1+#ppt_w/2"/>
                                          </p:val>
                                        </p:tav>
                                        <p:tav tm="100000">
                                          <p:val>
                                            <p:strVal val="#ppt_x"/>
                                          </p:val>
                                        </p:tav>
                                      </p:tavLst>
                                    </p:anim>
                                    <p:anim calcmode="lin" valueType="num">
                                      <p:cBhvr additive="base">
                                        <p:cTn id="10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2" fill="hold" grpId="0" nodeType="clickEffect">
                                  <p:stCondLst>
                                    <p:cond delay="0"/>
                                  </p:stCondLst>
                                  <p:childTnLst>
                                    <p:set>
                                      <p:cBhvr>
                                        <p:cTn id="112" dur="1" fill="hold">
                                          <p:stCondLst>
                                            <p:cond delay="0"/>
                                          </p:stCondLst>
                                        </p:cTn>
                                        <p:tgtEl>
                                          <p:spTgt spid="34"/>
                                        </p:tgtEl>
                                        <p:attrNameLst>
                                          <p:attrName>style.visibility</p:attrName>
                                        </p:attrNameLst>
                                      </p:cBhvr>
                                      <p:to>
                                        <p:strVal val="visible"/>
                                      </p:to>
                                    </p:set>
                                    <p:anim calcmode="lin" valueType="num">
                                      <p:cBhvr additive="base">
                                        <p:cTn id="113" dur="500" fill="hold"/>
                                        <p:tgtEl>
                                          <p:spTgt spid="34"/>
                                        </p:tgtEl>
                                        <p:attrNameLst>
                                          <p:attrName>ppt_x</p:attrName>
                                        </p:attrNameLst>
                                      </p:cBhvr>
                                      <p:tavLst>
                                        <p:tav tm="0">
                                          <p:val>
                                            <p:strVal val="1+#ppt_w/2"/>
                                          </p:val>
                                        </p:tav>
                                        <p:tav tm="100000">
                                          <p:val>
                                            <p:strVal val="#ppt_x"/>
                                          </p:val>
                                        </p:tav>
                                      </p:tavLst>
                                    </p:anim>
                                    <p:anim calcmode="lin" valueType="num">
                                      <p:cBhvr additive="base">
                                        <p:cTn id="114"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6" presetClass="entr" presetSubtype="16" fill="hold" grpId="0" nodeType="clickEffect">
                                  <p:stCondLst>
                                    <p:cond delay="0"/>
                                  </p:stCondLst>
                                  <p:childTnLst>
                                    <p:set>
                                      <p:cBhvr>
                                        <p:cTn id="118" dur="1" fill="hold">
                                          <p:stCondLst>
                                            <p:cond delay="0"/>
                                          </p:stCondLst>
                                        </p:cTn>
                                        <p:tgtEl>
                                          <p:spTgt spid="6"/>
                                        </p:tgtEl>
                                        <p:attrNameLst>
                                          <p:attrName>style.visibility</p:attrName>
                                        </p:attrNameLst>
                                      </p:cBhvr>
                                      <p:to>
                                        <p:strVal val="visible"/>
                                      </p:to>
                                    </p:set>
                                    <p:animEffect transition="in" filter="circle(in)">
                                      <p:cBhvr>
                                        <p:cTn id="119" dur="2000"/>
                                        <p:tgtEl>
                                          <p:spTgt spid="6"/>
                                        </p:tgtEl>
                                      </p:cBhvr>
                                    </p:animEffect>
                                  </p:childTnLst>
                                </p:cTn>
                              </p:par>
                              <p:par>
                                <p:cTn id="120" presetID="6" presetClass="entr" presetSubtype="16" fill="hold" grpId="0" nodeType="withEffect">
                                  <p:stCondLst>
                                    <p:cond delay="0"/>
                                  </p:stCondLst>
                                  <p:childTnLst>
                                    <p:set>
                                      <p:cBhvr>
                                        <p:cTn id="121" dur="1" fill="hold">
                                          <p:stCondLst>
                                            <p:cond delay="0"/>
                                          </p:stCondLst>
                                        </p:cTn>
                                        <p:tgtEl>
                                          <p:spTgt spid="17"/>
                                        </p:tgtEl>
                                        <p:attrNameLst>
                                          <p:attrName>style.visibility</p:attrName>
                                        </p:attrNameLst>
                                      </p:cBhvr>
                                      <p:to>
                                        <p:strVal val="visible"/>
                                      </p:to>
                                    </p:set>
                                    <p:animEffect transition="in" filter="circle(in)">
                                      <p:cBhvr>
                                        <p:cTn id="122" dur="2000"/>
                                        <p:tgtEl>
                                          <p:spTgt spid="17"/>
                                        </p:tgtEl>
                                      </p:cBhvr>
                                    </p:animEffect>
                                  </p:childTnLst>
                                </p:cTn>
                              </p:par>
                            </p:childTnLst>
                          </p:cTn>
                        </p:par>
                      </p:childTnLst>
                    </p:cTn>
                  </p:par>
                  <p:par>
                    <p:cTn id="123" fill="hold">
                      <p:stCondLst>
                        <p:cond delay="indefinite"/>
                      </p:stCondLst>
                      <p:childTnLst>
                        <p:par>
                          <p:cTn id="124" fill="hold">
                            <p:stCondLst>
                              <p:cond delay="0"/>
                            </p:stCondLst>
                            <p:childTnLst>
                              <p:par>
                                <p:cTn id="125" presetID="2" presetClass="entr" presetSubtype="3" fill="hold" grpId="0" nodeType="clickEffect">
                                  <p:stCondLst>
                                    <p:cond delay="0"/>
                                  </p:stCondLst>
                                  <p:childTnLst>
                                    <p:set>
                                      <p:cBhvr>
                                        <p:cTn id="126" dur="1" fill="hold">
                                          <p:stCondLst>
                                            <p:cond delay="0"/>
                                          </p:stCondLst>
                                        </p:cTn>
                                        <p:tgtEl>
                                          <p:spTgt spid="7"/>
                                        </p:tgtEl>
                                        <p:attrNameLst>
                                          <p:attrName>style.visibility</p:attrName>
                                        </p:attrNameLst>
                                      </p:cBhvr>
                                      <p:to>
                                        <p:strVal val="visible"/>
                                      </p:to>
                                    </p:set>
                                    <p:anim calcmode="lin" valueType="num">
                                      <p:cBhvr additive="base">
                                        <p:cTn id="127" dur="500" fill="hold"/>
                                        <p:tgtEl>
                                          <p:spTgt spid="7"/>
                                        </p:tgtEl>
                                        <p:attrNameLst>
                                          <p:attrName>ppt_x</p:attrName>
                                        </p:attrNameLst>
                                      </p:cBhvr>
                                      <p:tavLst>
                                        <p:tav tm="0">
                                          <p:val>
                                            <p:strVal val="1+#ppt_w/2"/>
                                          </p:val>
                                        </p:tav>
                                        <p:tav tm="100000">
                                          <p:val>
                                            <p:strVal val="#ppt_x"/>
                                          </p:val>
                                        </p:tav>
                                      </p:tavLst>
                                    </p:anim>
                                    <p:anim calcmode="lin" valueType="num">
                                      <p:cBhvr additive="base">
                                        <p:cTn id="128" dur="500" fill="hold"/>
                                        <p:tgtEl>
                                          <p:spTgt spid="7"/>
                                        </p:tgtEl>
                                        <p:attrNameLst>
                                          <p:attrName>ppt_y</p:attrName>
                                        </p:attrNameLst>
                                      </p:cBhvr>
                                      <p:tavLst>
                                        <p:tav tm="0">
                                          <p:val>
                                            <p:strVal val="0-#ppt_h/2"/>
                                          </p:val>
                                        </p:tav>
                                        <p:tav tm="100000">
                                          <p:val>
                                            <p:strVal val="#ppt_y"/>
                                          </p:val>
                                        </p:tav>
                                      </p:tavLst>
                                    </p:anim>
                                  </p:childTnLst>
                                </p:cTn>
                              </p:par>
                              <p:par>
                                <p:cTn id="129" presetID="2" presetClass="entr" presetSubtype="3" fill="hold" grpId="0" nodeType="withEffect">
                                  <p:stCondLst>
                                    <p:cond delay="0"/>
                                  </p:stCondLst>
                                  <p:childTnLst>
                                    <p:set>
                                      <p:cBhvr>
                                        <p:cTn id="130" dur="1" fill="hold">
                                          <p:stCondLst>
                                            <p:cond delay="0"/>
                                          </p:stCondLst>
                                        </p:cTn>
                                        <p:tgtEl>
                                          <p:spTgt spid="18"/>
                                        </p:tgtEl>
                                        <p:attrNameLst>
                                          <p:attrName>style.visibility</p:attrName>
                                        </p:attrNameLst>
                                      </p:cBhvr>
                                      <p:to>
                                        <p:strVal val="visible"/>
                                      </p:to>
                                    </p:set>
                                    <p:anim calcmode="lin" valueType="num">
                                      <p:cBhvr additive="base">
                                        <p:cTn id="131" dur="500" fill="hold"/>
                                        <p:tgtEl>
                                          <p:spTgt spid="18"/>
                                        </p:tgtEl>
                                        <p:attrNameLst>
                                          <p:attrName>ppt_x</p:attrName>
                                        </p:attrNameLst>
                                      </p:cBhvr>
                                      <p:tavLst>
                                        <p:tav tm="0">
                                          <p:val>
                                            <p:strVal val="1+#ppt_w/2"/>
                                          </p:val>
                                        </p:tav>
                                        <p:tav tm="100000">
                                          <p:val>
                                            <p:strVal val="#ppt_x"/>
                                          </p:val>
                                        </p:tav>
                                      </p:tavLst>
                                    </p:anim>
                                    <p:anim calcmode="lin" valueType="num">
                                      <p:cBhvr additive="base">
                                        <p:cTn id="132"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12" fill="hold" grpId="0" nodeType="clickEffect">
                                  <p:stCondLst>
                                    <p:cond delay="0"/>
                                  </p:stCondLst>
                                  <p:childTnLst>
                                    <p:set>
                                      <p:cBhvr>
                                        <p:cTn id="136" dur="1" fill="hold">
                                          <p:stCondLst>
                                            <p:cond delay="0"/>
                                          </p:stCondLst>
                                        </p:cTn>
                                        <p:tgtEl>
                                          <p:spTgt spid="12"/>
                                        </p:tgtEl>
                                        <p:attrNameLst>
                                          <p:attrName>style.visibility</p:attrName>
                                        </p:attrNameLst>
                                      </p:cBhvr>
                                      <p:to>
                                        <p:strVal val="visible"/>
                                      </p:to>
                                    </p:set>
                                    <p:anim calcmode="lin" valueType="num">
                                      <p:cBhvr additive="base">
                                        <p:cTn id="137" dur="500" fill="hold"/>
                                        <p:tgtEl>
                                          <p:spTgt spid="12"/>
                                        </p:tgtEl>
                                        <p:attrNameLst>
                                          <p:attrName>ppt_x</p:attrName>
                                        </p:attrNameLst>
                                      </p:cBhvr>
                                      <p:tavLst>
                                        <p:tav tm="0">
                                          <p:val>
                                            <p:strVal val="0-#ppt_w/2"/>
                                          </p:val>
                                        </p:tav>
                                        <p:tav tm="100000">
                                          <p:val>
                                            <p:strVal val="#ppt_x"/>
                                          </p:val>
                                        </p:tav>
                                      </p:tavLst>
                                    </p:anim>
                                    <p:anim calcmode="lin" valueType="num">
                                      <p:cBhvr additive="base">
                                        <p:cTn id="138" dur="500" fill="hold"/>
                                        <p:tgtEl>
                                          <p:spTgt spid="12"/>
                                        </p:tgtEl>
                                        <p:attrNameLst>
                                          <p:attrName>ppt_y</p:attrName>
                                        </p:attrNameLst>
                                      </p:cBhvr>
                                      <p:tavLst>
                                        <p:tav tm="0">
                                          <p:val>
                                            <p:strVal val="1+#ppt_h/2"/>
                                          </p:val>
                                        </p:tav>
                                        <p:tav tm="100000">
                                          <p:val>
                                            <p:strVal val="#ppt_y"/>
                                          </p:val>
                                        </p:tav>
                                      </p:tavLst>
                                    </p:anim>
                                  </p:childTnLst>
                                </p:cTn>
                              </p:par>
                              <p:par>
                                <p:cTn id="139" presetID="2" presetClass="entr" presetSubtype="12" fill="hold" grpId="0" nodeType="withEffect">
                                  <p:stCondLst>
                                    <p:cond delay="0"/>
                                  </p:stCondLst>
                                  <p:childTnLst>
                                    <p:set>
                                      <p:cBhvr>
                                        <p:cTn id="140" dur="1" fill="hold">
                                          <p:stCondLst>
                                            <p:cond delay="0"/>
                                          </p:stCondLst>
                                        </p:cTn>
                                        <p:tgtEl>
                                          <p:spTgt spid="14"/>
                                        </p:tgtEl>
                                        <p:attrNameLst>
                                          <p:attrName>style.visibility</p:attrName>
                                        </p:attrNameLst>
                                      </p:cBhvr>
                                      <p:to>
                                        <p:strVal val="visible"/>
                                      </p:to>
                                    </p:set>
                                    <p:anim calcmode="lin" valueType="num">
                                      <p:cBhvr additive="base">
                                        <p:cTn id="141" dur="500" fill="hold"/>
                                        <p:tgtEl>
                                          <p:spTgt spid="14"/>
                                        </p:tgtEl>
                                        <p:attrNameLst>
                                          <p:attrName>ppt_x</p:attrName>
                                        </p:attrNameLst>
                                      </p:cBhvr>
                                      <p:tavLst>
                                        <p:tav tm="0">
                                          <p:val>
                                            <p:strVal val="0-#ppt_w/2"/>
                                          </p:val>
                                        </p:tav>
                                        <p:tav tm="100000">
                                          <p:val>
                                            <p:strVal val="#ppt_x"/>
                                          </p:val>
                                        </p:tav>
                                      </p:tavLst>
                                    </p:anim>
                                    <p:anim calcmode="lin" valueType="num">
                                      <p:cBhvr additive="base">
                                        <p:cTn id="142" dur="500" fill="hold"/>
                                        <p:tgtEl>
                                          <p:spTgt spid="14"/>
                                        </p:tgtEl>
                                        <p:attrNameLst>
                                          <p:attrName>ppt_y</p:attrName>
                                        </p:attrNameLst>
                                      </p:cBhvr>
                                      <p:tavLst>
                                        <p:tav tm="0">
                                          <p:val>
                                            <p:strVal val="1+#ppt_h/2"/>
                                          </p:val>
                                        </p:tav>
                                        <p:tav tm="100000">
                                          <p:val>
                                            <p:strVal val="#ppt_y"/>
                                          </p:val>
                                        </p:tav>
                                      </p:tavLst>
                                    </p:anim>
                                  </p:childTnLst>
                                </p:cTn>
                              </p:par>
                              <p:par>
                                <p:cTn id="143" presetID="2" presetClass="entr" presetSubtype="12" fill="hold" grpId="0" nodeType="withEffect">
                                  <p:stCondLst>
                                    <p:cond delay="0"/>
                                  </p:stCondLst>
                                  <p:childTnLst>
                                    <p:set>
                                      <p:cBhvr>
                                        <p:cTn id="144" dur="1" fill="hold">
                                          <p:stCondLst>
                                            <p:cond delay="0"/>
                                          </p:stCondLst>
                                        </p:cTn>
                                        <p:tgtEl>
                                          <p:spTgt spid="13"/>
                                        </p:tgtEl>
                                        <p:attrNameLst>
                                          <p:attrName>style.visibility</p:attrName>
                                        </p:attrNameLst>
                                      </p:cBhvr>
                                      <p:to>
                                        <p:strVal val="visible"/>
                                      </p:to>
                                    </p:set>
                                    <p:anim calcmode="lin" valueType="num">
                                      <p:cBhvr additive="base">
                                        <p:cTn id="145" dur="500" fill="hold"/>
                                        <p:tgtEl>
                                          <p:spTgt spid="13"/>
                                        </p:tgtEl>
                                        <p:attrNameLst>
                                          <p:attrName>ppt_x</p:attrName>
                                        </p:attrNameLst>
                                      </p:cBhvr>
                                      <p:tavLst>
                                        <p:tav tm="0">
                                          <p:val>
                                            <p:strVal val="0-#ppt_w/2"/>
                                          </p:val>
                                        </p:tav>
                                        <p:tav tm="100000">
                                          <p:val>
                                            <p:strVal val="#ppt_x"/>
                                          </p:val>
                                        </p:tav>
                                      </p:tavLst>
                                    </p:anim>
                                    <p:anim calcmode="lin" valueType="num">
                                      <p:cBhvr additive="base">
                                        <p:cTn id="146" dur="500" fill="hold"/>
                                        <p:tgtEl>
                                          <p:spTgt spid="13"/>
                                        </p:tgtEl>
                                        <p:attrNameLst>
                                          <p:attrName>ppt_y</p:attrName>
                                        </p:attrNameLst>
                                      </p:cBhvr>
                                      <p:tavLst>
                                        <p:tav tm="0">
                                          <p:val>
                                            <p:strVal val="1+#ppt_h/2"/>
                                          </p:val>
                                        </p:tav>
                                        <p:tav tm="100000">
                                          <p:val>
                                            <p:strVal val="#ppt_y"/>
                                          </p:val>
                                        </p:tav>
                                      </p:tavLst>
                                    </p:anim>
                                  </p:childTnLst>
                                </p:cTn>
                              </p:par>
                              <p:par>
                                <p:cTn id="147" presetID="2" presetClass="entr" presetSubtype="12" fill="hold" grpId="0" nodeType="withEffect">
                                  <p:stCondLst>
                                    <p:cond delay="0"/>
                                  </p:stCondLst>
                                  <p:childTnLst>
                                    <p:set>
                                      <p:cBhvr>
                                        <p:cTn id="148" dur="1" fill="hold">
                                          <p:stCondLst>
                                            <p:cond delay="0"/>
                                          </p:stCondLst>
                                        </p:cTn>
                                        <p:tgtEl>
                                          <p:spTgt spid="15"/>
                                        </p:tgtEl>
                                        <p:attrNameLst>
                                          <p:attrName>style.visibility</p:attrName>
                                        </p:attrNameLst>
                                      </p:cBhvr>
                                      <p:to>
                                        <p:strVal val="visible"/>
                                      </p:to>
                                    </p:set>
                                    <p:anim calcmode="lin" valueType="num">
                                      <p:cBhvr additive="base">
                                        <p:cTn id="149" dur="500" fill="hold"/>
                                        <p:tgtEl>
                                          <p:spTgt spid="15"/>
                                        </p:tgtEl>
                                        <p:attrNameLst>
                                          <p:attrName>ppt_x</p:attrName>
                                        </p:attrNameLst>
                                      </p:cBhvr>
                                      <p:tavLst>
                                        <p:tav tm="0">
                                          <p:val>
                                            <p:strVal val="0-#ppt_w/2"/>
                                          </p:val>
                                        </p:tav>
                                        <p:tav tm="100000">
                                          <p:val>
                                            <p:strVal val="#ppt_x"/>
                                          </p:val>
                                        </p:tav>
                                      </p:tavLst>
                                    </p:anim>
                                    <p:anim calcmode="lin" valueType="num">
                                      <p:cBhvr additive="base">
                                        <p:cTn id="1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1" fill="hold">
                      <p:stCondLst>
                        <p:cond delay="indefinite"/>
                      </p:stCondLst>
                      <p:childTnLst>
                        <p:par>
                          <p:cTn id="152" fill="hold">
                            <p:stCondLst>
                              <p:cond delay="0"/>
                            </p:stCondLst>
                            <p:childTnLst>
                              <p:par>
                                <p:cTn id="153" presetID="2" presetClass="entr" presetSubtype="4" fill="hold" grpId="0" nodeType="clickEffect">
                                  <p:stCondLst>
                                    <p:cond delay="0"/>
                                  </p:stCondLst>
                                  <p:childTnLst>
                                    <p:set>
                                      <p:cBhvr>
                                        <p:cTn id="154" dur="1" fill="hold">
                                          <p:stCondLst>
                                            <p:cond delay="0"/>
                                          </p:stCondLst>
                                        </p:cTn>
                                        <p:tgtEl>
                                          <p:spTgt spid="26"/>
                                        </p:tgtEl>
                                        <p:attrNameLst>
                                          <p:attrName>style.visibility</p:attrName>
                                        </p:attrNameLst>
                                      </p:cBhvr>
                                      <p:to>
                                        <p:strVal val="visible"/>
                                      </p:to>
                                    </p:set>
                                    <p:anim calcmode="lin" valueType="num">
                                      <p:cBhvr additive="base">
                                        <p:cTn id="155" dur="500" fill="hold"/>
                                        <p:tgtEl>
                                          <p:spTgt spid="26"/>
                                        </p:tgtEl>
                                        <p:attrNameLst>
                                          <p:attrName>ppt_x</p:attrName>
                                        </p:attrNameLst>
                                      </p:cBhvr>
                                      <p:tavLst>
                                        <p:tav tm="0">
                                          <p:val>
                                            <p:strVal val="#ppt_x"/>
                                          </p:val>
                                        </p:tav>
                                        <p:tav tm="100000">
                                          <p:val>
                                            <p:strVal val="#ppt_x"/>
                                          </p:val>
                                        </p:tav>
                                      </p:tavLst>
                                    </p:anim>
                                    <p:anim calcmode="lin" valueType="num">
                                      <p:cBhvr additive="base">
                                        <p:cTn id="156" dur="500" fill="hold"/>
                                        <p:tgtEl>
                                          <p:spTgt spid="26"/>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22"/>
                                        </p:tgtEl>
                                        <p:attrNameLst>
                                          <p:attrName>style.visibility</p:attrName>
                                        </p:attrNameLst>
                                      </p:cBhvr>
                                      <p:to>
                                        <p:strVal val="visible"/>
                                      </p:to>
                                    </p:set>
                                    <p:anim calcmode="lin" valueType="num">
                                      <p:cBhvr additive="base">
                                        <p:cTn id="159" dur="500" fill="hold"/>
                                        <p:tgtEl>
                                          <p:spTgt spid="22"/>
                                        </p:tgtEl>
                                        <p:attrNameLst>
                                          <p:attrName>ppt_x</p:attrName>
                                        </p:attrNameLst>
                                      </p:cBhvr>
                                      <p:tavLst>
                                        <p:tav tm="0">
                                          <p:val>
                                            <p:strVal val="#ppt_x"/>
                                          </p:val>
                                        </p:tav>
                                        <p:tav tm="100000">
                                          <p:val>
                                            <p:strVal val="#ppt_x"/>
                                          </p:val>
                                        </p:tav>
                                      </p:tavLst>
                                    </p:anim>
                                    <p:anim calcmode="lin" valueType="num">
                                      <p:cBhvr additive="base">
                                        <p:cTn id="160" dur="500" fill="hold"/>
                                        <p:tgtEl>
                                          <p:spTgt spid="22"/>
                                        </p:tgtEl>
                                        <p:attrNameLst>
                                          <p:attrName>ppt_y</p:attrName>
                                        </p:attrNameLst>
                                      </p:cBhvr>
                                      <p:tavLst>
                                        <p:tav tm="0">
                                          <p:val>
                                            <p:strVal val="1+#ppt_h/2"/>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23"/>
                                        </p:tgtEl>
                                        <p:attrNameLst>
                                          <p:attrName>style.visibility</p:attrName>
                                        </p:attrNameLst>
                                      </p:cBhvr>
                                      <p:to>
                                        <p:strVal val="visible"/>
                                      </p:to>
                                    </p:set>
                                    <p:anim calcmode="lin" valueType="num">
                                      <p:cBhvr additive="base">
                                        <p:cTn id="163" dur="500" fill="hold"/>
                                        <p:tgtEl>
                                          <p:spTgt spid="23"/>
                                        </p:tgtEl>
                                        <p:attrNameLst>
                                          <p:attrName>ppt_x</p:attrName>
                                        </p:attrNameLst>
                                      </p:cBhvr>
                                      <p:tavLst>
                                        <p:tav tm="0">
                                          <p:val>
                                            <p:strVal val="#ppt_x"/>
                                          </p:val>
                                        </p:tav>
                                        <p:tav tm="100000">
                                          <p:val>
                                            <p:strVal val="#ppt_x"/>
                                          </p:val>
                                        </p:tav>
                                      </p:tavLst>
                                    </p:anim>
                                    <p:anim calcmode="lin" valueType="num">
                                      <p:cBhvr additive="base">
                                        <p:cTn id="1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grpId="0" nodeType="clickEffect">
                                  <p:stCondLst>
                                    <p:cond delay="0"/>
                                  </p:stCondLst>
                                  <p:childTnLst>
                                    <p:set>
                                      <p:cBhvr>
                                        <p:cTn id="168" dur="1" fill="hold">
                                          <p:stCondLst>
                                            <p:cond delay="0"/>
                                          </p:stCondLst>
                                        </p:cTn>
                                        <p:tgtEl>
                                          <p:spTgt spid="27"/>
                                        </p:tgtEl>
                                        <p:attrNameLst>
                                          <p:attrName>style.visibility</p:attrName>
                                        </p:attrNameLst>
                                      </p:cBhvr>
                                      <p:to>
                                        <p:strVal val="visible"/>
                                      </p:to>
                                    </p:set>
                                    <p:anim calcmode="lin" valueType="num">
                                      <p:cBhvr additive="base">
                                        <p:cTn id="169" dur="500" fill="hold"/>
                                        <p:tgtEl>
                                          <p:spTgt spid="27"/>
                                        </p:tgtEl>
                                        <p:attrNameLst>
                                          <p:attrName>ppt_x</p:attrName>
                                        </p:attrNameLst>
                                      </p:cBhvr>
                                      <p:tavLst>
                                        <p:tav tm="0">
                                          <p:val>
                                            <p:strVal val="0-#ppt_w/2"/>
                                          </p:val>
                                        </p:tav>
                                        <p:tav tm="100000">
                                          <p:val>
                                            <p:strVal val="#ppt_x"/>
                                          </p:val>
                                        </p:tav>
                                      </p:tavLst>
                                    </p:anim>
                                    <p:anim calcmode="lin" valueType="num">
                                      <p:cBhvr additive="base">
                                        <p:cTn id="170" dur="500" fill="hold"/>
                                        <p:tgtEl>
                                          <p:spTgt spid="27"/>
                                        </p:tgtEl>
                                        <p:attrNameLst>
                                          <p:attrName>ppt_y</p:attrName>
                                        </p:attrNameLst>
                                      </p:cBhvr>
                                      <p:tavLst>
                                        <p:tav tm="0">
                                          <p:val>
                                            <p:strVal val="#ppt_y"/>
                                          </p:val>
                                        </p:tav>
                                        <p:tav tm="100000">
                                          <p:val>
                                            <p:strVal val="#ppt_y"/>
                                          </p:val>
                                        </p:tav>
                                      </p:tavLst>
                                    </p:anim>
                                  </p:childTnLst>
                                </p:cTn>
                              </p:par>
                              <p:par>
                                <p:cTn id="171" presetID="2" presetClass="entr" presetSubtype="8" fill="hold" grpId="0" nodeType="withEffect">
                                  <p:stCondLst>
                                    <p:cond delay="0"/>
                                  </p:stCondLst>
                                  <p:childTnLst>
                                    <p:set>
                                      <p:cBhvr>
                                        <p:cTn id="172" dur="1" fill="hold">
                                          <p:stCondLst>
                                            <p:cond delay="0"/>
                                          </p:stCondLst>
                                        </p:cTn>
                                        <p:tgtEl>
                                          <p:spTgt spid="25"/>
                                        </p:tgtEl>
                                        <p:attrNameLst>
                                          <p:attrName>style.visibility</p:attrName>
                                        </p:attrNameLst>
                                      </p:cBhvr>
                                      <p:to>
                                        <p:strVal val="visible"/>
                                      </p:to>
                                    </p:set>
                                    <p:anim calcmode="lin" valueType="num">
                                      <p:cBhvr additive="base">
                                        <p:cTn id="173" dur="500" fill="hold"/>
                                        <p:tgtEl>
                                          <p:spTgt spid="25"/>
                                        </p:tgtEl>
                                        <p:attrNameLst>
                                          <p:attrName>ppt_x</p:attrName>
                                        </p:attrNameLst>
                                      </p:cBhvr>
                                      <p:tavLst>
                                        <p:tav tm="0">
                                          <p:val>
                                            <p:strVal val="0-#ppt_w/2"/>
                                          </p:val>
                                        </p:tav>
                                        <p:tav tm="100000">
                                          <p:val>
                                            <p:strVal val="#ppt_x"/>
                                          </p:val>
                                        </p:tav>
                                      </p:tavLst>
                                    </p:anim>
                                    <p:anim calcmode="lin" valueType="num">
                                      <p:cBhvr additive="base">
                                        <p:cTn id="174" dur="500" fill="hold"/>
                                        <p:tgtEl>
                                          <p:spTgt spid="25"/>
                                        </p:tgtEl>
                                        <p:attrNameLst>
                                          <p:attrName>ppt_y</p:attrName>
                                        </p:attrNameLst>
                                      </p:cBhvr>
                                      <p:tavLst>
                                        <p:tav tm="0">
                                          <p:val>
                                            <p:strVal val="#ppt_y"/>
                                          </p:val>
                                        </p:tav>
                                        <p:tav tm="100000">
                                          <p:val>
                                            <p:strVal val="#ppt_y"/>
                                          </p:val>
                                        </p:tav>
                                      </p:tavLst>
                                    </p:anim>
                                  </p:childTnLst>
                                </p:cTn>
                              </p:par>
                              <p:par>
                                <p:cTn id="175" presetID="2" presetClass="entr" presetSubtype="8" fill="hold" grpId="0" nodeType="withEffect">
                                  <p:stCondLst>
                                    <p:cond delay="0"/>
                                  </p:stCondLst>
                                  <p:childTnLst>
                                    <p:set>
                                      <p:cBhvr>
                                        <p:cTn id="176" dur="1" fill="hold">
                                          <p:stCondLst>
                                            <p:cond delay="0"/>
                                          </p:stCondLst>
                                        </p:cTn>
                                        <p:tgtEl>
                                          <p:spTgt spid="24"/>
                                        </p:tgtEl>
                                        <p:attrNameLst>
                                          <p:attrName>style.visibility</p:attrName>
                                        </p:attrNameLst>
                                      </p:cBhvr>
                                      <p:to>
                                        <p:strVal val="visible"/>
                                      </p:to>
                                    </p:set>
                                    <p:anim calcmode="lin" valueType="num">
                                      <p:cBhvr additive="base">
                                        <p:cTn id="177" dur="500" fill="hold"/>
                                        <p:tgtEl>
                                          <p:spTgt spid="24"/>
                                        </p:tgtEl>
                                        <p:attrNameLst>
                                          <p:attrName>ppt_x</p:attrName>
                                        </p:attrNameLst>
                                      </p:cBhvr>
                                      <p:tavLst>
                                        <p:tav tm="0">
                                          <p:val>
                                            <p:strVal val="0-#ppt_w/2"/>
                                          </p:val>
                                        </p:tav>
                                        <p:tav tm="100000">
                                          <p:val>
                                            <p:strVal val="#ppt_x"/>
                                          </p:val>
                                        </p:tav>
                                      </p:tavLst>
                                    </p:anim>
                                    <p:anim calcmode="lin" valueType="num">
                                      <p:cBhvr additive="base">
                                        <p:cTn id="17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79" fill="hold">
                      <p:stCondLst>
                        <p:cond delay="indefinite"/>
                      </p:stCondLst>
                      <p:childTnLst>
                        <p:par>
                          <p:cTn id="180" fill="hold">
                            <p:stCondLst>
                              <p:cond delay="0"/>
                            </p:stCondLst>
                            <p:childTnLst>
                              <p:par>
                                <p:cTn id="181" presetID="2" presetClass="entr" presetSubtype="8" fill="hold" grpId="0" nodeType="clickEffect">
                                  <p:stCondLst>
                                    <p:cond delay="0"/>
                                  </p:stCondLst>
                                  <p:childTnLst>
                                    <p:set>
                                      <p:cBhvr>
                                        <p:cTn id="182" dur="1" fill="hold">
                                          <p:stCondLst>
                                            <p:cond delay="0"/>
                                          </p:stCondLst>
                                        </p:cTn>
                                        <p:tgtEl>
                                          <p:spTgt spid="20"/>
                                        </p:tgtEl>
                                        <p:attrNameLst>
                                          <p:attrName>style.visibility</p:attrName>
                                        </p:attrNameLst>
                                      </p:cBhvr>
                                      <p:to>
                                        <p:strVal val="visible"/>
                                      </p:to>
                                    </p:set>
                                    <p:anim calcmode="lin" valueType="num">
                                      <p:cBhvr additive="base">
                                        <p:cTn id="183" dur="500" fill="hold"/>
                                        <p:tgtEl>
                                          <p:spTgt spid="20"/>
                                        </p:tgtEl>
                                        <p:attrNameLst>
                                          <p:attrName>ppt_x</p:attrName>
                                        </p:attrNameLst>
                                      </p:cBhvr>
                                      <p:tavLst>
                                        <p:tav tm="0">
                                          <p:val>
                                            <p:strVal val="0-#ppt_w/2"/>
                                          </p:val>
                                        </p:tav>
                                        <p:tav tm="100000">
                                          <p:val>
                                            <p:strVal val="#ppt_x"/>
                                          </p:val>
                                        </p:tav>
                                      </p:tavLst>
                                    </p:anim>
                                    <p:anim calcmode="lin" valueType="num">
                                      <p:cBhvr additive="base">
                                        <p:cTn id="184" dur="500" fill="hold"/>
                                        <p:tgtEl>
                                          <p:spTgt spid="20"/>
                                        </p:tgtEl>
                                        <p:attrNameLst>
                                          <p:attrName>ppt_y</p:attrName>
                                        </p:attrNameLst>
                                      </p:cBhvr>
                                      <p:tavLst>
                                        <p:tav tm="0">
                                          <p:val>
                                            <p:strVal val="#ppt_y"/>
                                          </p:val>
                                        </p:tav>
                                        <p:tav tm="100000">
                                          <p:val>
                                            <p:strVal val="#ppt_y"/>
                                          </p:val>
                                        </p:tav>
                                      </p:tavLst>
                                    </p:anim>
                                  </p:childTnLst>
                                </p:cTn>
                              </p:par>
                              <p:par>
                                <p:cTn id="185" presetID="2" presetClass="entr" presetSubtype="8" fill="hold" grpId="0" nodeType="withEffect">
                                  <p:stCondLst>
                                    <p:cond delay="0"/>
                                  </p:stCondLst>
                                  <p:childTnLst>
                                    <p:set>
                                      <p:cBhvr>
                                        <p:cTn id="186" dur="1" fill="hold">
                                          <p:stCondLst>
                                            <p:cond delay="0"/>
                                          </p:stCondLst>
                                        </p:cTn>
                                        <p:tgtEl>
                                          <p:spTgt spid="28"/>
                                        </p:tgtEl>
                                        <p:attrNameLst>
                                          <p:attrName>style.visibility</p:attrName>
                                        </p:attrNameLst>
                                      </p:cBhvr>
                                      <p:to>
                                        <p:strVal val="visible"/>
                                      </p:to>
                                    </p:set>
                                    <p:anim calcmode="lin" valueType="num">
                                      <p:cBhvr additive="base">
                                        <p:cTn id="187" dur="500" fill="hold"/>
                                        <p:tgtEl>
                                          <p:spTgt spid="28"/>
                                        </p:tgtEl>
                                        <p:attrNameLst>
                                          <p:attrName>ppt_x</p:attrName>
                                        </p:attrNameLst>
                                      </p:cBhvr>
                                      <p:tavLst>
                                        <p:tav tm="0">
                                          <p:val>
                                            <p:strVal val="0-#ppt_w/2"/>
                                          </p:val>
                                        </p:tav>
                                        <p:tav tm="100000">
                                          <p:val>
                                            <p:strVal val="#ppt_x"/>
                                          </p:val>
                                        </p:tav>
                                      </p:tavLst>
                                    </p:anim>
                                    <p:anim calcmode="lin" valueType="num">
                                      <p:cBhvr additive="base">
                                        <p:cTn id="188" dur="500" fill="hold"/>
                                        <p:tgtEl>
                                          <p:spTgt spid="28"/>
                                        </p:tgtEl>
                                        <p:attrNameLst>
                                          <p:attrName>ppt_y</p:attrName>
                                        </p:attrNameLst>
                                      </p:cBhvr>
                                      <p:tavLst>
                                        <p:tav tm="0">
                                          <p:val>
                                            <p:strVal val="#ppt_y"/>
                                          </p:val>
                                        </p:tav>
                                        <p:tav tm="100000">
                                          <p:val>
                                            <p:strVal val="#ppt_y"/>
                                          </p:val>
                                        </p:tav>
                                      </p:tavLst>
                                    </p:anim>
                                  </p:childTnLst>
                                </p:cTn>
                              </p:par>
                              <p:par>
                                <p:cTn id="189" presetID="2" presetClass="entr" presetSubtype="8" fill="hold" grpId="0" nodeType="withEffect">
                                  <p:stCondLst>
                                    <p:cond delay="0"/>
                                  </p:stCondLst>
                                  <p:childTnLst>
                                    <p:set>
                                      <p:cBhvr>
                                        <p:cTn id="190" dur="1" fill="hold">
                                          <p:stCondLst>
                                            <p:cond delay="0"/>
                                          </p:stCondLst>
                                        </p:cTn>
                                        <p:tgtEl>
                                          <p:spTgt spid="21"/>
                                        </p:tgtEl>
                                        <p:attrNameLst>
                                          <p:attrName>style.visibility</p:attrName>
                                        </p:attrNameLst>
                                      </p:cBhvr>
                                      <p:to>
                                        <p:strVal val="visible"/>
                                      </p:to>
                                    </p:set>
                                    <p:anim calcmode="lin" valueType="num">
                                      <p:cBhvr additive="base">
                                        <p:cTn id="191" dur="500" fill="hold"/>
                                        <p:tgtEl>
                                          <p:spTgt spid="21"/>
                                        </p:tgtEl>
                                        <p:attrNameLst>
                                          <p:attrName>ppt_x</p:attrName>
                                        </p:attrNameLst>
                                      </p:cBhvr>
                                      <p:tavLst>
                                        <p:tav tm="0">
                                          <p:val>
                                            <p:strVal val="0-#ppt_w/2"/>
                                          </p:val>
                                        </p:tav>
                                        <p:tav tm="100000">
                                          <p:val>
                                            <p:strVal val="#ppt_x"/>
                                          </p:val>
                                        </p:tav>
                                      </p:tavLst>
                                    </p:anim>
                                    <p:anim calcmode="lin" valueType="num">
                                      <p:cBhvr additive="base">
                                        <p:cTn id="192"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93" fill="hold">
                      <p:stCondLst>
                        <p:cond delay="indefinite"/>
                      </p:stCondLst>
                      <p:childTnLst>
                        <p:par>
                          <p:cTn id="194" fill="hold">
                            <p:stCondLst>
                              <p:cond delay="0"/>
                            </p:stCondLst>
                            <p:childTnLst>
                              <p:par>
                                <p:cTn id="195" presetID="2" presetClass="entr" presetSubtype="2" fill="hold" nodeType="clickEffect">
                                  <p:stCondLst>
                                    <p:cond delay="0"/>
                                  </p:stCondLst>
                                  <p:childTnLst>
                                    <p:set>
                                      <p:cBhvr>
                                        <p:cTn id="196" dur="1" fill="hold">
                                          <p:stCondLst>
                                            <p:cond delay="0"/>
                                          </p:stCondLst>
                                        </p:cTn>
                                        <p:tgtEl>
                                          <p:spTgt spid="39"/>
                                        </p:tgtEl>
                                        <p:attrNameLst>
                                          <p:attrName>style.visibility</p:attrName>
                                        </p:attrNameLst>
                                      </p:cBhvr>
                                      <p:to>
                                        <p:strVal val="visible"/>
                                      </p:to>
                                    </p:set>
                                    <p:anim calcmode="lin" valueType="num">
                                      <p:cBhvr additive="base">
                                        <p:cTn id="197" dur="500" fill="hold"/>
                                        <p:tgtEl>
                                          <p:spTgt spid="39"/>
                                        </p:tgtEl>
                                        <p:attrNameLst>
                                          <p:attrName>ppt_x</p:attrName>
                                        </p:attrNameLst>
                                      </p:cBhvr>
                                      <p:tavLst>
                                        <p:tav tm="0">
                                          <p:val>
                                            <p:strVal val="1+#ppt_w/2"/>
                                          </p:val>
                                        </p:tav>
                                        <p:tav tm="100000">
                                          <p:val>
                                            <p:strVal val="#ppt_x"/>
                                          </p:val>
                                        </p:tav>
                                      </p:tavLst>
                                    </p:anim>
                                    <p:anim calcmode="lin" valueType="num">
                                      <p:cBhvr additive="base">
                                        <p:cTn id="198" dur="500" fill="hold"/>
                                        <p:tgtEl>
                                          <p:spTgt spid="39"/>
                                        </p:tgtEl>
                                        <p:attrNameLst>
                                          <p:attrName>ppt_y</p:attrName>
                                        </p:attrNameLst>
                                      </p:cBhvr>
                                      <p:tavLst>
                                        <p:tav tm="0">
                                          <p:val>
                                            <p:strVal val="#ppt_y"/>
                                          </p:val>
                                        </p:tav>
                                        <p:tav tm="100000">
                                          <p:val>
                                            <p:strVal val="#ppt_y"/>
                                          </p:val>
                                        </p:tav>
                                      </p:tavLst>
                                    </p:anim>
                                  </p:childTnLst>
                                </p:cTn>
                              </p:par>
                              <p:par>
                                <p:cTn id="199" presetID="2" presetClass="entr" presetSubtype="2" fill="hold" grpId="0" nodeType="withEffect">
                                  <p:stCondLst>
                                    <p:cond delay="0"/>
                                  </p:stCondLst>
                                  <p:childTnLst>
                                    <p:set>
                                      <p:cBhvr>
                                        <p:cTn id="200" dur="1" fill="hold">
                                          <p:stCondLst>
                                            <p:cond delay="0"/>
                                          </p:stCondLst>
                                        </p:cTn>
                                        <p:tgtEl>
                                          <p:spTgt spid="19"/>
                                        </p:tgtEl>
                                        <p:attrNameLst>
                                          <p:attrName>style.visibility</p:attrName>
                                        </p:attrNameLst>
                                      </p:cBhvr>
                                      <p:to>
                                        <p:strVal val="visible"/>
                                      </p:to>
                                    </p:set>
                                    <p:anim calcmode="lin" valueType="num">
                                      <p:cBhvr additive="base">
                                        <p:cTn id="201" dur="500" fill="hold"/>
                                        <p:tgtEl>
                                          <p:spTgt spid="19"/>
                                        </p:tgtEl>
                                        <p:attrNameLst>
                                          <p:attrName>ppt_x</p:attrName>
                                        </p:attrNameLst>
                                      </p:cBhvr>
                                      <p:tavLst>
                                        <p:tav tm="0">
                                          <p:val>
                                            <p:strVal val="1+#ppt_w/2"/>
                                          </p:val>
                                        </p:tav>
                                        <p:tav tm="100000">
                                          <p:val>
                                            <p:strVal val="#ppt_x"/>
                                          </p:val>
                                        </p:tav>
                                      </p:tavLst>
                                    </p:anim>
                                    <p:anim calcmode="lin" valueType="num">
                                      <p:cBhvr additive="base">
                                        <p:cTn id="202"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03" fill="hold">
                      <p:stCondLst>
                        <p:cond delay="indefinite"/>
                      </p:stCondLst>
                      <p:childTnLst>
                        <p:par>
                          <p:cTn id="204" fill="hold">
                            <p:stCondLst>
                              <p:cond delay="0"/>
                            </p:stCondLst>
                            <p:childTnLst>
                              <p:par>
                                <p:cTn id="205" presetID="2" presetClass="entr" presetSubtype="4" fill="hold" grpId="0" nodeType="clickEffect">
                                  <p:stCondLst>
                                    <p:cond delay="0"/>
                                  </p:stCondLst>
                                  <p:childTnLst>
                                    <p:set>
                                      <p:cBhvr>
                                        <p:cTn id="206" dur="1" fill="hold">
                                          <p:stCondLst>
                                            <p:cond delay="0"/>
                                          </p:stCondLst>
                                        </p:cTn>
                                        <p:tgtEl>
                                          <p:spTgt spid="5"/>
                                        </p:tgtEl>
                                        <p:attrNameLst>
                                          <p:attrName>style.visibility</p:attrName>
                                        </p:attrNameLst>
                                      </p:cBhvr>
                                      <p:to>
                                        <p:strVal val="visible"/>
                                      </p:to>
                                    </p:set>
                                    <p:anim calcmode="lin" valueType="num">
                                      <p:cBhvr additive="base">
                                        <p:cTn id="207" dur="500" fill="hold"/>
                                        <p:tgtEl>
                                          <p:spTgt spid="5"/>
                                        </p:tgtEl>
                                        <p:attrNameLst>
                                          <p:attrName>ppt_x</p:attrName>
                                        </p:attrNameLst>
                                      </p:cBhvr>
                                      <p:tavLst>
                                        <p:tav tm="0">
                                          <p:val>
                                            <p:strVal val="#ppt_x"/>
                                          </p:val>
                                        </p:tav>
                                        <p:tav tm="100000">
                                          <p:val>
                                            <p:strVal val="#ppt_x"/>
                                          </p:val>
                                        </p:tav>
                                      </p:tavLst>
                                    </p:anim>
                                    <p:anim calcmode="lin" valueType="num">
                                      <p:cBhvr additive="base">
                                        <p:cTn id="20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9" fill="hold">
                      <p:stCondLst>
                        <p:cond delay="indefinite"/>
                      </p:stCondLst>
                      <p:childTnLst>
                        <p:par>
                          <p:cTn id="210" fill="hold">
                            <p:stCondLst>
                              <p:cond delay="0"/>
                            </p:stCondLst>
                            <p:childTnLst>
                              <p:par>
                                <p:cTn id="211" presetID="2" presetClass="entr" presetSubtype="8" fill="hold" grpId="0" nodeType="clickEffect">
                                  <p:stCondLst>
                                    <p:cond delay="0"/>
                                  </p:stCondLst>
                                  <p:childTnLst>
                                    <p:set>
                                      <p:cBhvr>
                                        <p:cTn id="212" dur="1" fill="hold">
                                          <p:stCondLst>
                                            <p:cond delay="0"/>
                                          </p:stCondLst>
                                        </p:cTn>
                                        <p:tgtEl>
                                          <p:spTgt spid="38"/>
                                        </p:tgtEl>
                                        <p:attrNameLst>
                                          <p:attrName>style.visibility</p:attrName>
                                        </p:attrNameLst>
                                      </p:cBhvr>
                                      <p:to>
                                        <p:strVal val="visible"/>
                                      </p:to>
                                    </p:set>
                                    <p:anim calcmode="lin" valueType="num">
                                      <p:cBhvr additive="base">
                                        <p:cTn id="213" dur="500" fill="hold"/>
                                        <p:tgtEl>
                                          <p:spTgt spid="38"/>
                                        </p:tgtEl>
                                        <p:attrNameLst>
                                          <p:attrName>ppt_x</p:attrName>
                                        </p:attrNameLst>
                                      </p:cBhvr>
                                      <p:tavLst>
                                        <p:tav tm="0">
                                          <p:val>
                                            <p:strVal val="0-#ppt_w/2"/>
                                          </p:val>
                                        </p:tav>
                                        <p:tav tm="100000">
                                          <p:val>
                                            <p:strVal val="#ppt_x"/>
                                          </p:val>
                                        </p:tav>
                                      </p:tavLst>
                                    </p:anim>
                                    <p:anim calcmode="lin" valueType="num">
                                      <p:cBhvr additive="base">
                                        <p:cTn id="214" dur="500" fill="hold"/>
                                        <p:tgtEl>
                                          <p:spTgt spid="38"/>
                                        </p:tgtEl>
                                        <p:attrNameLst>
                                          <p:attrName>ppt_y</p:attrName>
                                        </p:attrNameLst>
                                      </p:cBhvr>
                                      <p:tavLst>
                                        <p:tav tm="0">
                                          <p:val>
                                            <p:strVal val="#ppt_y"/>
                                          </p:val>
                                        </p:tav>
                                        <p:tav tm="100000">
                                          <p:val>
                                            <p:strVal val="#ppt_y"/>
                                          </p:val>
                                        </p:tav>
                                      </p:tavLst>
                                    </p:anim>
                                  </p:childTnLst>
                                </p:cTn>
                              </p:par>
                              <p:par>
                                <p:cTn id="215" presetID="2" presetClass="entr" presetSubtype="8" fill="hold" nodeType="withEffect">
                                  <p:stCondLst>
                                    <p:cond delay="0"/>
                                  </p:stCondLst>
                                  <p:childTnLst>
                                    <p:set>
                                      <p:cBhvr>
                                        <p:cTn id="216" dur="1" fill="hold">
                                          <p:stCondLst>
                                            <p:cond delay="0"/>
                                          </p:stCondLst>
                                        </p:cTn>
                                        <p:tgtEl>
                                          <p:spTgt spid="37"/>
                                        </p:tgtEl>
                                        <p:attrNameLst>
                                          <p:attrName>style.visibility</p:attrName>
                                        </p:attrNameLst>
                                      </p:cBhvr>
                                      <p:to>
                                        <p:strVal val="visible"/>
                                      </p:to>
                                    </p:set>
                                    <p:anim calcmode="lin" valueType="num">
                                      <p:cBhvr additive="base">
                                        <p:cTn id="217" dur="500" fill="hold"/>
                                        <p:tgtEl>
                                          <p:spTgt spid="37"/>
                                        </p:tgtEl>
                                        <p:attrNameLst>
                                          <p:attrName>ppt_x</p:attrName>
                                        </p:attrNameLst>
                                      </p:cBhvr>
                                      <p:tavLst>
                                        <p:tav tm="0">
                                          <p:val>
                                            <p:strVal val="0-#ppt_w/2"/>
                                          </p:val>
                                        </p:tav>
                                        <p:tav tm="100000">
                                          <p:val>
                                            <p:strVal val="#ppt_x"/>
                                          </p:val>
                                        </p:tav>
                                      </p:tavLst>
                                    </p:anim>
                                    <p:anim calcmode="lin" valueType="num">
                                      <p:cBhvr additive="base">
                                        <p:cTn id="218"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0" grpId="0"/>
      <p:bldP spid="6" grpId="0" animBg="1"/>
      <p:bldP spid="7" grpId="0" animBg="1"/>
      <p:bldP spid="12" grpId="0" animBg="1"/>
      <p:bldP spid="13" grpId="0" animBg="1"/>
      <p:bldP spid="14" grpId="0" animBg="1"/>
      <p:bldP spid="15" grpId="0" animBg="1"/>
      <p:bldP spid="17" grpId="0"/>
      <p:bldP spid="18" grpId="0"/>
      <p:bldP spid="20" grpId="0" animBg="1"/>
      <p:bldP spid="21" grpId="0" animBg="1"/>
      <p:bldP spid="23" grpId="0" animBg="1"/>
      <p:bldP spid="24" grpId="0" animBg="1"/>
      <p:bldP spid="25" grpId="0" animBg="1"/>
      <p:bldP spid="27" grpId="0"/>
      <p:bldP spid="28" grpId="0"/>
      <p:bldP spid="22" grpId="0" animBg="1"/>
      <p:bldP spid="26" grpId="0"/>
      <p:bldP spid="29" grpId="0"/>
      <p:bldP spid="30" grpId="0"/>
      <p:bldP spid="31" grpId="0"/>
      <p:bldP spid="32" grpId="0"/>
      <p:bldP spid="33" grpId="0"/>
      <p:bldP spid="34" grpId="0"/>
      <p:bldP spid="5" grpId="0" animBg="1"/>
      <p:bldP spid="38" grpId="0" animBg="1"/>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ln/>
          <a:extLst/>
        </p:spPr>
        <p:style>
          <a:lnRef idx="1">
            <a:schemeClr val="accent1"/>
          </a:lnRef>
          <a:fillRef idx="3">
            <a:schemeClr val="accent1"/>
          </a:fillRef>
          <a:effectRef idx="2">
            <a:schemeClr val="accent1"/>
          </a:effectRef>
          <a:fontRef idx="minor">
            <a:schemeClr val="lt1"/>
          </a:fontRef>
        </p:style>
      </p:pic>
      <p:sp>
        <p:nvSpPr>
          <p:cNvPr id="8" name="Rectangle 7"/>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9" name="Connecteur droit 8"/>
          <p:cNvCxnSpPr/>
          <p:nvPr/>
        </p:nvCxnSpPr>
        <p:spPr>
          <a:xfrm>
            <a:off x="-7418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4" name="Tableau 23"/>
          <p:cNvGraphicFramePr>
            <a:graphicFrameLocks noGrp="1"/>
          </p:cNvGraphicFramePr>
          <p:nvPr>
            <p:extLst>
              <p:ext uri="{D42A27DB-BD31-4B8C-83A1-F6EECF244321}">
                <p14:modId xmlns:p14="http://schemas.microsoft.com/office/powerpoint/2010/main" val="602003074"/>
              </p:ext>
            </p:extLst>
          </p:nvPr>
        </p:nvGraphicFramePr>
        <p:xfrm>
          <a:off x="323528" y="1196753"/>
          <a:ext cx="7632848" cy="5019984"/>
        </p:xfrm>
        <a:graphic>
          <a:graphicData uri="http://schemas.openxmlformats.org/drawingml/2006/table">
            <a:tbl>
              <a:tblPr firstRow="1" bandRow="1">
                <a:tableStyleId>{5C22544A-7EE6-4342-B048-85BDC9FD1C3A}</a:tableStyleId>
              </a:tblPr>
              <a:tblGrid>
                <a:gridCol w="4824536"/>
                <a:gridCol w="1728192"/>
                <a:gridCol w="1080120"/>
              </a:tblGrid>
              <a:tr h="627498">
                <a:tc>
                  <a:txBody>
                    <a:bodyPr/>
                    <a:lstStyle/>
                    <a:p>
                      <a:pPr algn="ctr"/>
                      <a:r>
                        <a:rPr lang="ar-SA" sz="2400" b="1" dirty="0" smtClean="0">
                          <a:solidFill>
                            <a:srgbClr val="C00000"/>
                          </a:solidFill>
                          <a:cs typeface="Andalus" pitchFamily="2" charset="-78"/>
                        </a:rPr>
                        <a:t>الوظـيـفــــــــــــة</a:t>
                      </a:r>
                      <a:endParaRPr lang="fr-FR"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400" b="1" dirty="0" smtClean="0">
                          <a:solidFill>
                            <a:srgbClr val="C00000"/>
                          </a:solidFill>
                          <a:cs typeface="Andalus" pitchFamily="2" charset="-78"/>
                        </a:rPr>
                        <a:t>الاســـم</a:t>
                      </a:r>
                      <a:endParaRPr lang="fr-FR" sz="2400" b="1" dirty="0">
                        <a:solidFill>
                          <a:srgbClr val="C00000"/>
                        </a:solidFill>
                        <a:cs typeface="Andalus"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400" b="1" dirty="0" smtClean="0">
                          <a:solidFill>
                            <a:srgbClr val="C00000"/>
                          </a:solidFill>
                          <a:cs typeface="Andalus" pitchFamily="2" charset="-78"/>
                        </a:rPr>
                        <a:t>التعييـن</a:t>
                      </a:r>
                      <a:endParaRPr lang="fr-FR" sz="2400" b="1" dirty="0">
                        <a:solidFill>
                          <a:srgbClr val="C00000"/>
                        </a:solidFill>
                        <a:cs typeface="Andalus"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7498">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fr-FR" sz="2000" b="1" dirty="0" smtClean="0">
                        <a:solidFill>
                          <a:srgbClr val="3333FF"/>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MA" sz="2000" b="1" u="none" dirty="0" smtClean="0">
                          <a:solidFill>
                            <a:srgbClr val="3333FF"/>
                          </a:solidFill>
                        </a:rPr>
                        <a:t>لوحة الرسم </a:t>
                      </a:r>
                      <a:endParaRPr lang="fr-FR" sz="2000" u="none" dirty="0">
                        <a:solidFill>
                          <a:srgbClr val="3333FF"/>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000" b="1" dirty="0" smtClean="0">
                          <a:solidFill>
                            <a:schemeClr val="tx1"/>
                          </a:solidFill>
                        </a:rPr>
                        <a:t>1</a:t>
                      </a:r>
                      <a:endParaRPr lang="fr-FR"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7498">
                <a:tc>
                  <a:txBody>
                    <a:bodyPr/>
                    <a:lstStyle/>
                    <a:p>
                      <a:pPr algn="r"/>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MA" sz="2000" b="1" u="none" dirty="0" smtClean="0">
                          <a:solidFill>
                            <a:srgbClr val="3333FF"/>
                          </a:solidFill>
                        </a:rPr>
                        <a:t>ورقة الرسم </a:t>
                      </a:r>
                      <a:endParaRPr lang="fr-FR" sz="2000" u="none" dirty="0">
                        <a:solidFill>
                          <a:srgbClr val="3333FF"/>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000" b="1" dirty="0" smtClean="0">
                          <a:solidFill>
                            <a:schemeClr val="tx1"/>
                          </a:solidFill>
                        </a:rPr>
                        <a:t>2</a:t>
                      </a:r>
                      <a:endParaRPr lang="fr-FR"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7498">
                <a:tc>
                  <a:txBody>
                    <a:bodyPr/>
                    <a:lstStyle/>
                    <a:p>
                      <a:pPr algn="r"/>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2000" b="1" u="none" dirty="0" smtClean="0">
                          <a:solidFill>
                            <a:srgbClr val="3333FF"/>
                          </a:solidFill>
                        </a:rPr>
                        <a:t> </a:t>
                      </a:r>
                      <a:r>
                        <a:rPr lang="fr-FR" sz="2000" b="1" u="none" dirty="0" smtClean="0">
                          <a:solidFill>
                            <a:srgbClr val="C00000"/>
                          </a:solidFill>
                        </a:rPr>
                        <a:t>T </a:t>
                      </a:r>
                      <a:r>
                        <a:rPr lang="ar-MA" sz="2000" b="1" u="none" dirty="0" smtClean="0">
                          <a:solidFill>
                            <a:srgbClr val="3333FF"/>
                          </a:solidFill>
                        </a:rPr>
                        <a:t>المسط</a:t>
                      </a:r>
                      <a:r>
                        <a:rPr lang="ar-SA" sz="2000" b="1" u="none" dirty="0" smtClean="0">
                          <a:solidFill>
                            <a:srgbClr val="3333FF"/>
                          </a:solidFill>
                        </a:rPr>
                        <a:t>ــ</a:t>
                      </a:r>
                      <a:r>
                        <a:rPr lang="ar-MA" sz="2000" b="1" u="none" dirty="0" smtClean="0">
                          <a:solidFill>
                            <a:srgbClr val="3333FF"/>
                          </a:solidFill>
                        </a:rPr>
                        <a:t>رة</a:t>
                      </a:r>
                      <a:endParaRPr lang="fr-FR" sz="2000" u="none" dirty="0">
                        <a:solidFill>
                          <a:srgbClr val="3333FF"/>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000" b="1" dirty="0" smtClean="0">
                          <a:solidFill>
                            <a:schemeClr val="tx1"/>
                          </a:solidFill>
                        </a:rPr>
                        <a:t>3</a:t>
                      </a:r>
                      <a:endParaRPr lang="fr-FR"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7498">
                <a:tc>
                  <a:txBody>
                    <a:bodyPr/>
                    <a:lstStyle/>
                    <a:p>
                      <a:pPr algn="r"/>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000" b="1" dirty="0" smtClean="0">
                          <a:solidFill>
                            <a:srgbClr val="3333FF"/>
                          </a:solidFill>
                        </a:rPr>
                        <a:t>الكــــــــوس</a:t>
                      </a:r>
                      <a:endParaRPr lang="fr-FR" sz="2000" b="1" dirty="0">
                        <a:solidFill>
                          <a:srgbClr val="3333FF"/>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000" b="1" dirty="0" smtClean="0">
                          <a:solidFill>
                            <a:schemeClr val="tx1"/>
                          </a:solidFill>
                        </a:rPr>
                        <a:t>4 </a:t>
                      </a:r>
                      <a:r>
                        <a:rPr lang="ar-SA" sz="2000" b="1" dirty="0" smtClean="0">
                          <a:solidFill>
                            <a:srgbClr val="C00000"/>
                          </a:solidFill>
                        </a:rPr>
                        <a:t>و</a:t>
                      </a:r>
                      <a:r>
                        <a:rPr lang="ar-SA" sz="2000" b="1" dirty="0" smtClean="0">
                          <a:solidFill>
                            <a:schemeClr val="tx1"/>
                          </a:solidFill>
                        </a:rPr>
                        <a:t> 5</a:t>
                      </a:r>
                      <a:endParaRPr lang="fr-FR"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7498">
                <a:tc>
                  <a:txBody>
                    <a:bodyPr/>
                    <a:lstStyle/>
                    <a:p>
                      <a:pPr algn="r"/>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MA" sz="2000" b="1" u="none" dirty="0" smtClean="0">
                          <a:solidFill>
                            <a:srgbClr val="3333FF"/>
                          </a:solidFill>
                        </a:rPr>
                        <a:t>البرك</a:t>
                      </a:r>
                      <a:r>
                        <a:rPr lang="ar-SA" sz="2000" b="1" u="none" dirty="0" smtClean="0">
                          <a:solidFill>
                            <a:srgbClr val="3333FF"/>
                          </a:solidFill>
                        </a:rPr>
                        <a:t>ـــــ</a:t>
                      </a:r>
                      <a:r>
                        <a:rPr lang="ar-MA" sz="2000" b="1" u="none" dirty="0" smtClean="0">
                          <a:solidFill>
                            <a:srgbClr val="3333FF"/>
                          </a:solidFill>
                        </a:rPr>
                        <a:t>ار</a:t>
                      </a:r>
                      <a:endParaRPr lang="fr-FR" sz="2000" u="none" dirty="0">
                        <a:solidFill>
                          <a:srgbClr val="3333FF"/>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000" b="1" dirty="0" smtClean="0">
                          <a:solidFill>
                            <a:schemeClr val="tx1"/>
                          </a:solidFill>
                        </a:rPr>
                        <a:t>6</a:t>
                      </a:r>
                      <a:endParaRPr lang="fr-FR"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7498">
                <a:tc>
                  <a:txBody>
                    <a:bodyPr/>
                    <a:lstStyle/>
                    <a:p>
                      <a:pPr algn="r"/>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000" b="1" dirty="0" smtClean="0">
                          <a:solidFill>
                            <a:srgbClr val="3333FF"/>
                          </a:solidFill>
                        </a:rPr>
                        <a:t>شريط لصوق</a:t>
                      </a:r>
                      <a:endParaRPr lang="fr-FR" sz="2000" b="1" dirty="0">
                        <a:solidFill>
                          <a:srgbClr val="3333FF"/>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000" b="1" dirty="0" smtClean="0">
                          <a:solidFill>
                            <a:schemeClr val="tx1"/>
                          </a:solidFill>
                        </a:rPr>
                        <a:t>7</a:t>
                      </a:r>
                      <a:endParaRPr lang="fr-FR"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7498">
                <a:tc>
                  <a:txBody>
                    <a:bodyPr/>
                    <a:lstStyle/>
                    <a:p>
                      <a:pPr algn="r"/>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000" b="1" dirty="0" smtClean="0">
                          <a:solidFill>
                            <a:srgbClr val="3333FF"/>
                          </a:solidFill>
                        </a:rPr>
                        <a:t>المنقلــــــــــة</a:t>
                      </a:r>
                      <a:endParaRPr lang="fr-FR" sz="2000" b="1" dirty="0">
                        <a:solidFill>
                          <a:srgbClr val="3333FF"/>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000" b="1" dirty="0" smtClean="0">
                          <a:solidFill>
                            <a:schemeClr val="tx1"/>
                          </a:solidFill>
                        </a:rPr>
                        <a:t>8</a:t>
                      </a:r>
                      <a:endParaRPr lang="fr-FR"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5" name="Rectangle 24"/>
          <p:cNvSpPr/>
          <p:nvPr/>
        </p:nvSpPr>
        <p:spPr>
          <a:xfrm>
            <a:off x="539552" y="1930480"/>
            <a:ext cx="4536504" cy="400110"/>
          </a:xfrm>
          <a:prstGeom prst="rect">
            <a:avLst/>
          </a:prstGeom>
        </p:spPr>
        <p:txBody>
          <a:bodyPr wrap="square">
            <a:spAutoFit/>
          </a:bodyPr>
          <a:lstStyle/>
          <a:p>
            <a:pPr lvl="0" algn="r">
              <a:defRPr/>
            </a:pPr>
            <a:r>
              <a:rPr lang="ar-SA" sz="2000" b="1" dirty="0">
                <a:solidFill>
                  <a:srgbClr val="3333FF"/>
                </a:solidFill>
              </a:rPr>
              <a:t>.</a:t>
            </a:r>
            <a:r>
              <a:rPr lang="fr-FR" sz="2000" b="1" dirty="0">
                <a:solidFill>
                  <a:srgbClr val="3333FF"/>
                </a:solidFill>
              </a:rPr>
              <a:t>(T) </a:t>
            </a:r>
            <a:r>
              <a:rPr lang="ar-MA" sz="2000" b="1" dirty="0">
                <a:solidFill>
                  <a:srgbClr val="3333FF"/>
                </a:solidFill>
              </a:rPr>
              <a:t>حمل ورقة الرسم و تثبيتها و توجيه مسطرة</a:t>
            </a:r>
            <a:endParaRPr lang="fr-FR" sz="2000" b="1" dirty="0">
              <a:solidFill>
                <a:srgbClr val="3333FF"/>
              </a:solidFill>
            </a:endParaRPr>
          </a:p>
        </p:txBody>
      </p:sp>
      <p:sp>
        <p:nvSpPr>
          <p:cNvPr id="26" name="Rectangle 25"/>
          <p:cNvSpPr/>
          <p:nvPr/>
        </p:nvSpPr>
        <p:spPr>
          <a:xfrm>
            <a:off x="539552" y="2425530"/>
            <a:ext cx="4536504" cy="707886"/>
          </a:xfrm>
          <a:prstGeom prst="rect">
            <a:avLst/>
          </a:prstGeom>
        </p:spPr>
        <p:txBody>
          <a:bodyPr wrap="square">
            <a:spAutoFit/>
          </a:bodyPr>
          <a:lstStyle/>
          <a:p>
            <a:pPr lvl="0" algn="r">
              <a:defRPr/>
            </a:pPr>
            <a:r>
              <a:rPr lang="ar-SA" sz="2000" b="1" dirty="0" smtClean="0">
                <a:solidFill>
                  <a:srgbClr val="3333FF"/>
                </a:solidFill>
              </a:rPr>
              <a:t>حجم مستطيل ذو مقاس موحدة ، من ورق أو أنسوخ أو من الخشب.  </a:t>
            </a:r>
            <a:endParaRPr lang="fr-FR" sz="2000" b="1" dirty="0">
              <a:solidFill>
                <a:srgbClr val="3333FF"/>
              </a:solidFill>
            </a:endParaRPr>
          </a:p>
        </p:txBody>
      </p:sp>
      <p:sp>
        <p:nvSpPr>
          <p:cNvPr id="27" name="Rectangle 26"/>
          <p:cNvSpPr/>
          <p:nvPr/>
        </p:nvSpPr>
        <p:spPr>
          <a:xfrm>
            <a:off x="467544" y="3200202"/>
            <a:ext cx="4536504" cy="400110"/>
          </a:xfrm>
          <a:prstGeom prst="rect">
            <a:avLst/>
          </a:prstGeom>
        </p:spPr>
        <p:txBody>
          <a:bodyPr wrap="square">
            <a:spAutoFit/>
          </a:bodyPr>
          <a:lstStyle/>
          <a:p>
            <a:pPr lvl="0" algn="r" rtl="1"/>
            <a:r>
              <a:rPr lang="ar-MA" sz="2000" b="1" dirty="0">
                <a:solidFill>
                  <a:srgbClr val="3333FF"/>
                </a:solidFill>
              </a:rPr>
              <a:t>تخطيط خطوط أفقية وتوجيه الكوسين</a:t>
            </a:r>
            <a:r>
              <a:rPr lang="ar-SA" sz="2000" b="1" dirty="0">
                <a:solidFill>
                  <a:srgbClr val="3333FF"/>
                </a:solidFill>
              </a:rPr>
              <a:t>.</a:t>
            </a:r>
            <a:endParaRPr lang="fr-FR" sz="2000" b="1" dirty="0">
              <a:solidFill>
                <a:srgbClr val="3333FF"/>
              </a:solidFill>
            </a:endParaRPr>
          </a:p>
        </p:txBody>
      </p:sp>
      <p:sp>
        <p:nvSpPr>
          <p:cNvPr id="29" name="Rectangle 28"/>
          <p:cNvSpPr/>
          <p:nvPr/>
        </p:nvSpPr>
        <p:spPr>
          <a:xfrm>
            <a:off x="467544" y="3645024"/>
            <a:ext cx="4572000" cy="707886"/>
          </a:xfrm>
          <a:prstGeom prst="rect">
            <a:avLst/>
          </a:prstGeom>
        </p:spPr>
        <p:txBody>
          <a:bodyPr>
            <a:spAutoFit/>
          </a:bodyPr>
          <a:lstStyle/>
          <a:p>
            <a:pPr lvl="0" algn="r" rtl="1"/>
            <a:r>
              <a:rPr lang="ar-MA" sz="2000" b="1" dirty="0" smtClean="0">
                <a:solidFill>
                  <a:srgbClr val="3333FF"/>
                </a:solidFill>
              </a:rPr>
              <a:t>يستعمل </a:t>
            </a:r>
            <a:r>
              <a:rPr lang="ar-MA" sz="2000" b="1" dirty="0">
                <a:solidFill>
                  <a:srgbClr val="3333FF"/>
                </a:solidFill>
              </a:rPr>
              <a:t>إلى جانب المسطرة</a:t>
            </a:r>
            <a:r>
              <a:rPr lang="fr-FR" sz="2000" b="1" dirty="0">
                <a:solidFill>
                  <a:srgbClr val="C00000"/>
                </a:solidFill>
              </a:rPr>
              <a:t>(T) </a:t>
            </a:r>
            <a:r>
              <a:rPr lang="ar-SA" sz="2000" b="1" dirty="0">
                <a:solidFill>
                  <a:srgbClr val="C00000"/>
                </a:solidFill>
              </a:rPr>
              <a:t> </a:t>
            </a:r>
            <a:r>
              <a:rPr lang="ar-MA" sz="2000" b="1" dirty="0">
                <a:solidFill>
                  <a:srgbClr val="3333FF"/>
                </a:solidFill>
              </a:rPr>
              <a:t>لرسم خطوط مائلة ب</a:t>
            </a:r>
            <a:r>
              <a:rPr lang="fr-FR" sz="2000" b="1" dirty="0">
                <a:solidFill>
                  <a:srgbClr val="3333FF"/>
                </a:solidFill>
              </a:rPr>
              <a:t>°</a:t>
            </a:r>
            <a:r>
              <a:rPr lang="ar-MA" sz="2000" b="1" dirty="0">
                <a:solidFill>
                  <a:srgbClr val="3333FF"/>
                </a:solidFill>
              </a:rPr>
              <a:t>30 </a:t>
            </a:r>
            <a:r>
              <a:rPr lang="ar-MA" sz="2000" b="1" dirty="0" smtClean="0">
                <a:solidFill>
                  <a:srgbClr val="3333FF"/>
                </a:solidFill>
              </a:rPr>
              <a:t>أو</a:t>
            </a:r>
            <a:r>
              <a:rPr lang="fr-FR" sz="2000" b="1" dirty="0">
                <a:solidFill>
                  <a:srgbClr val="3333FF"/>
                </a:solidFill>
              </a:rPr>
              <a:t>°</a:t>
            </a:r>
            <a:r>
              <a:rPr lang="ar-MA" sz="2000" b="1" dirty="0">
                <a:solidFill>
                  <a:srgbClr val="3333FF"/>
                </a:solidFill>
              </a:rPr>
              <a:t>45 أو</a:t>
            </a:r>
            <a:r>
              <a:rPr lang="fr-FR" sz="2000" b="1" dirty="0">
                <a:solidFill>
                  <a:srgbClr val="3333FF"/>
                </a:solidFill>
              </a:rPr>
              <a:t>°</a:t>
            </a:r>
            <a:r>
              <a:rPr lang="ar-MA" sz="2000" b="1" dirty="0">
                <a:solidFill>
                  <a:srgbClr val="3333FF"/>
                </a:solidFill>
              </a:rPr>
              <a:t>60</a:t>
            </a:r>
            <a:r>
              <a:rPr lang="fr-FR" sz="2000" b="1" dirty="0">
                <a:solidFill>
                  <a:srgbClr val="3333FF"/>
                </a:solidFill>
              </a:rPr>
              <a:t>.</a:t>
            </a:r>
          </a:p>
        </p:txBody>
      </p:sp>
      <p:sp>
        <p:nvSpPr>
          <p:cNvPr id="30" name="Rectangle 29"/>
          <p:cNvSpPr/>
          <p:nvPr/>
        </p:nvSpPr>
        <p:spPr>
          <a:xfrm>
            <a:off x="467544" y="4454528"/>
            <a:ext cx="4499992" cy="400110"/>
          </a:xfrm>
          <a:prstGeom prst="rect">
            <a:avLst/>
          </a:prstGeom>
        </p:spPr>
        <p:txBody>
          <a:bodyPr wrap="square">
            <a:spAutoFit/>
          </a:bodyPr>
          <a:lstStyle/>
          <a:p>
            <a:pPr lvl="0" algn="r" rtl="1"/>
            <a:r>
              <a:rPr lang="ar-MA" sz="2000" b="1" dirty="0">
                <a:solidFill>
                  <a:srgbClr val="3333FF"/>
                </a:solidFill>
              </a:rPr>
              <a:t>يمكن من رسم الدوائر والأقواس </a:t>
            </a:r>
            <a:r>
              <a:rPr lang="ar-SA" sz="2000" b="1" dirty="0">
                <a:solidFill>
                  <a:srgbClr val="3333FF"/>
                </a:solidFill>
              </a:rPr>
              <a:t>و نقل الأبعاد</a:t>
            </a:r>
            <a:r>
              <a:rPr lang="ar-MA" sz="2000" b="1" dirty="0">
                <a:solidFill>
                  <a:srgbClr val="3333FF"/>
                </a:solidFill>
              </a:rPr>
              <a:t>.</a:t>
            </a:r>
            <a:endParaRPr lang="fr-FR" sz="2000" b="1" dirty="0">
              <a:solidFill>
                <a:srgbClr val="3333FF"/>
              </a:solidFill>
            </a:endParaRPr>
          </a:p>
        </p:txBody>
      </p:sp>
      <p:sp>
        <p:nvSpPr>
          <p:cNvPr id="31" name="Rectangle 30"/>
          <p:cNvSpPr/>
          <p:nvPr/>
        </p:nvSpPr>
        <p:spPr>
          <a:xfrm>
            <a:off x="485292" y="4919583"/>
            <a:ext cx="4536504" cy="707886"/>
          </a:xfrm>
          <a:prstGeom prst="rect">
            <a:avLst/>
          </a:prstGeom>
        </p:spPr>
        <p:txBody>
          <a:bodyPr wrap="square">
            <a:spAutoFit/>
          </a:bodyPr>
          <a:lstStyle/>
          <a:p>
            <a:pPr lvl="0" algn="r">
              <a:defRPr/>
            </a:pPr>
            <a:r>
              <a:rPr lang="ar-SA" sz="2000" b="1" dirty="0" smtClean="0">
                <a:solidFill>
                  <a:srgbClr val="3333FF"/>
                </a:solidFill>
              </a:rPr>
              <a:t>يمكننا من تثبيت مقاس الرسم على لوحة أو طاولة الرسم . </a:t>
            </a:r>
            <a:endParaRPr lang="fr-FR" sz="2000" b="1" dirty="0">
              <a:solidFill>
                <a:srgbClr val="3333FF"/>
              </a:solidFill>
            </a:endParaRPr>
          </a:p>
        </p:txBody>
      </p:sp>
      <p:sp>
        <p:nvSpPr>
          <p:cNvPr id="32" name="Rectangle 31"/>
          <p:cNvSpPr/>
          <p:nvPr/>
        </p:nvSpPr>
        <p:spPr>
          <a:xfrm>
            <a:off x="395536" y="5733256"/>
            <a:ext cx="4536504" cy="400110"/>
          </a:xfrm>
          <a:prstGeom prst="rect">
            <a:avLst/>
          </a:prstGeom>
        </p:spPr>
        <p:txBody>
          <a:bodyPr wrap="square">
            <a:spAutoFit/>
          </a:bodyPr>
          <a:lstStyle/>
          <a:p>
            <a:pPr lvl="0" algn="r" rtl="1"/>
            <a:r>
              <a:rPr lang="ar-SA" sz="2000" b="1" dirty="0" smtClean="0">
                <a:solidFill>
                  <a:srgbClr val="3333FF"/>
                </a:solidFill>
              </a:rPr>
              <a:t>تستعمل لقياس الزوايا المختلفة .</a:t>
            </a:r>
            <a:endParaRPr lang="fr-FR" sz="2000" b="1" dirty="0">
              <a:solidFill>
                <a:srgbClr val="3333FF"/>
              </a:solidFill>
            </a:endParaRPr>
          </a:p>
        </p:txBody>
      </p:sp>
    </p:spTree>
    <p:extLst>
      <p:ext uri="{BB962C8B-B14F-4D97-AF65-F5344CB8AC3E}">
        <p14:creationId xmlns:p14="http://schemas.microsoft.com/office/powerpoint/2010/main" val="2694713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80">
                                          <p:stCondLst>
                                            <p:cond delay="0"/>
                                          </p:stCondLst>
                                        </p:cTn>
                                        <p:tgtEl>
                                          <p:spTgt spid="25"/>
                                        </p:tgtEl>
                                      </p:cBhvr>
                                    </p:animEffect>
                                    <p:anim calcmode="lin" valueType="num">
                                      <p:cBhvr>
                                        <p:cTn id="14"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9" dur="26">
                                          <p:stCondLst>
                                            <p:cond delay="650"/>
                                          </p:stCondLst>
                                        </p:cTn>
                                        <p:tgtEl>
                                          <p:spTgt spid="25"/>
                                        </p:tgtEl>
                                      </p:cBhvr>
                                      <p:to x="100000" y="60000"/>
                                    </p:animScale>
                                    <p:animScale>
                                      <p:cBhvr>
                                        <p:cTn id="20" dur="166" decel="50000">
                                          <p:stCondLst>
                                            <p:cond delay="676"/>
                                          </p:stCondLst>
                                        </p:cTn>
                                        <p:tgtEl>
                                          <p:spTgt spid="25"/>
                                        </p:tgtEl>
                                      </p:cBhvr>
                                      <p:to x="100000" y="100000"/>
                                    </p:animScale>
                                    <p:animScale>
                                      <p:cBhvr>
                                        <p:cTn id="21" dur="26">
                                          <p:stCondLst>
                                            <p:cond delay="1312"/>
                                          </p:stCondLst>
                                        </p:cTn>
                                        <p:tgtEl>
                                          <p:spTgt spid="25"/>
                                        </p:tgtEl>
                                      </p:cBhvr>
                                      <p:to x="100000" y="80000"/>
                                    </p:animScale>
                                    <p:animScale>
                                      <p:cBhvr>
                                        <p:cTn id="22" dur="166" decel="50000">
                                          <p:stCondLst>
                                            <p:cond delay="1338"/>
                                          </p:stCondLst>
                                        </p:cTn>
                                        <p:tgtEl>
                                          <p:spTgt spid="25"/>
                                        </p:tgtEl>
                                      </p:cBhvr>
                                      <p:to x="100000" y="100000"/>
                                    </p:animScale>
                                    <p:animScale>
                                      <p:cBhvr>
                                        <p:cTn id="23" dur="26">
                                          <p:stCondLst>
                                            <p:cond delay="1642"/>
                                          </p:stCondLst>
                                        </p:cTn>
                                        <p:tgtEl>
                                          <p:spTgt spid="25"/>
                                        </p:tgtEl>
                                      </p:cBhvr>
                                      <p:to x="100000" y="90000"/>
                                    </p:animScale>
                                    <p:animScale>
                                      <p:cBhvr>
                                        <p:cTn id="24" dur="166" decel="50000">
                                          <p:stCondLst>
                                            <p:cond delay="1668"/>
                                          </p:stCondLst>
                                        </p:cTn>
                                        <p:tgtEl>
                                          <p:spTgt spid="25"/>
                                        </p:tgtEl>
                                      </p:cBhvr>
                                      <p:to x="100000" y="100000"/>
                                    </p:animScale>
                                    <p:animScale>
                                      <p:cBhvr>
                                        <p:cTn id="25" dur="26">
                                          <p:stCondLst>
                                            <p:cond delay="1808"/>
                                          </p:stCondLst>
                                        </p:cTn>
                                        <p:tgtEl>
                                          <p:spTgt spid="25"/>
                                        </p:tgtEl>
                                      </p:cBhvr>
                                      <p:to x="100000" y="95000"/>
                                    </p:animScale>
                                    <p:animScale>
                                      <p:cBhvr>
                                        <p:cTn id="26" dur="166" decel="50000">
                                          <p:stCondLst>
                                            <p:cond delay="1834"/>
                                          </p:stCondLst>
                                        </p:cTn>
                                        <p:tgtEl>
                                          <p:spTgt spid="25"/>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80">
                                          <p:stCondLst>
                                            <p:cond delay="0"/>
                                          </p:stCondLst>
                                        </p:cTn>
                                        <p:tgtEl>
                                          <p:spTgt spid="26"/>
                                        </p:tgtEl>
                                      </p:cBhvr>
                                    </p:animEffect>
                                    <p:anim calcmode="lin" valueType="num">
                                      <p:cBhvr>
                                        <p:cTn id="32"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37" dur="26">
                                          <p:stCondLst>
                                            <p:cond delay="650"/>
                                          </p:stCondLst>
                                        </p:cTn>
                                        <p:tgtEl>
                                          <p:spTgt spid="26"/>
                                        </p:tgtEl>
                                      </p:cBhvr>
                                      <p:to x="100000" y="60000"/>
                                    </p:animScale>
                                    <p:animScale>
                                      <p:cBhvr>
                                        <p:cTn id="38" dur="166" decel="50000">
                                          <p:stCondLst>
                                            <p:cond delay="676"/>
                                          </p:stCondLst>
                                        </p:cTn>
                                        <p:tgtEl>
                                          <p:spTgt spid="26"/>
                                        </p:tgtEl>
                                      </p:cBhvr>
                                      <p:to x="100000" y="100000"/>
                                    </p:animScale>
                                    <p:animScale>
                                      <p:cBhvr>
                                        <p:cTn id="39" dur="26">
                                          <p:stCondLst>
                                            <p:cond delay="1312"/>
                                          </p:stCondLst>
                                        </p:cTn>
                                        <p:tgtEl>
                                          <p:spTgt spid="26"/>
                                        </p:tgtEl>
                                      </p:cBhvr>
                                      <p:to x="100000" y="80000"/>
                                    </p:animScale>
                                    <p:animScale>
                                      <p:cBhvr>
                                        <p:cTn id="40" dur="166" decel="50000">
                                          <p:stCondLst>
                                            <p:cond delay="1338"/>
                                          </p:stCondLst>
                                        </p:cTn>
                                        <p:tgtEl>
                                          <p:spTgt spid="26"/>
                                        </p:tgtEl>
                                      </p:cBhvr>
                                      <p:to x="100000" y="100000"/>
                                    </p:animScale>
                                    <p:animScale>
                                      <p:cBhvr>
                                        <p:cTn id="41" dur="26">
                                          <p:stCondLst>
                                            <p:cond delay="1642"/>
                                          </p:stCondLst>
                                        </p:cTn>
                                        <p:tgtEl>
                                          <p:spTgt spid="26"/>
                                        </p:tgtEl>
                                      </p:cBhvr>
                                      <p:to x="100000" y="90000"/>
                                    </p:animScale>
                                    <p:animScale>
                                      <p:cBhvr>
                                        <p:cTn id="42" dur="166" decel="50000">
                                          <p:stCondLst>
                                            <p:cond delay="1668"/>
                                          </p:stCondLst>
                                        </p:cTn>
                                        <p:tgtEl>
                                          <p:spTgt spid="26"/>
                                        </p:tgtEl>
                                      </p:cBhvr>
                                      <p:to x="100000" y="100000"/>
                                    </p:animScale>
                                    <p:animScale>
                                      <p:cBhvr>
                                        <p:cTn id="43" dur="26">
                                          <p:stCondLst>
                                            <p:cond delay="1808"/>
                                          </p:stCondLst>
                                        </p:cTn>
                                        <p:tgtEl>
                                          <p:spTgt spid="26"/>
                                        </p:tgtEl>
                                      </p:cBhvr>
                                      <p:to x="100000" y="95000"/>
                                    </p:animScale>
                                    <p:animScale>
                                      <p:cBhvr>
                                        <p:cTn id="44" dur="166" decel="50000">
                                          <p:stCondLst>
                                            <p:cond delay="1834"/>
                                          </p:stCondLst>
                                        </p:cTn>
                                        <p:tgtEl>
                                          <p:spTgt spid="26"/>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down)">
                                      <p:cBhvr>
                                        <p:cTn id="49" dur="580">
                                          <p:stCondLst>
                                            <p:cond delay="0"/>
                                          </p:stCondLst>
                                        </p:cTn>
                                        <p:tgtEl>
                                          <p:spTgt spid="27"/>
                                        </p:tgtEl>
                                      </p:cBhvr>
                                    </p:animEffect>
                                    <p:anim calcmode="lin" valueType="num">
                                      <p:cBhvr>
                                        <p:cTn id="50"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55" dur="26">
                                          <p:stCondLst>
                                            <p:cond delay="650"/>
                                          </p:stCondLst>
                                        </p:cTn>
                                        <p:tgtEl>
                                          <p:spTgt spid="27"/>
                                        </p:tgtEl>
                                      </p:cBhvr>
                                      <p:to x="100000" y="60000"/>
                                    </p:animScale>
                                    <p:animScale>
                                      <p:cBhvr>
                                        <p:cTn id="56" dur="166" decel="50000">
                                          <p:stCondLst>
                                            <p:cond delay="676"/>
                                          </p:stCondLst>
                                        </p:cTn>
                                        <p:tgtEl>
                                          <p:spTgt spid="27"/>
                                        </p:tgtEl>
                                      </p:cBhvr>
                                      <p:to x="100000" y="100000"/>
                                    </p:animScale>
                                    <p:animScale>
                                      <p:cBhvr>
                                        <p:cTn id="57" dur="26">
                                          <p:stCondLst>
                                            <p:cond delay="1312"/>
                                          </p:stCondLst>
                                        </p:cTn>
                                        <p:tgtEl>
                                          <p:spTgt spid="27"/>
                                        </p:tgtEl>
                                      </p:cBhvr>
                                      <p:to x="100000" y="80000"/>
                                    </p:animScale>
                                    <p:animScale>
                                      <p:cBhvr>
                                        <p:cTn id="58" dur="166" decel="50000">
                                          <p:stCondLst>
                                            <p:cond delay="1338"/>
                                          </p:stCondLst>
                                        </p:cTn>
                                        <p:tgtEl>
                                          <p:spTgt spid="27"/>
                                        </p:tgtEl>
                                      </p:cBhvr>
                                      <p:to x="100000" y="100000"/>
                                    </p:animScale>
                                    <p:animScale>
                                      <p:cBhvr>
                                        <p:cTn id="59" dur="26">
                                          <p:stCondLst>
                                            <p:cond delay="1642"/>
                                          </p:stCondLst>
                                        </p:cTn>
                                        <p:tgtEl>
                                          <p:spTgt spid="27"/>
                                        </p:tgtEl>
                                      </p:cBhvr>
                                      <p:to x="100000" y="90000"/>
                                    </p:animScale>
                                    <p:animScale>
                                      <p:cBhvr>
                                        <p:cTn id="60" dur="166" decel="50000">
                                          <p:stCondLst>
                                            <p:cond delay="1668"/>
                                          </p:stCondLst>
                                        </p:cTn>
                                        <p:tgtEl>
                                          <p:spTgt spid="27"/>
                                        </p:tgtEl>
                                      </p:cBhvr>
                                      <p:to x="100000" y="100000"/>
                                    </p:animScale>
                                    <p:animScale>
                                      <p:cBhvr>
                                        <p:cTn id="61" dur="26">
                                          <p:stCondLst>
                                            <p:cond delay="1808"/>
                                          </p:stCondLst>
                                        </p:cTn>
                                        <p:tgtEl>
                                          <p:spTgt spid="27"/>
                                        </p:tgtEl>
                                      </p:cBhvr>
                                      <p:to x="100000" y="95000"/>
                                    </p:animScale>
                                    <p:animScale>
                                      <p:cBhvr>
                                        <p:cTn id="62" dur="166" decel="50000">
                                          <p:stCondLst>
                                            <p:cond delay="1834"/>
                                          </p:stCondLst>
                                        </p:cTn>
                                        <p:tgtEl>
                                          <p:spTgt spid="27"/>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down)">
                                      <p:cBhvr>
                                        <p:cTn id="67" dur="580">
                                          <p:stCondLst>
                                            <p:cond delay="0"/>
                                          </p:stCondLst>
                                        </p:cTn>
                                        <p:tgtEl>
                                          <p:spTgt spid="29"/>
                                        </p:tgtEl>
                                      </p:cBhvr>
                                    </p:animEffect>
                                    <p:anim calcmode="lin" valueType="num">
                                      <p:cBhvr>
                                        <p:cTn id="68"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73" dur="26">
                                          <p:stCondLst>
                                            <p:cond delay="650"/>
                                          </p:stCondLst>
                                        </p:cTn>
                                        <p:tgtEl>
                                          <p:spTgt spid="29"/>
                                        </p:tgtEl>
                                      </p:cBhvr>
                                      <p:to x="100000" y="60000"/>
                                    </p:animScale>
                                    <p:animScale>
                                      <p:cBhvr>
                                        <p:cTn id="74" dur="166" decel="50000">
                                          <p:stCondLst>
                                            <p:cond delay="676"/>
                                          </p:stCondLst>
                                        </p:cTn>
                                        <p:tgtEl>
                                          <p:spTgt spid="29"/>
                                        </p:tgtEl>
                                      </p:cBhvr>
                                      <p:to x="100000" y="100000"/>
                                    </p:animScale>
                                    <p:animScale>
                                      <p:cBhvr>
                                        <p:cTn id="75" dur="26">
                                          <p:stCondLst>
                                            <p:cond delay="1312"/>
                                          </p:stCondLst>
                                        </p:cTn>
                                        <p:tgtEl>
                                          <p:spTgt spid="29"/>
                                        </p:tgtEl>
                                      </p:cBhvr>
                                      <p:to x="100000" y="80000"/>
                                    </p:animScale>
                                    <p:animScale>
                                      <p:cBhvr>
                                        <p:cTn id="76" dur="166" decel="50000">
                                          <p:stCondLst>
                                            <p:cond delay="1338"/>
                                          </p:stCondLst>
                                        </p:cTn>
                                        <p:tgtEl>
                                          <p:spTgt spid="29"/>
                                        </p:tgtEl>
                                      </p:cBhvr>
                                      <p:to x="100000" y="100000"/>
                                    </p:animScale>
                                    <p:animScale>
                                      <p:cBhvr>
                                        <p:cTn id="77" dur="26">
                                          <p:stCondLst>
                                            <p:cond delay="1642"/>
                                          </p:stCondLst>
                                        </p:cTn>
                                        <p:tgtEl>
                                          <p:spTgt spid="29"/>
                                        </p:tgtEl>
                                      </p:cBhvr>
                                      <p:to x="100000" y="90000"/>
                                    </p:animScale>
                                    <p:animScale>
                                      <p:cBhvr>
                                        <p:cTn id="78" dur="166" decel="50000">
                                          <p:stCondLst>
                                            <p:cond delay="1668"/>
                                          </p:stCondLst>
                                        </p:cTn>
                                        <p:tgtEl>
                                          <p:spTgt spid="29"/>
                                        </p:tgtEl>
                                      </p:cBhvr>
                                      <p:to x="100000" y="100000"/>
                                    </p:animScale>
                                    <p:animScale>
                                      <p:cBhvr>
                                        <p:cTn id="79" dur="26">
                                          <p:stCondLst>
                                            <p:cond delay="1808"/>
                                          </p:stCondLst>
                                        </p:cTn>
                                        <p:tgtEl>
                                          <p:spTgt spid="29"/>
                                        </p:tgtEl>
                                      </p:cBhvr>
                                      <p:to x="100000" y="95000"/>
                                    </p:animScale>
                                    <p:animScale>
                                      <p:cBhvr>
                                        <p:cTn id="80" dur="166" decel="50000">
                                          <p:stCondLst>
                                            <p:cond delay="1834"/>
                                          </p:stCondLst>
                                        </p:cTn>
                                        <p:tgtEl>
                                          <p:spTgt spid="29"/>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26" presetClass="entr" presetSubtype="0" fill="hold" grpId="0" nodeType="click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wipe(down)">
                                      <p:cBhvr>
                                        <p:cTn id="85" dur="580">
                                          <p:stCondLst>
                                            <p:cond delay="0"/>
                                          </p:stCondLst>
                                        </p:cTn>
                                        <p:tgtEl>
                                          <p:spTgt spid="30"/>
                                        </p:tgtEl>
                                      </p:cBhvr>
                                    </p:animEffect>
                                    <p:anim calcmode="lin" valueType="num">
                                      <p:cBhvr>
                                        <p:cTn id="86"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91" dur="26">
                                          <p:stCondLst>
                                            <p:cond delay="650"/>
                                          </p:stCondLst>
                                        </p:cTn>
                                        <p:tgtEl>
                                          <p:spTgt spid="30"/>
                                        </p:tgtEl>
                                      </p:cBhvr>
                                      <p:to x="100000" y="60000"/>
                                    </p:animScale>
                                    <p:animScale>
                                      <p:cBhvr>
                                        <p:cTn id="92" dur="166" decel="50000">
                                          <p:stCondLst>
                                            <p:cond delay="676"/>
                                          </p:stCondLst>
                                        </p:cTn>
                                        <p:tgtEl>
                                          <p:spTgt spid="30"/>
                                        </p:tgtEl>
                                      </p:cBhvr>
                                      <p:to x="100000" y="100000"/>
                                    </p:animScale>
                                    <p:animScale>
                                      <p:cBhvr>
                                        <p:cTn id="93" dur="26">
                                          <p:stCondLst>
                                            <p:cond delay="1312"/>
                                          </p:stCondLst>
                                        </p:cTn>
                                        <p:tgtEl>
                                          <p:spTgt spid="30"/>
                                        </p:tgtEl>
                                      </p:cBhvr>
                                      <p:to x="100000" y="80000"/>
                                    </p:animScale>
                                    <p:animScale>
                                      <p:cBhvr>
                                        <p:cTn id="94" dur="166" decel="50000">
                                          <p:stCondLst>
                                            <p:cond delay="1338"/>
                                          </p:stCondLst>
                                        </p:cTn>
                                        <p:tgtEl>
                                          <p:spTgt spid="30"/>
                                        </p:tgtEl>
                                      </p:cBhvr>
                                      <p:to x="100000" y="100000"/>
                                    </p:animScale>
                                    <p:animScale>
                                      <p:cBhvr>
                                        <p:cTn id="95" dur="26">
                                          <p:stCondLst>
                                            <p:cond delay="1642"/>
                                          </p:stCondLst>
                                        </p:cTn>
                                        <p:tgtEl>
                                          <p:spTgt spid="30"/>
                                        </p:tgtEl>
                                      </p:cBhvr>
                                      <p:to x="100000" y="90000"/>
                                    </p:animScale>
                                    <p:animScale>
                                      <p:cBhvr>
                                        <p:cTn id="96" dur="166" decel="50000">
                                          <p:stCondLst>
                                            <p:cond delay="1668"/>
                                          </p:stCondLst>
                                        </p:cTn>
                                        <p:tgtEl>
                                          <p:spTgt spid="30"/>
                                        </p:tgtEl>
                                      </p:cBhvr>
                                      <p:to x="100000" y="100000"/>
                                    </p:animScale>
                                    <p:animScale>
                                      <p:cBhvr>
                                        <p:cTn id="97" dur="26">
                                          <p:stCondLst>
                                            <p:cond delay="1808"/>
                                          </p:stCondLst>
                                        </p:cTn>
                                        <p:tgtEl>
                                          <p:spTgt spid="30"/>
                                        </p:tgtEl>
                                      </p:cBhvr>
                                      <p:to x="100000" y="95000"/>
                                    </p:animScale>
                                    <p:animScale>
                                      <p:cBhvr>
                                        <p:cTn id="98" dur="166" decel="50000">
                                          <p:stCondLst>
                                            <p:cond delay="1834"/>
                                          </p:stCondLst>
                                        </p:cTn>
                                        <p:tgtEl>
                                          <p:spTgt spid="30"/>
                                        </p:tgtEl>
                                      </p:cBhvr>
                                      <p:to x="100000" y="100000"/>
                                    </p:animScale>
                                  </p:childTnLst>
                                </p:cTn>
                              </p:par>
                            </p:childTnLst>
                          </p:cTn>
                        </p:par>
                      </p:childTnLst>
                    </p:cTn>
                  </p:par>
                  <p:par>
                    <p:cTn id="99" fill="hold">
                      <p:stCondLst>
                        <p:cond delay="indefinite"/>
                      </p:stCondLst>
                      <p:childTnLst>
                        <p:par>
                          <p:cTn id="100" fill="hold">
                            <p:stCondLst>
                              <p:cond delay="0"/>
                            </p:stCondLst>
                            <p:childTnLst>
                              <p:par>
                                <p:cTn id="101" presetID="26" presetClass="entr" presetSubtype="0" fill="hold" grpId="0" nodeType="click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wipe(down)">
                                      <p:cBhvr>
                                        <p:cTn id="103" dur="580">
                                          <p:stCondLst>
                                            <p:cond delay="0"/>
                                          </p:stCondLst>
                                        </p:cTn>
                                        <p:tgtEl>
                                          <p:spTgt spid="31"/>
                                        </p:tgtEl>
                                      </p:cBhvr>
                                    </p:animEffect>
                                    <p:anim calcmode="lin" valueType="num">
                                      <p:cBhvr>
                                        <p:cTn id="104"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109" dur="26">
                                          <p:stCondLst>
                                            <p:cond delay="650"/>
                                          </p:stCondLst>
                                        </p:cTn>
                                        <p:tgtEl>
                                          <p:spTgt spid="31"/>
                                        </p:tgtEl>
                                      </p:cBhvr>
                                      <p:to x="100000" y="60000"/>
                                    </p:animScale>
                                    <p:animScale>
                                      <p:cBhvr>
                                        <p:cTn id="110" dur="166" decel="50000">
                                          <p:stCondLst>
                                            <p:cond delay="676"/>
                                          </p:stCondLst>
                                        </p:cTn>
                                        <p:tgtEl>
                                          <p:spTgt spid="31"/>
                                        </p:tgtEl>
                                      </p:cBhvr>
                                      <p:to x="100000" y="100000"/>
                                    </p:animScale>
                                    <p:animScale>
                                      <p:cBhvr>
                                        <p:cTn id="111" dur="26">
                                          <p:stCondLst>
                                            <p:cond delay="1312"/>
                                          </p:stCondLst>
                                        </p:cTn>
                                        <p:tgtEl>
                                          <p:spTgt spid="31"/>
                                        </p:tgtEl>
                                      </p:cBhvr>
                                      <p:to x="100000" y="80000"/>
                                    </p:animScale>
                                    <p:animScale>
                                      <p:cBhvr>
                                        <p:cTn id="112" dur="166" decel="50000">
                                          <p:stCondLst>
                                            <p:cond delay="1338"/>
                                          </p:stCondLst>
                                        </p:cTn>
                                        <p:tgtEl>
                                          <p:spTgt spid="31"/>
                                        </p:tgtEl>
                                      </p:cBhvr>
                                      <p:to x="100000" y="100000"/>
                                    </p:animScale>
                                    <p:animScale>
                                      <p:cBhvr>
                                        <p:cTn id="113" dur="26">
                                          <p:stCondLst>
                                            <p:cond delay="1642"/>
                                          </p:stCondLst>
                                        </p:cTn>
                                        <p:tgtEl>
                                          <p:spTgt spid="31"/>
                                        </p:tgtEl>
                                      </p:cBhvr>
                                      <p:to x="100000" y="90000"/>
                                    </p:animScale>
                                    <p:animScale>
                                      <p:cBhvr>
                                        <p:cTn id="114" dur="166" decel="50000">
                                          <p:stCondLst>
                                            <p:cond delay="1668"/>
                                          </p:stCondLst>
                                        </p:cTn>
                                        <p:tgtEl>
                                          <p:spTgt spid="31"/>
                                        </p:tgtEl>
                                      </p:cBhvr>
                                      <p:to x="100000" y="100000"/>
                                    </p:animScale>
                                    <p:animScale>
                                      <p:cBhvr>
                                        <p:cTn id="115" dur="26">
                                          <p:stCondLst>
                                            <p:cond delay="1808"/>
                                          </p:stCondLst>
                                        </p:cTn>
                                        <p:tgtEl>
                                          <p:spTgt spid="31"/>
                                        </p:tgtEl>
                                      </p:cBhvr>
                                      <p:to x="100000" y="95000"/>
                                    </p:animScale>
                                    <p:animScale>
                                      <p:cBhvr>
                                        <p:cTn id="116" dur="166" decel="50000">
                                          <p:stCondLst>
                                            <p:cond delay="1834"/>
                                          </p:stCondLst>
                                        </p:cTn>
                                        <p:tgtEl>
                                          <p:spTgt spid="31"/>
                                        </p:tgtEl>
                                      </p:cBhvr>
                                      <p:to x="100000" y="100000"/>
                                    </p:animScale>
                                  </p:childTnLst>
                                </p:cTn>
                              </p:par>
                            </p:childTnLst>
                          </p:cTn>
                        </p:par>
                      </p:childTnLst>
                    </p:cTn>
                  </p:par>
                  <p:par>
                    <p:cTn id="117" fill="hold">
                      <p:stCondLst>
                        <p:cond delay="indefinite"/>
                      </p:stCondLst>
                      <p:childTnLst>
                        <p:par>
                          <p:cTn id="118" fill="hold">
                            <p:stCondLst>
                              <p:cond delay="0"/>
                            </p:stCondLst>
                            <p:childTnLst>
                              <p:par>
                                <p:cTn id="119" presetID="26" presetClass="entr" presetSubtype="0" fill="hold" grpId="0" nodeType="click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wipe(down)">
                                      <p:cBhvr>
                                        <p:cTn id="121" dur="580">
                                          <p:stCondLst>
                                            <p:cond delay="0"/>
                                          </p:stCondLst>
                                        </p:cTn>
                                        <p:tgtEl>
                                          <p:spTgt spid="32"/>
                                        </p:tgtEl>
                                      </p:cBhvr>
                                    </p:animEffect>
                                    <p:anim calcmode="lin" valueType="num">
                                      <p:cBhvr>
                                        <p:cTn id="122"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23"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24"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25"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26"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27" dur="26">
                                          <p:stCondLst>
                                            <p:cond delay="650"/>
                                          </p:stCondLst>
                                        </p:cTn>
                                        <p:tgtEl>
                                          <p:spTgt spid="32"/>
                                        </p:tgtEl>
                                      </p:cBhvr>
                                      <p:to x="100000" y="60000"/>
                                    </p:animScale>
                                    <p:animScale>
                                      <p:cBhvr>
                                        <p:cTn id="128" dur="166" decel="50000">
                                          <p:stCondLst>
                                            <p:cond delay="676"/>
                                          </p:stCondLst>
                                        </p:cTn>
                                        <p:tgtEl>
                                          <p:spTgt spid="32"/>
                                        </p:tgtEl>
                                      </p:cBhvr>
                                      <p:to x="100000" y="100000"/>
                                    </p:animScale>
                                    <p:animScale>
                                      <p:cBhvr>
                                        <p:cTn id="129" dur="26">
                                          <p:stCondLst>
                                            <p:cond delay="1312"/>
                                          </p:stCondLst>
                                        </p:cTn>
                                        <p:tgtEl>
                                          <p:spTgt spid="32"/>
                                        </p:tgtEl>
                                      </p:cBhvr>
                                      <p:to x="100000" y="80000"/>
                                    </p:animScale>
                                    <p:animScale>
                                      <p:cBhvr>
                                        <p:cTn id="130" dur="166" decel="50000">
                                          <p:stCondLst>
                                            <p:cond delay="1338"/>
                                          </p:stCondLst>
                                        </p:cTn>
                                        <p:tgtEl>
                                          <p:spTgt spid="32"/>
                                        </p:tgtEl>
                                      </p:cBhvr>
                                      <p:to x="100000" y="100000"/>
                                    </p:animScale>
                                    <p:animScale>
                                      <p:cBhvr>
                                        <p:cTn id="131" dur="26">
                                          <p:stCondLst>
                                            <p:cond delay="1642"/>
                                          </p:stCondLst>
                                        </p:cTn>
                                        <p:tgtEl>
                                          <p:spTgt spid="32"/>
                                        </p:tgtEl>
                                      </p:cBhvr>
                                      <p:to x="100000" y="90000"/>
                                    </p:animScale>
                                    <p:animScale>
                                      <p:cBhvr>
                                        <p:cTn id="132" dur="166" decel="50000">
                                          <p:stCondLst>
                                            <p:cond delay="1668"/>
                                          </p:stCondLst>
                                        </p:cTn>
                                        <p:tgtEl>
                                          <p:spTgt spid="32"/>
                                        </p:tgtEl>
                                      </p:cBhvr>
                                      <p:to x="100000" y="100000"/>
                                    </p:animScale>
                                    <p:animScale>
                                      <p:cBhvr>
                                        <p:cTn id="133" dur="26">
                                          <p:stCondLst>
                                            <p:cond delay="1808"/>
                                          </p:stCondLst>
                                        </p:cTn>
                                        <p:tgtEl>
                                          <p:spTgt spid="32"/>
                                        </p:tgtEl>
                                      </p:cBhvr>
                                      <p:to x="100000" y="95000"/>
                                    </p:animScale>
                                    <p:animScale>
                                      <p:cBhvr>
                                        <p:cTn id="134"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9" grpId="0"/>
      <p:bldP spid="30" grpId="0"/>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207752"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323528" y="107921"/>
            <a:ext cx="7632848" cy="584775"/>
          </a:xfrm>
          <a:prstGeom prst="rect">
            <a:avLst/>
          </a:prstGeom>
        </p:spPr>
        <p:txBody>
          <a:bodyPr wrap="square">
            <a:spAutoFit/>
          </a:bodyPr>
          <a:lstStyle/>
          <a:p>
            <a:pPr algn="ctr"/>
            <a:r>
              <a:rPr lang="fr-FR" sz="3200" b="1" dirty="0" smtClean="0">
                <a:solidFill>
                  <a:srgbClr val="C00000"/>
                </a:solidFill>
                <a:cs typeface="Andalus" pitchFamily="2" charset="-78"/>
              </a:rPr>
              <a:t>Dessin Technique</a:t>
            </a:r>
            <a:r>
              <a:rPr lang="ar-SA" sz="3200" b="1" dirty="0">
                <a:solidFill>
                  <a:srgbClr val="C00000"/>
                </a:solidFill>
                <a:cs typeface="Andalus" pitchFamily="2" charset="-78"/>
              </a:rPr>
              <a:t>الرســـم التقنـــــي </a:t>
            </a:r>
            <a:r>
              <a:rPr lang="ar-SA" sz="3200" b="1" dirty="0" smtClean="0">
                <a:solidFill>
                  <a:srgbClr val="C00000"/>
                </a:solidFill>
                <a:cs typeface="Andalus" pitchFamily="2" charset="-78"/>
              </a:rPr>
              <a:t>  </a:t>
            </a:r>
            <a:r>
              <a:rPr lang="fr-FR" sz="3200" b="1" dirty="0" smtClean="0">
                <a:solidFill>
                  <a:srgbClr val="C00000"/>
                </a:solidFill>
                <a:cs typeface="Andalus" pitchFamily="2" charset="-78"/>
              </a:rPr>
              <a:t>    </a:t>
            </a:r>
            <a:endParaRPr lang="fr-FR" sz="3200" b="1" dirty="0">
              <a:solidFill>
                <a:srgbClr val="C00000"/>
              </a:solidFill>
            </a:endParaRPr>
          </a:p>
        </p:txBody>
      </p:sp>
      <p:cxnSp>
        <p:nvCxnSpPr>
          <p:cNvPr id="9" name="Connecteur droit 8"/>
          <p:cNvCxnSpPr/>
          <p:nvPr/>
        </p:nvCxnSpPr>
        <p:spPr>
          <a:xfrm>
            <a:off x="-74182" y="764704"/>
            <a:ext cx="820187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3923928" y="836712"/>
            <a:ext cx="4297538" cy="461665"/>
          </a:xfrm>
          <a:prstGeom prst="rect">
            <a:avLst/>
          </a:prstGeom>
        </p:spPr>
        <p:txBody>
          <a:bodyPr wrap="square">
            <a:spAutoFit/>
          </a:bodyPr>
          <a:lstStyle/>
          <a:p>
            <a:pPr algn="r"/>
            <a:r>
              <a:rPr lang="ar-SA" sz="2400" b="1" dirty="0" smtClean="0">
                <a:solidFill>
                  <a:srgbClr val="C00000"/>
                </a:solidFill>
              </a:rPr>
              <a:t>2.2.1- </a:t>
            </a:r>
            <a:r>
              <a:rPr lang="ar-SA" sz="2400" b="1" u="sng" dirty="0">
                <a:solidFill>
                  <a:srgbClr val="C00000"/>
                </a:solidFill>
              </a:rPr>
              <a:t>أدوات الـرسـم </a:t>
            </a:r>
            <a:r>
              <a:rPr lang="ar-SA" sz="2400" b="1" u="sng" dirty="0" smtClean="0">
                <a:solidFill>
                  <a:srgbClr val="C00000"/>
                </a:solidFill>
              </a:rPr>
              <a:t>المعلوماتية </a:t>
            </a:r>
            <a:r>
              <a:rPr lang="ar-SA" sz="2400" b="1" dirty="0" smtClean="0">
                <a:solidFill>
                  <a:srgbClr val="C00000"/>
                </a:solidFill>
              </a:rPr>
              <a:t>:</a:t>
            </a:r>
            <a:endParaRPr lang="fr-FR" sz="2400" b="1" dirty="0">
              <a:solidFill>
                <a:srgbClr val="C00000"/>
              </a:solidFill>
            </a:endParaRPr>
          </a:p>
        </p:txBody>
      </p:sp>
      <p:sp>
        <p:nvSpPr>
          <p:cNvPr id="11" name="Rectangle 10"/>
          <p:cNvSpPr/>
          <p:nvPr/>
        </p:nvSpPr>
        <p:spPr>
          <a:xfrm>
            <a:off x="179512" y="1268760"/>
            <a:ext cx="7200800" cy="1200329"/>
          </a:xfrm>
          <a:prstGeom prst="rect">
            <a:avLst/>
          </a:prstGeom>
        </p:spPr>
        <p:txBody>
          <a:bodyPr wrap="square">
            <a:spAutoFit/>
          </a:bodyPr>
          <a:lstStyle/>
          <a:p>
            <a:pPr algn="r" rtl="1"/>
            <a:r>
              <a:rPr lang="ar-MA" sz="2400" b="1" dirty="0">
                <a:solidFill>
                  <a:srgbClr val="3333FF"/>
                </a:solidFill>
              </a:rPr>
              <a:t>تتجلى أهمية الرسم المعلوماتي في كونه يمكن من ربح الوقت والجهد والحصول على رسمت بجودة عالية وبالتالي مردودية </a:t>
            </a:r>
            <a:r>
              <a:rPr lang="ar-MA" sz="2400" b="1" dirty="0" smtClean="0">
                <a:solidFill>
                  <a:srgbClr val="3333FF"/>
                </a:solidFill>
              </a:rPr>
              <a:t>أحسن.</a:t>
            </a:r>
            <a:r>
              <a:rPr lang="ar-SA" sz="2400" b="1" dirty="0">
                <a:solidFill>
                  <a:srgbClr val="3333FF"/>
                </a:solidFill>
              </a:rPr>
              <a:t> </a:t>
            </a:r>
            <a:r>
              <a:rPr lang="ar-MA" sz="2400" b="1" dirty="0" smtClean="0">
                <a:solidFill>
                  <a:srgbClr val="3333FF"/>
                </a:solidFill>
              </a:rPr>
              <a:t>نستعمل </a:t>
            </a:r>
            <a:r>
              <a:rPr lang="ar-MA" sz="2400" b="1" dirty="0">
                <a:solidFill>
                  <a:srgbClr val="3333FF"/>
                </a:solidFill>
              </a:rPr>
              <a:t>أساسا الأدوات التالية</a:t>
            </a:r>
            <a:r>
              <a:rPr lang="ar-MA" sz="2400" b="1" dirty="0" smtClean="0">
                <a:solidFill>
                  <a:srgbClr val="3333FF"/>
                </a:solidFill>
              </a:rPr>
              <a:t>:</a:t>
            </a:r>
            <a:endParaRPr lang="fr-FR" sz="2400" b="1" dirty="0">
              <a:solidFill>
                <a:srgbClr val="3333FF"/>
              </a:solidFill>
            </a:endParaRPr>
          </a:p>
        </p:txBody>
      </p:sp>
      <p:sp>
        <p:nvSpPr>
          <p:cNvPr id="12" name="Rectangle 11"/>
          <p:cNvSpPr/>
          <p:nvPr/>
        </p:nvSpPr>
        <p:spPr>
          <a:xfrm>
            <a:off x="3902790" y="2348880"/>
            <a:ext cx="1662635" cy="461665"/>
          </a:xfrm>
          <a:prstGeom prst="rect">
            <a:avLst/>
          </a:prstGeom>
        </p:spPr>
        <p:txBody>
          <a:bodyPr wrap="none">
            <a:spAutoFit/>
          </a:bodyPr>
          <a:lstStyle/>
          <a:p>
            <a:pPr lvl="0" algn="r" rtl="1"/>
            <a:r>
              <a:rPr lang="ar-SA" sz="2400" b="1" dirty="0" smtClean="0">
                <a:solidFill>
                  <a:srgbClr val="C00000"/>
                </a:solidFill>
              </a:rPr>
              <a:t>*</a:t>
            </a:r>
            <a:r>
              <a:rPr lang="ar-SA" sz="2400" b="1" dirty="0" smtClean="0">
                <a:solidFill>
                  <a:srgbClr val="3333FF"/>
                </a:solidFill>
              </a:rPr>
              <a:t> </a:t>
            </a:r>
            <a:r>
              <a:rPr lang="ar-MA" sz="2400" b="1" dirty="0" smtClean="0">
                <a:solidFill>
                  <a:srgbClr val="3333FF"/>
                </a:solidFill>
              </a:rPr>
              <a:t>حاس</a:t>
            </a:r>
            <a:r>
              <a:rPr lang="ar-SA" sz="2400" b="1" dirty="0" smtClean="0">
                <a:solidFill>
                  <a:srgbClr val="3333FF"/>
                </a:solidFill>
              </a:rPr>
              <a:t>ـــــــ</a:t>
            </a:r>
            <a:r>
              <a:rPr lang="ar-MA" sz="2400" b="1" dirty="0" smtClean="0">
                <a:solidFill>
                  <a:srgbClr val="3333FF"/>
                </a:solidFill>
              </a:rPr>
              <a:t>وب</a:t>
            </a:r>
            <a:r>
              <a:rPr lang="ar-MA" sz="2400" b="1" dirty="0">
                <a:solidFill>
                  <a:srgbClr val="3333FF"/>
                </a:solidFill>
              </a:rPr>
              <a:t>.</a:t>
            </a:r>
            <a:endParaRPr lang="fr-FR" sz="2400" b="1" dirty="0">
              <a:solidFill>
                <a:srgbClr val="3333FF"/>
              </a:solidFill>
            </a:endParaRPr>
          </a:p>
        </p:txBody>
      </p:sp>
      <p:sp>
        <p:nvSpPr>
          <p:cNvPr id="13" name="Rectangle 12"/>
          <p:cNvSpPr/>
          <p:nvPr/>
        </p:nvSpPr>
        <p:spPr>
          <a:xfrm>
            <a:off x="3419872" y="2708920"/>
            <a:ext cx="2165978" cy="461665"/>
          </a:xfrm>
          <a:prstGeom prst="rect">
            <a:avLst/>
          </a:prstGeom>
        </p:spPr>
        <p:txBody>
          <a:bodyPr wrap="none">
            <a:spAutoFit/>
          </a:bodyPr>
          <a:lstStyle/>
          <a:p>
            <a:pPr lvl="0" algn="r" rtl="1"/>
            <a:r>
              <a:rPr lang="ar-SA" sz="2400" b="1" dirty="0" smtClean="0">
                <a:solidFill>
                  <a:srgbClr val="C00000"/>
                </a:solidFill>
              </a:rPr>
              <a:t>*</a:t>
            </a:r>
            <a:r>
              <a:rPr lang="ar-SA" sz="2400" b="1" dirty="0" smtClean="0">
                <a:solidFill>
                  <a:srgbClr val="3333FF"/>
                </a:solidFill>
              </a:rPr>
              <a:t> </a:t>
            </a:r>
            <a:r>
              <a:rPr lang="ar-MA" sz="2400" b="1" dirty="0" smtClean="0">
                <a:solidFill>
                  <a:srgbClr val="3333FF"/>
                </a:solidFill>
              </a:rPr>
              <a:t>برن</a:t>
            </a:r>
            <a:r>
              <a:rPr lang="ar-SA" sz="2400" b="1" dirty="0" smtClean="0">
                <a:solidFill>
                  <a:srgbClr val="3333FF"/>
                </a:solidFill>
              </a:rPr>
              <a:t>ـــــ</a:t>
            </a:r>
            <a:r>
              <a:rPr lang="ar-MA" sz="2400" b="1" dirty="0" smtClean="0">
                <a:solidFill>
                  <a:srgbClr val="3333FF"/>
                </a:solidFill>
              </a:rPr>
              <a:t>ام للرس</a:t>
            </a:r>
            <a:r>
              <a:rPr lang="ar-SA" sz="2400" b="1" dirty="0" smtClean="0">
                <a:solidFill>
                  <a:srgbClr val="3333FF"/>
                </a:solidFill>
              </a:rPr>
              <a:t>ــــ</a:t>
            </a:r>
            <a:r>
              <a:rPr lang="ar-MA" sz="2400" b="1" dirty="0" smtClean="0">
                <a:solidFill>
                  <a:srgbClr val="3333FF"/>
                </a:solidFill>
              </a:rPr>
              <a:t>م</a:t>
            </a:r>
            <a:r>
              <a:rPr lang="ar-MA" sz="2400" b="1" dirty="0">
                <a:solidFill>
                  <a:srgbClr val="3333FF"/>
                </a:solidFill>
              </a:rPr>
              <a:t>.</a:t>
            </a:r>
            <a:endParaRPr lang="fr-FR" sz="2400" b="1" dirty="0">
              <a:solidFill>
                <a:srgbClr val="3333FF"/>
              </a:solidFill>
            </a:endParaRPr>
          </a:p>
        </p:txBody>
      </p:sp>
      <p:sp>
        <p:nvSpPr>
          <p:cNvPr id="16" name="Rectangle 15"/>
          <p:cNvSpPr/>
          <p:nvPr/>
        </p:nvSpPr>
        <p:spPr>
          <a:xfrm>
            <a:off x="4502861" y="2924944"/>
            <a:ext cx="3625579" cy="584775"/>
          </a:xfrm>
          <a:prstGeom prst="rect">
            <a:avLst/>
          </a:prstGeom>
        </p:spPr>
        <p:txBody>
          <a:bodyPr wrap="square">
            <a:spAutoFit/>
          </a:bodyPr>
          <a:lstStyle/>
          <a:p>
            <a:pPr algn="r" rtl="1"/>
            <a:r>
              <a:rPr lang="ar-SA" sz="3200" b="1" dirty="0" smtClean="0">
                <a:solidFill>
                  <a:srgbClr val="00B050"/>
                </a:solidFill>
                <a:cs typeface="Arabic Transparent" pitchFamily="2" charset="-78"/>
              </a:rPr>
              <a:t>3.1- </a:t>
            </a:r>
            <a:r>
              <a:rPr lang="ar-MA" sz="3200" b="1" u="sng" dirty="0">
                <a:solidFill>
                  <a:srgbClr val="00B050"/>
                </a:solidFill>
              </a:rPr>
              <a:t>تطبيق</a:t>
            </a:r>
            <a:r>
              <a:rPr lang="ar-SA" sz="3200" b="1" u="sng" dirty="0">
                <a:solidFill>
                  <a:srgbClr val="00B050"/>
                </a:solidFill>
              </a:rPr>
              <a:t>ـــــــ</a:t>
            </a:r>
            <a:r>
              <a:rPr lang="ar-MA" sz="3200" b="1" u="sng" dirty="0">
                <a:solidFill>
                  <a:srgbClr val="00B050"/>
                </a:solidFill>
              </a:rPr>
              <a:t>ات </a:t>
            </a:r>
            <a:r>
              <a:rPr lang="ar-SA" sz="3200" dirty="0" smtClean="0">
                <a:solidFill>
                  <a:srgbClr val="00B050"/>
                </a:solidFill>
              </a:rPr>
              <a:t>:</a:t>
            </a:r>
            <a:r>
              <a:rPr lang="ar-SA" sz="3200" b="1" u="sng" dirty="0" smtClean="0">
                <a:solidFill>
                  <a:srgbClr val="00B050"/>
                </a:solidFill>
                <a:cs typeface="Arabic Transparent" pitchFamily="2" charset="-78"/>
              </a:rPr>
              <a:t> </a:t>
            </a:r>
            <a:endParaRPr lang="fr-FR" sz="3200" b="1" u="sng" dirty="0">
              <a:solidFill>
                <a:srgbClr val="00B050"/>
              </a:solidFill>
              <a:cs typeface="Arabic Transparent" pitchFamily="2" charset="-78"/>
            </a:endParaRPr>
          </a:p>
        </p:txBody>
      </p:sp>
      <p:sp>
        <p:nvSpPr>
          <p:cNvPr id="17" name="Rectangle 16"/>
          <p:cNvSpPr/>
          <p:nvPr/>
        </p:nvSpPr>
        <p:spPr>
          <a:xfrm>
            <a:off x="467545" y="3789040"/>
            <a:ext cx="6912768" cy="1200329"/>
          </a:xfrm>
          <a:prstGeom prst="rect">
            <a:avLst/>
          </a:prstGeom>
        </p:spPr>
        <p:txBody>
          <a:bodyPr wrap="square">
            <a:spAutoFit/>
          </a:bodyPr>
          <a:lstStyle/>
          <a:p>
            <a:pPr algn="r" rtl="1"/>
            <a:r>
              <a:rPr lang="ar-MA" sz="2400" b="1" dirty="0" smtClean="0">
                <a:solidFill>
                  <a:srgbClr val="3333FF"/>
                </a:solidFill>
              </a:rPr>
              <a:t>أرسم </a:t>
            </a:r>
            <a:r>
              <a:rPr lang="ar-MA" sz="2400" b="1" dirty="0">
                <a:solidFill>
                  <a:srgbClr val="3333FF"/>
                </a:solidFill>
              </a:rPr>
              <a:t>مستطيلا بسلم 2:3 أبعاده الحقيقية هي :</a:t>
            </a:r>
            <a:endParaRPr lang="fr-FR" sz="2400" b="1" dirty="0">
              <a:solidFill>
                <a:srgbClr val="3333FF"/>
              </a:solidFill>
            </a:endParaRPr>
          </a:p>
          <a:p>
            <a:pPr algn="r" rtl="1"/>
            <a:r>
              <a:rPr lang="ar-SA" sz="2400" b="1" dirty="0" smtClean="0">
                <a:solidFill>
                  <a:srgbClr val="3333FF"/>
                </a:solidFill>
              </a:rPr>
              <a:t>	</a:t>
            </a:r>
            <a:r>
              <a:rPr lang="ar-MA" sz="2400" b="1" dirty="0" smtClean="0">
                <a:solidFill>
                  <a:srgbClr val="3333FF"/>
                </a:solidFill>
              </a:rPr>
              <a:t>الطول</a:t>
            </a:r>
            <a:r>
              <a:rPr lang="ar-MA" sz="2400" b="1" dirty="0">
                <a:solidFill>
                  <a:srgbClr val="3333FF"/>
                </a:solidFill>
              </a:rPr>
              <a:t>: </a:t>
            </a:r>
            <a:r>
              <a:rPr lang="fr-FR" sz="2400" b="1" dirty="0">
                <a:solidFill>
                  <a:srgbClr val="3333FF"/>
                </a:solidFill>
              </a:rPr>
              <a:t>mm</a:t>
            </a:r>
            <a:r>
              <a:rPr lang="ar-MA" sz="2400" b="1" dirty="0">
                <a:solidFill>
                  <a:srgbClr val="3333FF"/>
                </a:solidFill>
              </a:rPr>
              <a:t>75.</a:t>
            </a:r>
            <a:endParaRPr lang="fr-FR" sz="2400" b="1" dirty="0">
              <a:solidFill>
                <a:srgbClr val="3333FF"/>
              </a:solidFill>
            </a:endParaRPr>
          </a:p>
          <a:p>
            <a:pPr algn="r" rtl="1"/>
            <a:r>
              <a:rPr lang="ar-SA" sz="2400" b="1" dirty="0" smtClean="0">
                <a:solidFill>
                  <a:srgbClr val="3333FF"/>
                </a:solidFill>
              </a:rPr>
              <a:t>	</a:t>
            </a:r>
            <a:r>
              <a:rPr lang="ar-MA" sz="2400" b="1" dirty="0" smtClean="0">
                <a:solidFill>
                  <a:srgbClr val="3333FF"/>
                </a:solidFill>
              </a:rPr>
              <a:t>العرض</a:t>
            </a:r>
            <a:r>
              <a:rPr lang="ar-MA" sz="2400" b="1" dirty="0">
                <a:solidFill>
                  <a:srgbClr val="3333FF"/>
                </a:solidFill>
              </a:rPr>
              <a:t>: </a:t>
            </a:r>
            <a:r>
              <a:rPr lang="fr-FR" sz="2400" b="1" dirty="0">
                <a:solidFill>
                  <a:srgbClr val="3333FF"/>
                </a:solidFill>
              </a:rPr>
              <a:t>mm</a:t>
            </a:r>
            <a:r>
              <a:rPr lang="ar-MA" sz="2400" b="1" dirty="0">
                <a:solidFill>
                  <a:srgbClr val="3333FF"/>
                </a:solidFill>
              </a:rPr>
              <a:t>30.</a:t>
            </a:r>
            <a:endParaRPr lang="fr-FR" sz="2400" b="1" dirty="0">
              <a:solidFill>
                <a:srgbClr val="3333FF"/>
              </a:solidFill>
            </a:endParaRPr>
          </a:p>
        </p:txBody>
      </p:sp>
      <p:sp>
        <p:nvSpPr>
          <p:cNvPr id="18" name="Rectangle 17"/>
          <p:cNvSpPr/>
          <p:nvPr/>
        </p:nvSpPr>
        <p:spPr>
          <a:xfrm>
            <a:off x="5253500" y="3429000"/>
            <a:ext cx="2039341" cy="461665"/>
          </a:xfrm>
          <a:prstGeom prst="rect">
            <a:avLst/>
          </a:prstGeom>
        </p:spPr>
        <p:txBody>
          <a:bodyPr wrap="none">
            <a:spAutoFit/>
          </a:bodyPr>
          <a:lstStyle/>
          <a:p>
            <a:r>
              <a:rPr lang="ar-SA" sz="2400" b="1" dirty="0" smtClean="0">
                <a:solidFill>
                  <a:srgbClr val="C00000"/>
                </a:solidFill>
              </a:rPr>
              <a:t>تمريــــــــــــن </a:t>
            </a:r>
            <a:r>
              <a:rPr lang="ar-SA" sz="2400" b="1" dirty="0">
                <a:solidFill>
                  <a:srgbClr val="C00000"/>
                </a:solidFill>
              </a:rPr>
              <a:t>1 </a:t>
            </a:r>
            <a:r>
              <a:rPr lang="ar-SA" sz="2400" b="1" dirty="0" smtClean="0">
                <a:solidFill>
                  <a:srgbClr val="C00000"/>
                </a:solidFill>
              </a:rPr>
              <a:t>: </a:t>
            </a:r>
            <a:endParaRPr lang="fr-FR" sz="2400" dirty="0">
              <a:solidFill>
                <a:srgbClr val="C00000"/>
              </a:solidFill>
            </a:endParaRPr>
          </a:p>
        </p:txBody>
      </p:sp>
      <p:sp>
        <p:nvSpPr>
          <p:cNvPr id="19" name="Rectangle 18"/>
          <p:cNvSpPr/>
          <p:nvPr/>
        </p:nvSpPr>
        <p:spPr>
          <a:xfrm>
            <a:off x="5268963" y="4983559"/>
            <a:ext cx="2039341" cy="461665"/>
          </a:xfrm>
          <a:prstGeom prst="rect">
            <a:avLst/>
          </a:prstGeom>
        </p:spPr>
        <p:txBody>
          <a:bodyPr wrap="none">
            <a:spAutoFit/>
          </a:bodyPr>
          <a:lstStyle/>
          <a:p>
            <a:r>
              <a:rPr lang="ar-SA" sz="2400" b="1" dirty="0" smtClean="0">
                <a:solidFill>
                  <a:srgbClr val="C00000"/>
                </a:solidFill>
              </a:rPr>
              <a:t>تمريــــــــــــن 2 : </a:t>
            </a:r>
            <a:endParaRPr lang="fr-FR" sz="2400" dirty="0">
              <a:solidFill>
                <a:srgbClr val="C00000"/>
              </a:solidFill>
            </a:endParaRPr>
          </a:p>
        </p:txBody>
      </p:sp>
      <p:sp>
        <p:nvSpPr>
          <p:cNvPr id="20" name="Rectangle 19"/>
          <p:cNvSpPr/>
          <p:nvPr/>
        </p:nvSpPr>
        <p:spPr>
          <a:xfrm>
            <a:off x="317251" y="5445224"/>
            <a:ext cx="7207077" cy="1015663"/>
          </a:xfrm>
          <a:prstGeom prst="rect">
            <a:avLst/>
          </a:prstGeom>
        </p:spPr>
        <p:txBody>
          <a:bodyPr wrap="square">
            <a:spAutoFit/>
          </a:bodyPr>
          <a:lstStyle/>
          <a:p>
            <a:pPr algn="r" rtl="1"/>
            <a:r>
              <a:rPr lang="fr-FR" sz="2000" b="1" dirty="0">
                <a:solidFill>
                  <a:srgbClr val="3333FF"/>
                </a:solidFill>
              </a:rPr>
              <a:t> </a:t>
            </a:r>
            <a:r>
              <a:rPr lang="ar-MA" sz="2000" b="1" dirty="0">
                <a:solidFill>
                  <a:srgbClr val="3333FF"/>
                </a:solidFill>
              </a:rPr>
              <a:t>الأبعاد الحقيقية لمستطيل هي 500= </a:t>
            </a:r>
            <a:r>
              <a:rPr lang="fr-FR" sz="2000" b="1" dirty="0">
                <a:solidFill>
                  <a:srgbClr val="3333FF"/>
                </a:solidFill>
              </a:rPr>
              <a:t>l</a:t>
            </a:r>
            <a:r>
              <a:rPr lang="ar-MA" sz="2000" b="1" dirty="0">
                <a:solidFill>
                  <a:srgbClr val="3333FF"/>
                </a:solidFill>
              </a:rPr>
              <a:t>  و 700= </a:t>
            </a:r>
            <a:r>
              <a:rPr lang="fr-FR" sz="2000" b="1" dirty="0">
                <a:solidFill>
                  <a:srgbClr val="3333FF"/>
                </a:solidFill>
              </a:rPr>
              <a:t>L</a:t>
            </a:r>
            <a:r>
              <a:rPr lang="ar-MA" sz="2000" b="1" dirty="0">
                <a:solidFill>
                  <a:srgbClr val="3333FF"/>
                </a:solidFill>
              </a:rPr>
              <a:t>   ومرسوم بحيث 50=</a:t>
            </a:r>
            <a:r>
              <a:rPr lang="fr-FR" sz="2000" b="1" dirty="0">
                <a:solidFill>
                  <a:srgbClr val="3333FF"/>
                </a:solidFill>
              </a:rPr>
              <a:t>l</a:t>
            </a:r>
            <a:r>
              <a:rPr lang="ar-MA" sz="2000" b="1" dirty="0">
                <a:solidFill>
                  <a:srgbClr val="3333FF"/>
                </a:solidFill>
              </a:rPr>
              <a:t> و70=</a:t>
            </a:r>
            <a:r>
              <a:rPr lang="fr-FR" sz="2000" b="1" dirty="0">
                <a:solidFill>
                  <a:srgbClr val="3333FF"/>
                </a:solidFill>
              </a:rPr>
              <a:t>L</a:t>
            </a:r>
          </a:p>
          <a:p>
            <a:pPr lvl="0" algn="r" rtl="1"/>
            <a:r>
              <a:rPr lang="ar-SA" sz="2000" b="1" dirty="0" smtClean="0">
                <a:solidFill>
                  <a:srgbClr val="3333FF"/>
                </a:solidFill>
              </a:rPr>
              <a:t>	1- </a:t>
            </a:r>
            <a:r>
              <a:rPr lang="ar-MA" sz="2000" b="1" dirty="0" smtClean="0">
                <a:solidFill>
                  <a:srgbClr val="3333FF"/>
                </a:solidFill>
              </a:rPr>
              <a:t>أحسب </a:t>
            </a:r>
            <a:r>
              <a:rPr lang="ar-MA" sz="2000" b="1" dirty="0">
                <a:solidFill>
                  <a:srgbClr val="3333FF"/>
                </a:solidFill>
              </a:rPr>
              <a:t>السلم ؟</a:t>
            </a:r>
            <a:endParaRPr lang="fr-FR" sz="2000" b="1" dirty="0">
              <a:solidFill>
                <a:srgbClr val="3333FF"/>
              </a:solidFill>
            </a:endParaRPr>
          </a:p>
          <a:p>
            <a:pPr lvl="0" algn="r" rtl="1"/>
            <a:r>
              <a:rPr lang="ar-SA" sz="2000" b="1" dirty="0" smtClean="0">
                <a:solidFill>
                  <a:srgbClr val="3333FF"/>
                </a:solidFill>
              </a:rPr>
              <a:t>	2- </a:t>
            </a:r>
            <a:r>
              <a:rPr lang="ar-MA" sz="2000" b="1" dirty="0" smtClean="0">
                <a:solidFill>
                  <a:srgbClr val="3333FF"/>
                </a:solidFill>
              </a:rPr>
              <a:t>ما </a:t>
            </a:r>
            <a:r>
              <a:rPr lang="ar-MA" sz="2000" b="1" dirty="0">
                <a:solidFill>
                  <a:srgbClr val="3333FF"/>
                </a:solidFill>
              </a:rPr>
              <a:t>نوع هذا السلم ؟</a:t>
            </a:r>
            <a:endParaRPr lang="fr-FR" sz="2000" b="1" dirty="0">
              <a:solidFill>
                <a:srgbClr val="3333FF"/>
              </a:solidFill>
            </a:endParaRPr>
          </a:p>
        </p:txBody>
      </p:sp>
    </p:spTree>
    <p:extLst>
      <p:ext uri="{BB962C8B-B14F-4D97-AF65-F5344CB8AC3E}">
        <p14:creationId xmlns:p14="http://schemas.microsoft.com/office/powerpoint/2010/main" val="436902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1+#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1+#ppt_w/2"/>
                                          </p:val>
                                        </p:tav>
                                        <p:tav tm="100000">
                                          <p:val>
                                            <p:strVal val="#ppt_x"/>
                                          </p:val>
                                        </p:tav>
                                      </p:tavLst>
                                    </p:anim>
                                    <p:anim calcmode="lin" valueType="num">
                                      <p:cBhvr additive="base">
                                        <p:cTn id="50"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0-#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p:bldP spid="13" grpId="0"/>
      <p:bldP spid="16" grpId="0"/>
      <p:bldP spid="17" grpId="0"/>
      <p:bldP spid="18" grpId="0"/>
      <p:bldP spid="19" grpId="0"/>
      <p:bldP spid="20"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3587</TotalTime>
  <Words>2274</Words>
  <Application>Microsoft Office PowerPoint</Application>
  <PresentationFormat>Affichage à l'écran (4:3)</PresentationFormat>
  <Paragraphs>459</Paragraphs>
  <Slides>39</Slides>
  <Notes>1</Notes>
  <HiddenSlides>0</HiddenSlides>
  <MMClips>0</MMClips>
  <ScaleCrop>false</ScaleCrop>
  <HeadingPairs>
    <vt:vector size="4" baseType="variant">
      <vt:variant>
        <vt:lpstr>Thème</vt:lpstr>
      </vt:variant>
      <vt:variant>
        <vt:i4>1</vt:i4>
      </vt:variant>
      <vt:variant>
        <vt:lpstr>Titres des diapositives</vt:lpstr>
      </vt:variant>
      <vt:variant>
        <vt:i4>39</vt:i4>
      </vt:variant>
    </vt:vector>
  </HeadingPairs>
  <TitlesOfParts>
    <vt:vector size="40" baseType="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Admin</dc:creator>
  <cp:lastModifiedBy>admin</cp:lastModifiedBy>
  <cp:revision>611</cp:revision>
  <dcterms:created xsi:type="dcterms:W3CDTF">2012-06-12T09:53:08Z</dcterms:created>
  <dcterms:modified xsi:type="dcterms:W3CDTF">2013-04-19T21:12:53Z</dcterms:modified>
</cp:coreProperties>
</file>